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0"/>
  </p:notesMasterIdLst>
  <p:handoutMasterIdLst>
    <p:handoutMasterId r:id="rId21"/>
  </p:handoutMasterIdLst>
  <p:sldIdLst>
    <p:sldId id="284" r:id="rId3"/>
    <p:sldId id="269" r:id="rId4"/>
    <p:sldId id="270" r:id="rId5"/>
    <p:sldId id="287" r:id="rId6"/>
    <p:sldId id="271" r:id="rId7"/>
    <p:sldId id="272" r:id="rId8"/>
    <p:sldId id="273" r:id="rId9"/>
    <p:sldId id="274" r:id="rId10"/>
    <p:sldId id="275" r:id="rId11"/>
    <p:sldId id="288" r:id="rId12"/>
    <p:sldId id="277" r:id="rId13"/>
    <p:sldId id="278" r:id="rId14"/>
    <p:sldId id="279" r:id="rId15"/>
    <p:sldId id="285" r:id="rId16"/>
    <p:sldId id="281" r:id="rId17"/>
    <p:sldId id="286"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Oy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DAA"/>
    <a:srgbClr val="808285"/>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79" d="100"/>
          <a:sy n="79" d="100"/>
        </p:scale>
        <p:origin x="108"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32" Type="http://schemas.openxmlformats.org/officeDocument/2006/relationships/customXml" Target="../customXml/item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5.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openxmlformats.org/officeDocument/2006/relationships/customXml" Target="../customXml/item1.xml"/><Relationship Id="rId30"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04649-1601-437A-9AE0-5F90DB29EAA0}" type="datetimeFigureOut">
              <a:rPr lang="en-US" smtClean="0"/>
              <a:pPr/>
              <a:t>2/22/2016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5933D-19CF-C04A-A0B4-BFE7454C89F7}" type="datetimeFigureOut">
              <a:rPr lang="en-US" smtClean="0"/>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9FA2F-9B58-864A-8AB0-A960847CE537}" type="slidenum">
              <a:rPr lang="en-US" smtClean="0"/>
              <a:t>‹#›</a:t>
            </a:fld>
            <a:endParaRPr lang="en-US"/>
          </a:p>
        </p:txBody>
      </p:sp>
    </p:spTree>
    <p:extLst>
      <p:ext uri="{BB962C8B-B14F-4D97-AF65-F5344CB8AC3E}">
        <p14:creationId xmlns:p14="http://schemas.microsoft.com/office/powerpoint/2010/main" val="2093184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0FD1C7B-A1B0-43FD-B82C-79C01743A10F}"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14339" name="Rectangle 2"/>
          <p:cNvSpPr>
            <a:spLocks noGrp="1" noRot="1" noChangeAspect="1" noChangeArrowheads="1" noTextEdit="1"/>
          </p:cNvSpPr>
          <p:nvPr>
            <p:ph type="sldImg"/>
          </p:nvPr>
        </p:nvSpPr>
        <p:spPr>
          <a:xfrm>
            <a:off x="1143000" y="685800"/>
            <a:ext cx="4572000" cy="3429000"/>
          </a:xfrm>
          <a:ln/>
        </p:spPr>
      </p:sp>
      <p:sp>
        <p:nvSpPr>
          <p:cNvPr id="14340" name="Rectangle 3"/>
          <p:cNvSpPr>
            <a:spLocks noGrp="1" noChangeArrowheads="1"/>
          </p:cNvSpPr>
          <p:nvPr>
            <p:ph type="body" idx="1"/>
          </p:nvPr>
        </p:nvSpPr>
        <p:spPr>
          <a:noFill/>
          <a:ln/>
        </p:spPr>
        <p:txBody>
          <a:bodyPr/>
          <a:lstStyle/>
          <a:p>
            <a:pPr eaLnBrk="1" hangingPunct="1"/>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231716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8F8D3FDA-3D39-4044-91A1-3F723B8FEFFE}" type="slidenum">
              <a:rPr lang="en-US" smtClean="0"/>
              <a:pPr/>
              <a:t>11</a:t>
            </a:fld>
            <a:endParaRPr lang="en-US" smtClean="0"/>
          </a:p>
        </p:txBody>
      </p:sp>
      <p:sp>
        <p:nvSpPr>
          <p:cNvPr id="31747" name="Slide Image Placeholder 1"/>
          <p:cNvSpPr>
            <a:spLocks noGrp="1" noRot="1" noChangeAspect="1" noTextEdit="1"/>
          </p:cNvSpPr>
          <p:nvPr>
            <p:ph type="sldImg"/>
          </p:nvPr>
        </p:nvSpPr>
        <p:spPr>
          <a:xfrm>
            <a:off x="1143000" y="685800"/>
            <a:ext cx="4572000" cy="3429000"/>
          </a:xfrm>
          <a:ln/>
        </p:spPr>
      </p:sp>
      <p:sp>
        <p:nvSpPr>
          <p:cNvPr id="31748" name="Notes Placeholder 2"/>
          <p:cNvSpPr>
            <a:spLocks noGrp="1"/>
          </p:cNvSpPr>
          <p:nvPr>
            <p:ph type="body" idx="1"/>
          </p:nvPr>
        </p:nvSpPr>
        <p:spPr>
          <a:xfrm>
            <a:off x="913992" y="4344821"/>
            <a:ext cx="5030018" cy="4114801"/>
          </a:xfrm>
          <a:noFill/>
        </p:spPr>
        <p:txBody>
          <a:bodyPr/>
          <a:lstStyle/>
          <a:p>
            <a:pPr eaLnBrk="1" hangingPunct="1">
              <a:spcBef>
                <a:spcPct val="0"/>
              </a:spcBef>
            </a:pPr>
            <a:endParaRPr lang="fr-FR" u="sng" strike="sngStrike" dirty="0" smtClean="0"/>
          </a:p>
        </p:txBody>
      </p:sp>
      <p:sp>
        <p:nvSpPr>
          <p:cNvPr id="31749" name="Slide Number Placeholder 3"/>
          <p:cNvSpPr txBox="1">
            <a:spLocks noGrp="1"/>
          </p:cNvSpPr>
          <p:nvPr/>
        </p:nvSpPr>
        <p:spPr bwMode="auto">
          <a:xfrm>
            <a:off x="3885995" y="8686802"/>
            <a:ext cx="2972005" cy="457201"/>
          </a:xfrm>
          <a:prstGeom prst="rect">
            <a:avLst/>
          </a:prstGeom>
          <a:noFill/>
          <a:ln w="9525">
            <a:noFill/>
            <a:miter lim="800000"/>
            <a:headEnd/>
            <a:tailEnd/>
          </a:ln>
        </p:spPr>
        <p:txBody>
          <a:bodyPr lIns="92564" tIns="46282" rIns="92564" bIns="46282" anchor="b"/>
          <a:lstStyle/>
          <a:p>
            <a:pPr algn="r" eaLnBrk="0" hangingPunct="0"/>
            <a:fld id="{BD19763A-C2DA-4C74-9AFB-EC66D84513C1}" type="slidenum">
              <a:rPr lang="en-US" sz="1200">
                <a:latin typeface="Times" pitchFamily="18" charset="0"/>
              </a:rPr>
              <a:pPr algn="r" eaLnBrk="0" hangingPunct="0"/>
              <a:t>11</a:t>
            </a:fld>
            <a:endParaRPr lang="en-US" sz="1200" dirty="0">
              <a:latin typeface="Times" pitchFamily="18" charset="0"/>
            </a:endParaRPr>
          </a:p>
        </p:txBody>
      </p:sp>
    </p:spTree>
    <p:extLst>
      <p:ext uri="{BB962C8B-B14F-4D97-AF65-F5344CB8AC3E}">
        <p14:creationId xmlns:p14="http://schemas.microsoft.com/office/powerpoint/2010/main" val="314207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44588" y="687388"/>
            <a:ext cx="4568825" cy="3427412"/>
          </a:xfrm>
          <a:ln/>
        </p:spPr>
      </p:sp>
      <p:sp>
        <p:nvSpPr>
          <p:cNvPr id="39939" name="Notes Placeholder 2"/>
          <p:cNvSpPr>
            <a:spLocks noGrp="1"/>
          </p:cNvSpPr>
          <p:nvPr>
            <p:ph type="body" idx="1"/>
          </p:nvPr>
        </p:nvSpPr>
        <p:spPr>
          <a:noFill/>
          <a:ln/>
        </p:spPr>
        <p:txBody>
          <a:bodyPr/>
          <a:lstStyle/>
          <a:p>
            <a:pPr eaLnBrk="1" hangingPunct="1"/>
            <a:r>
              <a:rPr lang="en-US" smtClean="0"/>
              <a:t>-Highlight the overlapping but distinction of the CLA, CC, and Nutrition Cluster.</a:t>
            </a:r>
          </a:p>
          <a:p>
            <a:pPr eaLnBrk="1" hangingPunct="1"/>
            <a:r>
              <a:rPr lang="en-US" smtClean="0"/>
              <a:t>-The GNC sits partially within the country level humanitarian response but also in the policy/global realm.  GNC supports CLA and CC but not involved in national Cluster.</a:t>
            </a:r>
          </a:p>
        </p:txBody>
      </p:sp>
      <p:sp>
        <p:nvSpPr>
          <p:cNvPr id="39940" name="Slide Number Placeholder 3"/>
          <p:cNvSpPr txBox="1">
            <a:spLocks noGrp="1"/>
          </p:cNvSpPr>
          <p:nvPr/>
        </p:nvSpPr>
        <p:spPr bwMode="auto">
          <a:xfrm>
            <a:off x="3883856" y="8684900"/>
            <a:ext cx="2972547" cy="457640"/>
          </a:xfrm>
          <a:prstGeom prst="rect">
            <a:avLst/>
          </a:prstGeom>
          <a:noFill/>
          <a:ln w="9525">
            <a:noFill/>
            <a:miter lim="800000"/>
            <a:headEnd/>
            <a:tailEnd/>
          </a:ln>
        </p:spPr>
        <p:txBody>
          <a:bodyPr lIns="91861" tIns="45930" rIns="91861" bIns="45930" anchor="b"/>
          <a:lstStyle/>
          <a:p>
            <a:pPr algn="r"/>
            <a:fld id="{F7E03A88-D9B8-4A36-8252-7A02317E55A0}" type="slidenum">
              <a:rPr lang="en-US" sz="1200">
                <a:latin typeface="Arial" charset="0"/>
              </a:rPr>
              <a:pPr algn="r"/>
              <a:t>14</a:t>
            </a:fld>
            <a:endParaRPr lang="en-US" sz="1200" dirty="0">
              <a:latin typeface="Arial" charset="0"/>
            </a:endParaRPr>
          </a:p>
        </p:txBody>
      </p:sp>
    </p:spTree>
    <p:extLst>
      <p:ext uri="{BB962C8B-B14F-4D97-AF65-F5344CB8AC3E}">
        <p14:creationId xmlns:p14="http://schemas.microsoft.com/office/powerpoint/2010/main" val="14112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47763" y="687388"/>
            <a:ext cx="4565650" cy="3425825"/>
          </a:xfrm>
          <a:ln/>
        </p:spPr>
      </p:sp>
      <p:sp>
        <p:nvSpPr>
          <p:cNvPr id="4099" name="Rectangle 3"/>
          <p:cNvSpPr>
            <a:spLocks noGrp="1" noChangeArrowheads="1"/>
          </p:cNvSpPr>
          <p:nvPr>
            <p:ph type="body" idx="1"/>
          </p:nvPr>
        </p:nvSpPr>
        <p:spPr>
          <a:xfrm>
            <a:off x="685800" y="4344838"/>
            <a:ext cx="5486400" cy="4113991"/>
          </a:xfrm>
          <a:noFill/>
          <a:ln/>
        </p:spPr>
        <p:txBody>
          <a:bodyPr/>
          <a:lstStyle/>
          <a:p>
            <a:r>
              <a:rPr lang="en-GB" smtClean="0"/>
              <a:t>Only to be used if no significant analysis prevails of district examples provided by the participants</a:t>
            </a:r>
          </a:p>
        </p:txBody>
      </p:sp>
    </p:spTree>
    <p:extLst>
      <p:ext uri="{BB962C8B-B14F-4D97-AF65-F5344CB8AC3E}">
        <p14:creationId xmlns:p14="http://schemas.microsoft.com/office/powerpoint/2010/main" val="1546262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pPr/>
              <a:t>17</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795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pPr/>
              <a:t>3</a:t>
            </a:fld>
            <a:endParaRPr lang="en-US" smtClean="0"/>
          </a:p>
        </p:txBody>
      </p:sp>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noFill/>
          <a:ln/>
        </p:spPr>
        <p:txBody>
          <a:bodyPr/>
          <a:lstStyle/>
          <a:p>
            <a:r>
              <a:rPr lang="en-US" dirty="0" smtClean="0"/>
              <a:t>In early 2004, responding to what he viewed as a lack of an appropriate and coordinated humanitarian response to the crisis in Darfur, Sudan, then UN Emergency Relief Coordinator Jan </a:t>
            </a:r>
            <a:r>
              <a:rPr lang="en-US" dirty="0" err="1" smtClean="0"/>
              <a:t>Egeland</a:t>
            </a:r>
            <a:r>
              <a:rPr lang="en-US" dirty="0" smtClean="0"/>
              <a:t> commissioned the Humanitarian Response Review. The goal of the review was to create “a joint plan of action to improve the effectiveness and timeliness of the humanitarian response to emergencies”. The Humanitarian Response Review (published in 2005) made 36 recommendations for reform at the international level. </a:t>
            </a:r>
          </a:p>
        </p:txBody>
      </p:sp>
    </p:spTree>
    <p:extLst>
      <p:ext uri="{BB962C8B-B14F-4D97-AF65-F5344CB8AC3E}">
        <p14:creationId xmlns:p14="http://schemas.microsoft.com/office/powerpoint/2010/main" val="162395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C56230F-7526-4761-8222-4E2BD8E8178A}" type="slidenum">
              <a:rPr lang="en-US">
                <a:solidFill>
                  <a:srgbClr val="000000"/>
                </a:solidFill>
              </a:rPr>
              <a:pPr/>
              <a:t>4</a:t>
            </a:fld>
            <a:endParaRPr lang="en-US">
              <a:solidFill>
                <a:srgbClr val="000000"/>
              </a:solidFill>
            </a:endParaRPr>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noFill/>
          <a:ln/>
        </p:spPr>
        <p:txBody>
          <a:bodyPr/>
          <a:lstStyle/>
          <a:p>
            <a:pPr eaLnBrk="1" hangingPunct="1"/>
            <a:r>
              <a:rPr lang="it-IT" smtClean="0">
                <a:latin typeface="Arial" pitchFamily="34" charset="0"/>
                <a:ea typeface="ＭＳ Ｐゴシック" pitchFamily="34" charset="-128"/>
              </a:rPr>
              <a:t>Summarise each of the elements:</a:t>
            </a:r>
          </a:p>
          <a:p>
            <a:pPr eaLnBrk="1" hangingPunct="1">
              <a:buFontTx/>
              <a:buChar char="-"/>
            </a:pPr>
            <a:r>
              <a:rPr lang="it-IT" smtClean="0">
                <a:latin typeface="Arial" pitchFamily="34" charset="0"/>
                <a:ea typeface="ＭＳ Ｐゴシック" pitchFamily="34" charset="-128"/>
              </a:rPr>
              <a:t>Importance of CERF</a:t>
            </a:r>
          </a:p>
          <a:p>
            <a:pPr eaLnBrk="1" hangingPunct="1">
              <a:buFontTx/>
              <a:buChar char="-"/>
            </a:pPr>
            <a:r>
              <a:rPr lang="it-IT" smtClean="0">
                <a:latin typeface="Arial" pitchFamily="34" charset="0"/>
                <a:ea typeface="ＭＳ Ｐゴシック" pitchFamily="34" charset="-128"/>
              </a:rPr>
              <a:t> better leadership</a:t>
            </a:r>
          </a:p>
          <a:p>
            <a:pPr eaLnBrk="1" hangingPunct="1">
              <a:buFontTx/>
              <a:buChar char="-"/>
            </a:pPr>
            <a:r>
              <a:rPr lang="it-IT" smtClean="0">
                <a:latin typeface="Arial" pitchFamily="34" charset="0"/>
                <a:ea typeface="ＭＳ Ｐゴシック" pitchFamily="34" charset="-128"/>
              </a:rPr>
              <a:t> aim to have separate Resident Coordinators and Humanitarian Coordinators</a:t>
            </a:r>
          </a:p>
          <a:p>
            <a:pPr eaLnBrk="1" hangingPunct="1">
              <a:buFontTx/>
              <a:buChar char="-"/>
            </a:pPr>
            <a:r>
              <a:rPr lang="it-IT" smtClean="0">
                <a:latin typeface="Arial" pitchFamily="34" charset="0"/>
                <a:ea typeface="ＭＳ Ｐゴシック" pitchFamily="34" charset="-128"/>
              </a:rPr>
              <a:t> problem of part-time roles...but tend to be consultants, looking for short-term deployment</a:t>
            </a:r>
          </a:p>
          <a:p>
            <a:pPr eaLnBrk="1" hangingPunct="1">
              <a:buFontTx/>
              <a:buChar char="-"/>
            </a:pPr>
            <a:r>
              <a:rPr lang="it-IT" smtClean="0">
                <a:latin typeface="Arial" pitchFamily="34" charset="0"/>
                <a:ea typeface="ＭＳ Ｐゴシック" pitchFamily="34" charset="-128"/>
              </a:rPr>
              <a:t> in many countries it becomes a ‘full time’ job as need to do ‘preparedness’.</a:t>
            </a:r>
          </a:p>
        </p:txBody>
      </p:sp>
      <p:sp>
        <p:nvSpPr>
          <p:cNvPr id="19461" name="Footer Placeholder 4"/>
          <p:cNvSpPr>
            <a:spLocks noGrp="1"/>
          </p:cNvSpPr>
          <p:nvPr>
            <p:ph type="ftr" sz="quarter" idx="4"/>
          </p:nvPr>
        </p:nvSpPr>
        <p:spPr>
          <a:noFill/>
        </p:spPr>
        <p:txBody>
          <a:bodyPr/>
          <a:lstStyle/>
          <a:p>
            <a:endParaRPr lang="it-IT"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88234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a:noFill/>
        </p:spPr>
        <p:txBody>
          <a:bodyPr/>
          <a:lstStyle/>
          <a:p>
            <a:r>
              <a:rPr lang="en-US" dirty="0">
                <a:latin typeface="Calibri" charset="0"/>
                <a:ea typeface="MS PGothic" charset="0"/>
              </a:rPr>
              <a:t>The response to the Haiti earthquake and Pakistan floods in 2010 exposed a number of weaknesses and inefficiencies in the international humanitarian response. The Transformative Agenda aims to ensure that these shortcomings are addressed.</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risk of future large-scale emergencies remains high due to the increasing frequency and scale of climate-related disasters; violent conflicts; HIV/AIDS and other communicable diseases and pandemics; rapid population growth and urbanization; and  increased vulnerability due to  poverty, hunger, unemployment, displacement and migration.</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Governments, affected communities, humanitarian </a:t>
            </a:r>
            <a:r>
              <a:rPr lang="en-US" dirty="0" err="1">
                <a:latin typeface="Calibri" charset="0"/>
                <a:ea typeface="MS PGothic" charset="0"/>
              </a:rPr>
              <a:t>organisations</a:t>
            </a:r>
            <a:r>
              <a:rPr lang="en-US" dirty="0">
                <a:latin typeface="Calibri" charset="0"/>
                <a:ea typeface="MS PGothic" charset="0"/>
              </a:rPr>
              <a:t>, donors  and the UN General Assembly itself have stressed the need for a more efficient and well-coordinated international response to major disasters. </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actions we are now taking as part of the Transformative Agenda build on the 2005 Humanitarian Reform. We recognize that we need to focus not on the process of implementing change, but on the </a:t>
            </a:r>
            <a:r>
              <a:rPr lang="en-US" u="sng" dirty="0">
                <a:latin typeface="Calibri" charset="0"/>
                <a:ea typeface="MS PGothic" charset="0"/>
              </a:rPr>
              <a:t>impact</a:t>
            </a:r>
            <a:r>
              <a:rPr lang="en-US" dirty="0">
                <a:latin typeface="Calibri" charset="0"/>
                <a:ea typeface="MS PGothic" charset="0"/>
              </a:rPr>
              <a:t> of change. Through the changes agreed, more lives will be saved, and we will all be more accountable for our actions.</a:t>
            </a:r>
            <a:endParaRPr lang="en-US" dirty="0">
              <a:latin typeface="Arial" charset="0"/>
              <a:ea typeface="MS PGothic" charset="0"/>
            </a:endParaRPr>
          </a:p>
        </p:txBody>
      </p:sp>
      <p:sp>
        <p:nvSpPr>
          <p:cNvPr id="20484" name="Slide Number Placeholder 3"/>
          <p:cNvSpPr>
            <a:spLocks noGrp="1"/>
          </p:cNvSpPr>
          <p:nvPr>
            <p:ph type="sldNum" sz="quarter" idx="5"/>
          </p:nvPr>
        </p:nvSpPr>
        <p:spPr>
          <a:noFill/>
        </p:spPr>
        <p:txBody>
          <a:bodyPr/>
          <a:lstStyle>
            <a:lvl1pPr defTabSz="931863" eaLnBrk="0" hangingPunct="0">
              <a:defRPr b="1">
                <a:solidFill>
                  <a:schemeClr val="tx1"/>
                </a:solidFill>
                <a:latin typeface="Arial" charset="0"/>
                <a:ea typeface="ヒラギノ角ゴ ProN W3" charset="0"/>
                <a:cs typeface="ヒラギノ角ゴ ProN W3" charset="0"/>
              </a:defRPr>
            </a:lvl1pPr>
            <a:lvl2pPr marL="742950" indent="-285750" defTabSz="931863" eaLnBrk="0" hangingPunct="0">
              <a:defRPr b="1">
                <a:solidFill>
                  <a:schemeClr val="tx1"/>
                </a:solidFill>
                <a:latin typeface="Arial" charset="0"/>
                <a:ea typeface="ヒラギノ角ゴ ProN W3" charset="0"/>
                <a:cs typeface="ヒラギノ角ゴ ProN W3" charset="0"/>
              </a:defRPr>
            </a:lvl2pPr>
            <a:lvl3pPr marL="1143000" indent="-228600" defTabSz="931863" eaLnBrk="0" hangingPunct="0">
              <a:defRPr b="1">
                <a:solidFill>
                  <a:schemeClr val="tx1"/>
                </a:solidFill>
                <a:latin typeface="Arial" charset="0"/>
                <a:ea typeface="ヒラギノ角ゴ ProN W3" charset="0"/>
                <a:cs typeface="ヒラギノ角ゴ ProN W3" charset="0"/>
              </a:defRPr>
            </a:lvl3pPr>
            <a:lvl4pPr marL="1600200" indent="-228600" defTabSz="931863" eaLnBrk="0" hangingPunct="0">
              <a:defRPr b="1">
                <a:solidFill>
                  <a:schemeClr val="tx1"/>
                </a:solidFill>
                <a:latin typeface="Arial" charset="0"/>
                <a:ea typeface="ヒラギノ角ゴ ProN W3" charset="0"/>
                <a:cs typeface="ヒラギノ角ゴ ProN W3" charset="0"/>
              </a:defRPr>
            </a:lvl4pPr>
            <a:lvl5pPr marL="2057400" indent="-228600" defTabSz="931863" eaLnBrk="0" hangingPunct="0">
              <a:defRPr b="1">
                <a:solidFill>
                  <a:schemeClr val="tx1"/>
                </a:solidFill>
                <a:latin typeface="Arial" charset="0"/>
                <a:ea typeface="ヒラギノ角ゴ ProN W3" charset="0"/>
                <a:cs typeface="ヒラギノ角ゴ ProN W3" charset="0"/>
              </a:defRPr>
            </a:lvl5pPr>
            <a:lvl6pPr marL="2514600" indent="-228600" defTabSz="931863"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defTabSz="931863"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defTabSz="931863"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defTabSz="931863"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eaLnBrk="1" hangingPunct="1"/>
            <a:fld id="{D316F858-DFC8-A045-BBC4-29080CDA0739}" type="slidenum">
              <a:rPr lang="en-US" b="0">
                <a:solidFill>
                  <a:srgbClr val="000000"/>
                </a:solidFill>
                <a:latin typeface="Times New Roman" charset="0"/>
              </a:rPr>
              <a:pPr eaLnBrk="1" hangingPunct="1"/>
              <a:t>5</a:t>
            </a:fld>
            <a:endParaRPr lang="en-US" b="0">
              <a:solidFill>
                <a:srgbClr val="000000"/>
              </a:solidFill>
              <a:latin typeface="Times New Roman" charset="0"/>
            </a:endParaRPr>
          </a:p>
        </p:txBody>
      </p:sp>
    </p:spTree>
    <p:extLst>
      <p:ext uri="{BB962C8B-B14F-4D97-AF65-F5344CB8AC3E}">
        <p14:creationId xmlns:p14="http://schemas.microsoft.com/office/powerpoint/2010/main" val="401706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pPr/>
              <a:t>6</a:t>
            </a:fld>
            <a:endParaRPr lang="en-US" smtClean="0"/>
          </a:p>
        </p:txBody>
      </p:sp>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0863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40963" name="Slide Number Placeholder 3"/>
          <p:cNvSpPr>
            <a:spLocks noGrp="1"/>
          </p:cNvSpPr>
          <p:nvPr>
            <p:ph type="sldNum" sz="quarter" idx="5"/>
          </p:nvPr>
        </p:nvSpPr>
        <p:spPr>
          <a:noFill/>
        </p:spPr>
        <p:txBody>
          <a:bodyPr/>
          <a:lstStyle>
            <a:lvl1pPr defTabSz="914437" eaLnBrk="0" hangingPunct="0">
              <a:defRPr sz="2400" b="1">
                <a:solidFill>
                  <a:schemeClr val="tx1"/>
                </a:solidFill>
                <a:latin typeface="Arial" charset="0"/>
                <a:ea typeface="ヒラギノ角ゴ ProN W3" charset="0"/>
                <a:cs typeface="ヒラギノ角ゴ ProN W3" charset="0"/>
              </a:defRPr>
            </a:lvl1pPr>
            <a:lvl2pPr marL="729057" indent="-280406" defTabSz="914437" eaLnBrk="0" hangingPunct="0">
              <a:defRPr sz="2400" b="1">
                <a:solidFill>
                  <a:schemeClr val="tx1"/>
                </a:solidFill>
                <a:latin typeface="Arial" charset="0"/>
                <a:ea typeface="ヒラギノ角ゴ ProN W3" charset="0"/>
                <a:cs typeface="ヒラギノ角ゴ ProN W3" charset="0"/>
              </a:defRPr>
            </a:lvl2pPr>
            <a:lvl3pPr marL="1121626" indent="-224325" defTabSz="914437" eaLnBrk="0" hangingPunct="0">
              <a:defRPr sz="2400" b="1">
                <a:solidFill>
                  <a:schemeClr val="tx1"/>
                </a:solidFill>
                <a:latin typeface="Arial" charset="0"/>
                <a:ea typeface="ヒラギノ角ゴ ProN W3" charset="0"/>
                <a:cs typeface="ヒラギノ角ゴ ProN W3" charset="0"/>
              </a:defRPr>
            </a:lvl3pPr>
            <a:lvl4pPr marL="1570276" indent="-224325" defTabSz="914437" eaLnBrk="0" hangingPunct="0">
              <a:defRPr sz="2400" b="1">
                <a:solidFill>
                  <a:schemeClr val="tx1"/>
                </a:solidFill>
                <a:latin typeface="Arial" charset="0"/>
                <a:ea typeface="ヒラギノ角ゴ ProN W3" charset="0"/>
                <a:cs typeface="ヒラギノ角ゴ ProN W3" charset="0"/>
              </a:defRPr>
            </a:lvl4pPr>
            <a:lvl5pPr marL="2018927" indent="-224325" defTabSz="914437" eaLnBrk="0" hangingPunct="0">
              <a:defRPr sz="2400" b="1">
                <a:solidFill>
                  <a:schemeClr val="tx1"/>
                </a:solidFill>
                <a:latin typeface="Arial" charset="0"/>
                <a:ea typeface="ヒラギノ角ゴ ProN W3" charset="0"/>
                <a:cs typeface="ヒラギノ角ゴ ProN W3" charset="0"/>
              </a:defRPr>
            </a:lvl5pPr>
            <a:lvl6pPr marL="2467577"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6pPr>
            <a:lvl7pPr marL="2916227"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7pPr>
            <a:lvl8pPr marL="3364878"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8pPr>
            <a:lvl9pPr marL="3813528"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9pPr>
          </a:lstStyle>
          <a:p>
            <a:pPr eaLnBrk="1" hangingPunct="1"/>
            <a:fld id="{D4055D71-DF5B-9444-A24B-E8C767E0F186}" type="slidenum">
              <a:rPr lang="en-US" sz="1200" b="0">
                <a:solidFill>
                  <a:srgbClr val="000000"/>
                </a:solidFill>
                <a:latin typeface="Times New Roman" charset="0"/>
              </a:rPr>
              <a:pPr eaLnBrk="1" hangingPunct="1"/>
              <a:t>7</a:t>
            </a:fld>
            <a:endParaRPr lang="en-US" sz="1200" b="0">
              <a:solidFill>
                <a:srgbClr val="000000"/>
              </a:solidFill>
              <a:latin typeface="Times New Roman" charset="0"/>
            </a:endParaRPr>
          </a:p>
        </p:txBody>
      </p:sp>
    </p:spTree>
    <p:extLst>
      <p:ext uri="{BB962C8B-B14F-4D97-AF65-F5344CB8AC3E}">
        <p14:creationId xmlns:p14="http://schemas.microsoft.com/office/powerpoint/2010/main" val="87216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40963" name="Slide Number Placeholder 3"/>
          <p:cNvSpPr>
            <a:spLocks noGrp="1"/>
          </p:cNvSpPr>
          <p:nvPr>
            <p:ph type="sldNum" sz="quarter" idx="5"/>
          </p:nvPr>
        </p:nvSpPr>
        <p:spPr>
          <a:noFill/>
        </p:spPr>
        <p:txBody>
          <a:bodyPr/>
          <a:lstStyle>
            <a:lvl1pPr defTabSz="914437" eaLnBrk="0" hangingPunct="0">
              <a:defRPr sz="2400" b="1">
                <a:solidFill>
                  <a:schemeClr val="tx1"/>
                </a:solidFill>
                <a:latin typeface="Arial" charset="0"/>
                <a:ea typeface="ヒラギノ角ゴ ProN W3" charset="0"/>
                <a:cs typeface="ヒラギノ角ゴ ProN W3" charset="0"/>
              </a:defRPr>
            </a:lvl1pPr>
            <a:lvl2pPr marL="729057" indent="-280406" defTabSz="914437" eaLnBrk="0" hangingPunct="0">
              <a:defRPr sz="2400" b="1">
                <a:solidFill>
                  <a:schemeClr val="tx1"/>
                </a:solidFill>
                <a:latin typeface="Arial" charset="0"/>
                <a:ea typeface="ヒラギノ角ゴ ProN W3" charset="0"/>
                <a:cs typeface="ヒラギノ角ゴ ProN W3" charset="0"/>
              </a:defRPr>
            </a:lvl2pPr>
            <a:lvl3pPr marL="1121626" indent="-224325" defTabSz="914437" eaLnBrk="0" hangingPunct="0">
              <a:defRPr sz="2400" b="1">
                <a:solidFill>
                  <a:schemeClr val="tx1"/>
                </a:solidFill>
                <a:latin typeface="Arial" charset="0"/>
                <a:ea typeface="ヒラギノ角ゴ ProN W3" charset="0"/>
                <a:cs typeface="ヒラギノ角ゴ ProN W3" charset="0"/>
              </a:defRPr>
            </a:lvl3pPr>
            <a:lvl4pPr marL="1570276" indent="-224325" defTabSz="914437" eaLnBrk="0" hangingPunct="0">
              <a:defRPr sz="2400" b="1">
                <a:solidFill>
                  <a:schemeClr val="tx1"/>
                </a:solidFill>
                <a:latin typeface="Arial" charset="0"/>
                <a:ea typeface="ヒラギノ角ゴ ProN W3" charset="0"/>
                <a:cs typeface="ヒラギノ角ゴ ProN W3" charset="0"/>
              </a:defRPr>
            </a:lvl4pPr>
            <a:lvl5pPr marL="2018927" indent="-224325" defTabSz="914437" eaLnBrk="0" hangingPunct="0">
              <a:defRPr sz="2400" b="1">
                <a:solidFill>
                  <a:schemeClr val="tx1"/>
                </a:solidFill>
                <a:latin typeface="Arial" charset="0"/>
                <a:ea typeface="ヒラギノ角ゴ ProN W3" charset="0"/>
                <a:cs typeface="ヒラギノ角ゴ ProN W3" charset="0"/>
              </a:defRPr>
            </a:lvl5pPr>
            <a:lvl6pPr marL="2467577"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6pPr>
            <a:lvl7pPr marL="2916227"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7pPr>
            <a:lvl8pPr marL="3364878"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8pPr>
            <a:lvl9pPr marL="3813528"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9pPr>
          </a:lstStyle>
          <a:p>
            <a:pPr eaLnBrk="1" hangingPunct="1"/>
            <a:fld id="{D4055D71-DF5B-9444-A24B-E8C767E0F186}" type="slidenum">
              <a:rPr lang="en-US" sz="1200" b="0">
                <a:solidFill>
                  <a:srgbClr val="000000"/>
                </a:solidFill>
                <a:latin typeface="Times New Roman" charset="0"/>
              </a:rPr>
              <a:pPr eaLnBrk="1" hangingPunct="1"/>
              <a:t>8</a:t>
            </a:fld>
            <a:endParaRPr lang="en-US" sz="1200" b="0">
              <a:solidFill>
                <a:srgbClr val="000000"/>
              </a:solidFill>
              <a:latin typeface="Times New Roman" charset="0"/>
            </a:endParaRPr>
          </a:p>
        </p:txBody>
      </p:sp>
    </p:spTree>
    <p:extLst>
      <p:ext uri="{BB962C8B-B14F-4D97-AF65-F5344CB8AC3E}">
        <p14:creationId xmlns:p14="http://schemas.microsoft.com/office/powerpoint/2010/main" val="87216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40963" name="Slide Number Placeholder 3"/>
          <p:cNvSpPr>
            <a:spLocks noGrp="1"/>
          </p:cNvSpPr>
          <p:nvPr>
            <p:ph type="sldNum" sz="quarter" idx="5"/>
          </p:nvPr>
        </p:nvSpPr>
        <p:spPr>
          <a:noFill/>
        </p:spPr>
        <p:txBody>
          <a:bodyPr/>
          <a:lstStyle>
            <a:lvl1pPr defTabSz="914437" eaLnBrk="0" hangingPunct="0">
              <a:defRPr sz="2400" b="1">
                <a:solidFill>
                  <a:schemeClr val="tx1"/>
                </a:solidFill>
                <a:latin typeface="Arial" charset="0"/>
                <a:ea typeface="ヒラギノ角ゴ ProN W3" charset="0"/>
                <a:cs typeface="ヒラギノ角ゴ ProN W3" charset="0"/>
              </a:defRPr>
            </a:lvl1pPr>
            <a:lvl2pPr marL="729057" indent="-280406" defTabSz="914437" eaLnBrk="0" hangingPunct="0">
              <a:defRPr sz="2400" b="1">
                <a:solidFill>
                  <a:schemeClr val="tx1"/>
                </a:solidFill>
                <a:latin typeface="Arial" charset="0"/>
                <a:ea typeface="ヒラギノ角ゴ ProN W3" charset="0"/>
                <a:cs typeface="ヒラギノ角ゴ ProN W3" charset="0"/>
              </a:defRPr>
            </a:lvl2pPr>
            <a:lvl3pPr marL="1121626" indent="-224325" defTabSz="914437" eaLnBrk="0" hangingPunct="0">
              <a:defRPr sz="2400" b="1">
                <a:solidFill>
                  <a:schemeClr val="tx1"/>
                </a:solidFill>
                <a:latin typeface="Arial" charset="0"/>
                <a:ea typeface="ヒラギノ角ゴ ProN W3" charset="0"/>
                <a:cs typeface="ヒラギノ角ゴ ProN W3" charset="0"/>
              </a:defRPr>
            </a:lvl3pPr>
            <a:lvl4pPr marL="1570276" indent="-224325" defTabSz="914437" eaLnBrk="0" hangingPunct="0">
              <a:defRPr sz="2400" b="1">
                <a:solidFill>
                  <a:schemeClr val="tx1"/>
                </a:solidFill>
                <a:latin typeface="Arial" charset="0"/>
                <a:ea typeface="ヒラギノ角ゴ ProN W3" charset="0"/>
                <a:cs typeface="ヒラギノ角ゴ ProN W3" charset="0"/>
              </a:defRPr>
            </a:lvl4pPr>
            <a:lvl5pPr marL="2018927" indent="-224325" defTabSz="914437" eaLnBrk="0" hangingPunct="0">
              <a:defRPr sz="2400" b="1">
                <a:solidFill>
                  <a:schemeClr val="tx1"/>
                </a:solidFill>
                <a:latin typeface="Arial" charset="0"/>
                <a:ea typeface="ヒラギノ角ゴ ProN W3" charset="0"/>
                <a:cs typeface="ヒラギノ角ゴ ProN W3" charset="0"/>
              </a:defRPr>
            </a:lvl5pPr>
            <a:lvl6pPr marL="2467577"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6pPr>
            <a:lvl7pPr marL="2916227"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7pPr>
            <a:lvl8pPr marL="3364878"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8pPr>
            <a:lvl9pPr marL="3813528" indent="-224325" defTabSz="914437"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9pPr>
          </a:lstStyle>
          <a:p>
            <a:pPr eaLnBrk="1" hangingPunct="1"/>
            <a:fld id="{D4055D71-DF5B-9444-A24B-E8C767E0F186}" type="slidenum">
              <a:rPr lang="en-US" sz="1200" b="0">
                <a:solidFill>
                  <a:srgbClr val="000000"/>
                </a:solidFill>
                <a:latin typeface="Times New Roman" charset="0"/>
              </a:rPr>
              <a:pPr eaLnBrk="1" hangingPunct="1"/>
              <a:t>9</a:t>
            </a:fld>
            <a:endParaRPr lang="en-US" sz="1200" b="0">
              <a:solidFill>
                <a:srgbClr val="000000"/>
              </a:solidFill>
              <a:latin typeface="Times New Roman" charset="0"/>
            </a:endParaRPr>
          </a:p>
        </p:txBody>
      </p:sp>
    </p:spTree>
    <p:extLst>
      <p:ext uri="{BB962C8B-B14F-4D97-AF65-F5344CB8AC3E}">
        <p14:creationId xmlns:p14="http://schemas.microsoft.com/office/powerpoint/2010/main" val="87216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pPr/>
              <a:t>10</a:t>
            </a:fld>
            <a:endParaRPr lang="en-US" smtClean="0"/>
          </a:p>
        </p:txBody>
      </p:sp>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noFill/>
          <a:ln/>
        </p:spPr>
        <p:txBody>
          <a:bodyPr/>
          <a:lstStyle/>
          <a:p>
            <a:r>
              <a:rPr lang="en-US" dirty="0" smtClean="0"/>
              <a:t>These two areas are the focus of this training and we will be covering many aspects covered under these.</a:t>
            </a:r>
          </a:p>
        </p:txBody>
      </p:sp>
    </p:spTree>
    <p:extLst>
      <p:ext uri="{BB962C8B-B14F-4D97-AF65-F5344CB8AC3E}">
        <p14:creationId xmlns:p14="http://schemas.microsoft.com/office/powerpoint/2010/main" val="401268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smtClean="0"/>
              <a:t>Bangkok, Thailand</a:t>
            </a:r>
          </a:p>
          <a:p>
            <a:pPr lvl="0"/>
            <a:r>
              <a:rPr lang="en-GB" dirty="0" smtClean="0"/>
              <a:t>28th September – 2nd October 2015 </a:t>
            </a:r>
            <a:endParaRPr lang="en-GB" dirty="0"/>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smtClean="0"/>
              <a:t>Nutrition Cluster Coordinator Training</a:t>
            </a:r>
            <a:endParaRPr lang="en-GB" dirty="0"/>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smtClean="0">
                <a:solidFill>
                  <a:schemeClr val="accent5"/>
                </a:solidFill>
              </a:rPr>
              <a:t>Registered Charity No 1079752</a:t>
            </a:r>
            <a:br>
              <a:rPr lang="en-GB" sz="1000" dirty="0" smtClean="0">
                <a:solidFill>
                  <a:schemeClr val="accent5"/>
                </a:solidFill>
              </a:rPr>
            </a:br>
            <a:r>
              <a:rPr lang="en-GB" sz="1000" dirty="0" smtClean="0">
                <a:solidFill>
                  <a:schemeClr val="accent5"/>
                </a:solidFill>
              </a:rPr>
              <a:t>RedR UK is a company limited by guarantee. Company Number 3929653</a:t>
            </a:r>
            <a:endParaRPr lang="en-GB" sz="1000" dirty="0">
              <a:solidFill>
                <a:schemeClr val="accent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NCC Training 2013</a:t>
            </a:r>
            <a:endParaRPr lang="fr-FR"/>
          </a:p>
        </p:txBody>
      </p:sp>
      <p:sp>
        <p:nvSpPr>
          <p:cNvPr id="4" name="Slide Number Placeholder 3"/>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smtClean="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smtClean="0"/>
              <a:t>NCC Training 2013</a:t>
            </a:r>
            <a:endParaRPr lang="fr-F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smtClean="0"/>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smtClean="0"/>
              <a:t>Click icon to add chart</a:t>
            </a:r>
            <a:endParaRPr lang="en-CA" noProof="0" smtClean="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smtClean="0"/>
              <a:t>NCC Training 2013</a:t>
            </a:r>
            <a:endParaRPr lang="fr-FR"/>
          </a:p>
        </p:txBody>
      </p:sp>
    </p:spTree>
    <p:extLst>
      <p:ext uri="{BB962C8B-B14F-4D97-AF65-F5344CB8AC3E}">
        <p14:creationId xmlns:p14="http://schemas.microsoft.com/office/powerpoint/2010/main" val="99197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37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4054" y="870296"/>
            <a:ext cx="6186502" cy="582594"/>
          </a:xfrm>
          <a:prstGeom prst="rect">
            <a:avLst/>
          </a:prstGeom>
        </p:spPr>
        <p:txBody>
          <a:bodyPr wrap="none"/>
          <a:lstStyle>
            <a:lvl1pPr algn="l">
              <a:defRPr sz="4400"/>
            </a:lvl1pPr>
          </a:lstStyle>
          <a:p>
            <a:r>
              <a:rPr lang="en-GB" sz="5300" dirty="0" smtClean="0">
                <a:latin typeface="Century Gothic" charset="0"/>
                <a:ea typeface="ＭＳ Ｐゴシック" charset="0"/>
              </a:rPr>
              <a:t>Nutrition Cluster Coordinator Training</a:t>
            </a:r>
            <a:endParaRPr lang="en-GB" dirty="0"/>
          </a:p>
        </p:txBody>
      </p:sp>
      <p:sp>
        <p:nvSpPr>
          <p:cNvPr id="3" name="Content Placeholder 2"/>
          <p:cNvSpPr>
            <a:spLocks noGrp="1"/>
          </p:cNvSpPr>
          <p:nvPr>
            <p:ph idx="1"/>
          </p:nvPr>
        </p:nvSpPr>
        <p:spPr>
          <a:xfrm>
            <a:off x="457200" y="2347272"/>
            <a:ext cx="8229600" cy="3778892"/>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Rectangle 6"/>
          <p:cNvSpPr/>
          <p:nvPr userDrawn="1"/>
        </p:nvSpPr>
        <p:spPr>
          <a:xfrm>
            <a:off x="26365" y="1628800"/>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userDrawn="1"/>
        </p:nvPicPr>
        <p:blipFill>
          <a:blip r:embed="rId2" cstate="print"/>
          <a:srcRect/>
          <a:stretch>
            <a:fillRect/>
          </a:stretch>
        </p:blipFill>
        <p:spPr bwMode="auto">
          <a:xfrm>
            <a:off x="23839" y="980728"/>
            <a:ext cx="508000" cy="2540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fr-FR" smtClean="0"/>
              <a:t>NCC Training 2013</a:t>
            </a:r>
            <a:endParaRPr lang="fr-F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17695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404664"/>
            <a:ext cx="7772400" cy="2088232"/>
          </a:xfrm>
        </p:spPr>
        <p:txBody>
          <a:bodyPr>
            <a:normAutofit/>
          </a:bodyPr>
          <a:lstStyle>
            <a:lvl1pPr>
              <a:defRPr sz="6000">
                <a:effectLst>
                  <a:outerShdw blurRad="38100" dist="38100" dir="2700000" algn="tl">
                    <a:srgbClr val="000000">
                      <a:alpha val="43137"/>
                    </a:srgbClr>
                  </a:outerShdw>
                </a:effectLst>
              </a:defRPr>
            </a:lvl1pPr>
          </a:lstStyle>
          <a:p>
            <a:r>
              <a:rPr lang="en-US" dirty="0" smtClean="0"/>
              <a:t>Coordinated Assessments</a:t>
            </a:r>
            <a:endParaRPr lang="fr-FR" dirty="0"/>
          </a:p>
        </p:txBody>
      </p:sp>
      <p:sp>
        <p:nvSpPr>
          <p:cNvPr id="3" name="Subtitle 2"/>
          <p:cNvSpPr>
            <a:spLocks noGrp="1"/>
          </p:cNvSpPr>
          <p:nvPr>
            <p:ph type="subTitle" idx="1" hasCustomPrompt="1"/>
          </p:nvPr>
        </p:nvSpPr>
        <p:spPr>
          <a:xfrm>
            <a:off x="939552" y="2780928"/>
            <a:ext cx="7232848" cy="13681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Nutrition Cluster Coordination Training</a:t>
            </a:r>
          </a:p>
          <a:p>
            <a:r>
              <a:rPr lang="en-US" dirty="0" smtClean="0"/>
              <a:t>Dakar, November 2013</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pPr/>
              <a:t>‹#›</a:t>
            </a:fld>
            <a:endParaRPr lang="fr-F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5267" y="4581128"/>
            <a:ext cx="5688733" cy="1614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1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smtClean="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smtClean="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smtClean="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22/02/2016</a:t>
            </a:fld>
            <a:endParaRPr lang="fr-FR"/>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p:txBody>
          <a:bodyPr/>
          <a:lstStyle/>
          <a:p>
            <a:r>
              <a:rPr lang="fr-FR" smtClean="0"/>
              <a:t>NCC Training 2013</a:t>
            </a:r>
            <a:endParaRPr lang="fr-FR"/>
          </a:p>
        </p:txBody>
      </p:sp>
      <p:sp>
        <p:nvSpPr>
          <p:cNvPr id="9" name="Slide Number Placeholder 8"/>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9712" y="188640"/>
            <a:ext cx="5145024" cy="6644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22/02/2016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NCC Training 2013</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solidFill>
            <a:schemeClr val="tx2"/>
          </a:solidFill>
        </p:spPr>
        <p:txBody>
          <a:bodyPr>
            <a:normAutofit/>
          </a:bodyPr>
          <a:lstStyle/>
          <a:p>
            <a:r>
              <a:rPr lang="en-GB" sz="4400" i="1" dirty="0" smtClean="0"/>
              <a:t>Lieu</a:t>
            </a:r>
          </a:p>
          <a:p>
            <a:r>
              <a:rPr lang="en-GB" sz="2400" i="1" baseline="0" dirty="0" smtClean="0"/>
              <a:t>Date </a:t>
            </a:r>
            <a:endParaRPr lang="en-GB" sz="2400" i="1" dirty="0"/>
          </a:p>
        </p:txBody>
      </p:sp>
      <p:sp>
        <p:nvSpPr>
          <p:cNvPr id="3" name="Text Placeholder 2"/>
          <p:cNvSpPr>
            <a:spLocks noGrp="1"/>
          </p:cNvSpPr>
          <p:nvPr>
            <p:ph type="body" sz="quarter" idx="15"/>
          </p:nvPr>
        </p:nvSpPr>
        <p:spPr>
          <a:xfrm>
            <a:off x="611560" y="1268760"/>
            <a:ext cx="7992888" cy="2009936"/>
          </a:xfrm>
          <a:solidFill>
            <a:schemeClr val="tx2"/>
          </a:solidFill>
        </p:spPr>
        <p:txBody>
          <a:bodyPr/>
          <a:lstStyle/>
          <a:p>
            <a:r>
              <a:rPr lang="fr-FR" dirty="0" smtClean="0">
                <a:ea typeface="ＭＳ Ｐゴシック" charset="0"/>
              </a:rPr>
              <a:t>La Reforme </a:t>
            </a:r>
            <a:r>
              <a:rPr lang="fr-FR" dirty="0">
                <a:ea typeface="ＭＳ Ｐゴシック" charset="0"/>
              </a:rPr>
              <a:t>H</a:t>
            </a:r>
            <a:r>
              <a:rPr lang="fr-FR" dirty="0" smtClean="0">
                <a:ea typeface="ＭＳ Ｐゴシック" charset="0"/>
              </a:rPr>
              <a:t>umanitaire, l’Agenda </a:t>
            </a:r>
            <a:r>
              <a:rPr lang="fr-FR" dirty="0">
                <a:ea typeface="ＭＳ Ｐゴシック" charset="0"/>
              </a:rPr>
              <a:t>T</a:t>
            </a:r>
            <a:r>
              <a:rPr lang="fr-FR" dirty="0" smtClean="0">
                <a:ea typeface="ＭＳ Ｐゴシック" charset="0"/>
              </a:rPr>
              <a:t>ransformatif et l’Approche </a:t>
            </a:r>
            <a:r>
              <a:rPr lang="fr-FR" dirty="0">
                <a:ea typeface="ＭＳ Ｐゴシック" charset="0"/>
              </a:rPr>
              <a:t>C</a:t>
            </a:r>
            <a:r>
              <a:rPr lang="fr-FR" dirty="0" smtClean="0">
                <a:ea typeface="ＭＳ Ｐゴシック" charset="0"/>
              </a:rPr>
              <a:t>luster</a:t>
            </a:r>
            <a:endParaRPr lang="fr-FR" dirty="0"/>
          </a:p>
        </p:txBody>
      </p:sp>
    </p:spTree>
    <p:extLst>
      <p:ext uri="{BB962C8B-B14F-4D97-AF65-F5344CB8AC3E}">
        <p14:creationId xmlns:p14="http://schemas.microsoft.com/office/powerpoint/2010/main" val="425552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7463" b="7463"/>
          <a:stretch>
            <a:fillRect/>
          </a:stretch>
        </p:blipFill>
        <p:spPr bwMode="auto">
          <a:xfrm>
            <a:off x="374848" y="764704"/>
            <a:ext cx="8229600" cy="5361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p>
        </p:txBody>
      </p:sp>
      <p:sp>
        <p:nvSpPr>
          <p:cNvPr id="3" name="Oval 2"/>
          <p:cNvSpPr/>
          <p:nvPr/>
        </p:nvSpPr>
        <p:spPr>
          <a:xfrm>
            <a:off x="2888258" y="2348880"/>
            <a:ext cx="6255742" cy="3127470"/>
          </a:xfrm>
          <a:prstGeom prst="ellipse">
            <a:avLst/>
          </a:prstGeom>
          <a:noFill/>
          <a:ln w="76200" cmpd="sng">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Rectangle 1"/>
          <p:cNvSpPr/>
          <p:nvPr/>
        </p:nvSpPr>
        <p:spPr>
          <a:xfrm rot="19904031">
            <a:off x="2341393" y="3301478"/>
            <a:ext cx="7616189" cy="830997"/>
          </a:xfrm>
          <a:prstGeom prst="rect">
            <a:avLst/>
          </a:prstGeom>
          <a:noFill/>
        </p:spPr>
        <p:txBody>
          <a:bodyPr wrap="none" lIns="91440" tIns="45720" rIns="91440" bIns="45720">
            <a:spAutoFit/>
          </a:bodyPr>
          <a:lstStyle/>
          <a:p>
            <a:pPr algn="ctr"/>
            <a:r>
              <a:rPr lang="fr-FR" sz="4800" dirty="0" smtClean="0">
                <a:ln w="0"/>
                <a:solidFill>
                  <a:srgbClr val="231F20"/>
                </a:solidFill>
                <a:effectLst>
                  <a:outerShdw blurRad="38100" dist="25400" dir="5400000" algn="ctr" rotWithShape="0">
                    <a:srgbClr val="6E747A">
                      <a:alpha val="43000"/>
                    </a:srgbClr>
                  </a:outerShdw>
                </a:effectLst>
              </a:rPr>
              <a:t>Accent mis </a:t>
            </a:r>
            <a:r>
              <a:rPr lang="fr-FR" sz="4800" dirty="0"/>
              <a:t>sur la </a:t>
            </a:r>
            <a:r>
              <a:rPr lang="fr-FR" sz="4800" dirty="0" smtClean="0">
                <a:ln w="0"/>
                <a:solidFill>
                  <a:srgbClr val="231F20"/>
                </a:solidFill>
                <a:effectLst>
                  <a:outerShdw blurRad="38100" dist="25400" dir="5400000" algn="ctr" rotWithShape="0">
                    <a:srgbClr val="6E747A">
                      <a:alpha val="43000"/>
                    </a:srgbClr>
                  </a:outerShdw>
                </a:effectLst>
              </a:rPr>
              <a:t>formation</a:t>
            </a:r>
            <a:endParaRPr lang="fr-FR" sz="4800" b="0" cap="none" spc="0" dirty="0">
              <a:ln w="0"/>
              <a:solidFill>
                <a:srgbClr val="231F2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0670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2880" y="188640"/>
            <a:ext cx="8229600" cy="850106"/>
          </a:xfrm>
          <a:solidFill>
            <a:srgbClr val="FFFFFF"/>
          </a:solidFill>
          <a:ln>
            <a:noFill/>
          </a:ln>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Les Clusters</a:t>
            </a:r>
            <a:endParaRPr lang="en-US" dirty="0"/>
          </a:p>
        </p:txBody>
      </p:sp>
      <p:pic>
        <p:nvPicPr>
          <p:cNvPr id="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94985"/>
            <a:ext cx="6781800" cy="5702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892116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692696"/>
            <a:ext cx="6186502" cy="830512"/>
          </a:xfrm>
          <a:noFill/>
        </p:spPr>
        <p:txBody>
          <a:bodyPr/>
          <a:lstStyle/>
          <a:p>
            <a:r>
              <a:rPr lang="fr-FR" dirty="0" smtClean="0"/>
              <a:t>L’approche </a:t>
            </a:r>
            <a:r>
              <a:rPr lang="fr-FR" dirty="0"/>
              <a:t>c</a:t>
            </a:r>
            <a:r>
              <a:rPr lang="fr-FR" dirty="0" smtClean="0"/>
              <a:t>luster</a:t>
            </a:r>
            <a:endParaRPr lang="fr-FR" dirty="0"/>
          </a:p>
        </p:txBody>
      </p:sp>
      <p:sp>
        <p:nvSpPr>
          <p:cNvPr id="6" name="Content Placeholder 5"/>
          <p:cNvSpPr>
            <a:spLocks noGrp="1"/>
          </p:cNvSpPr>
          <p:nvPr>
            <p:ph idx="1"/>
          </p:nvPr>
        </p:nvSpPr>
        <p:spPr>
          <a:xfrm>
            <a:off x="457200" y="1844824"/>
            <a:ext cx="8229600" cy="4536504"/>
          </a:xfrm>
        </p:spPr>
        <p:txBody>
          <a:bodyPr>
            <a:normAutofit fontScale="92500" lnSpcReduction="20000"/>
          </a:bodyPr>
          <a:lstStyle/>
          <a:p>
            <a:pPr marL="0" indent="0">
              <a:buNone/>
            </a:pPr>
            <a:r>
              <a:rPr lang="fr-FR" b="1" spc="-50" dirty="0" smtClean="0">
                <a:solidFill>
                  <a:srgbClr val="231F20"/>
                </a:solidFill>
                <a:ea typeface="Arial" panose="020B0604020202020204" pitchFamily="34" charset="0"/>
                <a:cs typeface="Times New Roman" panose="02020603050405020304" pitchFamily="18" charset="0"/>
              </a:rPr>
              <a:t>QU’EST-CE QUE C’EST?</a:t>
            </a:r>
            <a:endParaRPr lang="fr-FR" b="1" spc="-25" dirty="0" smtClean="0">
              <a:solidFill>
                <a:srgbClr val="231F20"/>
              </a:solidFill>
              <a:ea typeface="Arial" panose="020B0604020202020204" pitchFamily="34" charset="0"/>
              <a:cs typeface="Times New Roman" panose="02020603050405020304" pitchFamily="18" charset="0"/>
            </a:endParaRPr>
          </a:p>
          <a:p>
            <a:pPr>
              <a:spcBef>
                <a:spcPts val="810"/>
              </a:spcBef>
              <a:buClr>
                <a:srgbClr val="231F20"/>
              </a:buClr>
              <a:buSzPct val="100000"/>
              <a:tabLst>
                <a:tab pos="444500" algn="l"/>
              </a:tabLst>
            </a:pPr>
            <a:endParaRPr lang="fr-FR" dirty="0" smtClean="0">
              <a:solidFill>
                <a:srgbClr val="231F20"/>
              </a:solidFill>
              <a:ea typeface="Arial" panose="020B0604020202020204" pitchFamily="34" charset="0"/>
              <a:cs typeface="Times New Roman" panose="02020603050405020304" pitchFamily="18" charset="0"/>
            </a:endParaRPr>
          </a:p>
          <a:p>
            <a:pPr>
              <a:lnSpc>
                <a:spcPct val="120000"/>
              </a:lnSpc>
              <a:spcBef>
                <a:spcPts val="0"/>
              </a:spcBef>
              <a:spcAft>
                <a:spcPts val="600"/>
              </a:spcAft>
              <a:buClr>
                <a:srgbClr val="231F20"/>
              </a:buClr>
              <a:buSzPct val="100000"/>
              <a:tabLst>
                <a:tab pos="444500" algn="l"/>
              </a:tabLst>
            </a:pPr>
            <a:r>
              <a:rPr lang="fr-FR" dirty="0" smtClean="0">
                <a:solidFill>
                  <a:srgbClr val="231F20"/>
                </a:solidFill>
                <a:ea typeface="Arial" panose="020B0604020202020204" pitchFamily="34" charset="0"/>
                <a:cs typeface="Times New Roman" panose="02020603050405020304" pitchFamily="18" charset="0"/>
              </a:rPr>
              <a:t>Une </a:t>
            </a:r>
            <a:r>
              <a:rPr lang="fr-FR" b="1" dirty="0" smtClean="0">
                <a:solidFill>
                  <a:srgbClr val="231F20"/>
                </a:solidFill>
                <a:ea typeface="Arial" panose="020B0604020202020204" pitchFamily="34" charset="0"/>
                <a:cs typeface="Times New Roman" panose="02020603050405020304" pitchFamily="18" charset="0"/>
              </a:rPr>
              <a:t>approche</a:t>
            </a:r>
            <a:r>
              <a:rPr lang="fr-FR" b="1" spc="-55" dirty="0" smtClean="0">
                <a:solidFill>
                  <a:srgbClr val="231F20"/>
                </a:solidFill>
                <a:ea typeface="Arial" panose="020B0604020202020204" pitchFamily="34" charset="0"/>
                <a:cs typeface="Times New Roman" panose="02020603050405020304" pitchFamily="18" charset="0"/>
              </a:rPr>
              <a:t> </a:t>
            </a:r>
            <a:r>
              <a:rPr lang="fr-FR" b="1" spc="-5" dirty="0" smtClean="0">
                <a:solidFill>
                  <a:srgbClr val="231F20"/>
                </a:solidFill>
                <a:ea typeface="Arial" panose="020B0604020202020204" pitchFamily="34" charset="0"/>
                <a:cs typeface="Times New Roman" panose="02020603050405020304" pitchFamily="18" charset="0"/>
              </a:rPr>
              <a:t>dynamique </a:t>
            </a:r>
            <a:r>
              <a:rPr lang="fr-FR" dirty="0"/>
              <a:t>qui</a:t>
            </a:r>
            <a:r>
              <a:rPr lang="fr-FR" spc="-5" dirty="0" smtClean="0">
                <a:solidFill>
                  <a:srgbClr val="231F20"/>
                </a:solidFill>
                <a:ea typeface="Arial" panose="020B0604020202020204" pitchFamily="34" charset="0"/>
                <a:cs typeface="Times New Roman" panose="02020603050405020304" pitchFamily="18" charset="0"/>
              </a:rPr>
              <a:t> </a:t>
            </a:r>
            <a:r>
              <a:rPr lang="fr-FR" dirty="0" smtClean="0">
                <a:solidFill>
                  <a:srgbClr val="231F20"/>
                </a:solidFill>
                <a:ea typeface="Arial" panose="020B0604020202020204" pitchFamily="34" charset="0"/>
                <a:cs typeface="Times New Roman" panose="02020603050405020304" pitchFamily="18" charset="0"/>
              </a:rPr>
              <a:t>facilite les efforts conjoints</a:t>
            </a:r>
          </a:p>
          <a:p>
            <a:pPr>
              <a:lnSpc>
                <a:spcPct val="120000"/>
              </a:lnSpc>
              <a:spcBef>
                <a:spcPts val="0"/>
              </a:spcBef>
              <a:spcAft>
                <a:spcPts val="600"/>
              </a:spcAft>
              <a:buClr>
                <a:srgbClr val="231F20"/>
              </a:buClr>
              <a:buSzPct val="100000"/>
              <a:tabLst>
                <a:tab pos="444500" algn="l"/>
              </a:tabLst>
            </a:pPr>
            <a:r>
              <a:rPr lang="fr-FR" dirty="0" smtClean="0">
                <a:solidFill>
                  <a:srgbClr val="231F20"/>
                </a:solidFill>
                <a:ea typeface="Arial" panose="020B0604020202020204" pitchFamily="34" charset="0"/>
                <a:cs typeface="Times New Roman" panose="02020603050405020304" pitchFamily="18" charset="0"/>
              </a:rPr>
              <a:t>Un </a:t>
            </a:r>
            <a:r>
              <a:rPr lang="fr-FR" b="1" dirty="0" smtClean="0">
                <a:solidFill>
                  <a:srgbClr val="231F20"/>
                </a:solidFill>
                <a:ea typeface="Arial" panose="020B0604020202020204" pitchFamily="34" charset="0"/>
                <a:cs typeface="Times New Roman" panose="02020603050405020304" pitchFamily="18" charset="0"/>
              </a:rPr>
              <a:t>soutien à la stratégie et au leadership des autorités nationales</a:t>
            </a:r>
            <a:r>
              <a:rPr lang="fr-FR" spc="-10" dirty="0" smtClean="0">
                <a:solidFill>
                  <a:srgbClr val="231F20"/>
                </a:solidFill>
                <a:ea typeface="Arial" panose="020B0604020202020204" pitchFamily="34" charset="0"/>
                <a:cs typeface="Times New Roman" panose="02020603050405020304" pitchFamily="18" charset="0"/>
              </a:rPr>
              <a:t>,</a:t>
            </a:r>
            <a:r>
              <a:rPr lang="fr-FR" dirty="0" smtClean="0">
                <a:solidFill>
                  <a:srgbClr val="231F20"/>
                </a:solidFill>
                <a:ea typeface="Arial" panose="020B0604020202020204" pitchFamily="34" charset="0"/>
                <a:cs typeface="Times New Roman" panose="02020603050405020304" pitchFamily="18" charset="0"/>
              </a:rPr>
              <a:t> qui comble des lacunes </a:t>
            </a:r>
            <a:r>
              <a:rPr lang="fr-FR" sz="1100" dirty="0" smtClean="0">
                <a:solidFill>
                  <a:srgbClr val="231F20"/>
                </a:solidFill>
                <a:ea typeface="Arial" panose="020B0604020202020204" pitchFamily="34" charset="0"/>
                <a:cs typeface="Times New Roman" panose="02020603050405020304" pitchFamily="18" charset="0"/>
              </a:rPr>
              <a:t> </a:t>
            </a:r>
            <a:r>
              <a:rPr lang="fr-FR" dirty="0"/>
              <a:t>si </a:t>
            </a:r>
            <a:r>
              <a:rPr lang="fr-FR" dirty="0"/>
              <a:t>nécessaire</a:t>
            </a:r>
            <a:endParaRPr lang="fr-FR" dirty="0">
              <a:solidFill>
                <a:srgbClr val="231F20"/>
              </a:solidFill>
              <a:effectLst>
                <a:glow rad="101600">
                  <a:srgbClr val="FFFF00">
                    <a:alpha val="75000"/>
                  </a:srgbClr>
                </a:glow>
              </a:effectLst>
              <a:ea typeface="Arial" panose="020B0604020202020204" pitchFamily="34" charset="0"/>
              <a:cs typeface="Times New Roman" panose="02020603050405020304" pitchFamily="18" charset="0"/>
            </a:endParaRPr>
          </a:p>
          <a:p>
            <a:pPr>
              <a:lnSpc>
                <a:spcPct val="120000"/>
              </a:lnSpc>
              <a:spcBef>
                <a:spcPts val="0"/>
              </a:spcBef>
              <a:spcAft>
                <a:spcPts val="600"/>
              </a:spcAft>
              <a:buClr>
                <a:srgbClr val="231F20"/>
              </a:buClr>
              <a:buSzPct val="100000"/>
              <a:tabLst>
                <a:tab pos="444500" algn="l"/>
              </a:tabLst>
            </a:pPr>
            <a:r>
              <a:rPr lang="fr-FR" dirty="0" smtClean="0">
                <a:solidFill>
                  <a:srgbClr val="231F20"/>
                </a:solidFill>
                <a:ea typeface="Arial" panose="020B0604020202020204" pitchFamily="34" charset="0"/>
                <a:cs typeface="Times New Roman" panose="02020603050405020304" pitchFamily="18" charset="0"/>
              </a:rPr>
              <a:t>Une </a:t>
            </a:r>
            <a:r>
              <a:rPr lang="fr-FR" b="1" dirty="0" smtClean="0">
                <a:solidFill>
                  <a:srgbClr val="231F20"/>
                </a:solidFill>
                <a:ea typeface="Arial" panose="020B0604020202020204" pitchFamily="34" charset="0"/>
                <a:cs typeface="Times New Roman" panose="02020603050405020304" pitchFamily="18" charset="0"/>
              </a:rPr>
              <a:t>approche</a:t>
            </a:r>
            <a:r>
              <a:rPr lang="fr-FR" b="1" spc="-50" dirty="0" smtClean="0">
                <a:solidFill>
                  <a:srgbClr val="231F20"/>
                </a:solidFill>
                <a:ea typeface="Arial" panose="020B0604020202020204" pitchFamily="34" charset="0"/>
                <a:cs typeface="Times New Roman" panose="02020603050405020304" pitchFamily="18" charset="0"/>
              </a:rPr>
              <a:t> </a:t>
            </a:r>
            <a:r>
              <a:rPr lang="fr-FR" b="1" dirty="0" smtClean="0">
                <a:solidFill>
                  <a:srgbClr val="231F20"/>
                </a:solidFill>
                <a:ea typeface="Arial" panose="020B0604020202020204" pitchFamily="34" charset="0"/>
                <a:cs typeface="Times New Roman" panose="02020603050405020304" pitchFamily="18" charset="0"/>
              </a:rPr>
              <a:t>flexible</a:t>
            </a:r>
            <a:r>
              <a:rPr lang="fr-FR" dirty="0" smtClean="0">
                <a:solidFill>
                  <a:srgbClr val="231F20"/>
                </a:solidFill>
                <a:ea typeface="Arial" panose="020B0604020202020204" pitchFamily="34" charset="0"/>
                <a:cs typeface="Times New Roman" panose="02020603050405020304" pitchFamily="18" charset="0"/>
              </a:rPr>
              <a:t>, qui reconnaît que chaque urgence est unique.</a:t>
            </a:r>
          </a:p>
          <a:p>
            <a:pPr marL="0" indent="0">
              <a:lnSpc>
                <a:spcPct val="120000"/>
              </a:lnSpc>
              <a:spcBef>
                <a:spcPts val="0"/>
              </a:spcBef>
              <a:spcAft>
                <a:spcPts val="600"/>
              </a:spcAft>
              <a:buNone/>
            </a:pPr>
            <a:endParaRPr lang="fr-FR" dirty="0" smtClean="0">
              <a:solidFill>
                <a:srgbClr val="231F20"/>
              </a:solidFill>
              <a:ea typeface="Arial" panose="020B0604020202020204" pitchFamily="34" charset="0"/>
              <a:cs typeface="Times New Roman" panose="02020603050405020304" pitchFamily="18" charset="0"/>
            </a:endParaRPr>
          </a:p>
          <a:p>
            <a:pPr marL="0" indent="0">
              <a:lnSpc>
                <a:spcPct val="120000"/>
              </a:lnSpc>
              <a:spcBef>
                <a:spcPts val="0"/>
              </a:spcBef>
              <a:spcAft>
                <a:spcPts val="600"/>
              </a:spcAft>
              <a:buNone/>
            </a:pPr>
            <a:endParaRPr lang="fr-FR" dirty="0">
              <a:solidFill>
                <a:srgbClr val="231F2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12</a:t>
            </a:fld>
            <a:endParaRPr lang="fr-FR"/>
          </a:p>
        </p:txBody>
      </p:sp>
      <p:sp>
        <p:nvSpPr>
          <p:cNvPr id="4" name="Rectangle 3"/>
          <p:cNvSpPr/>
          <p:nvPr/>
        </p:nvSpPr>
        <p:spPr>
          <a:xfrm>
            <a:off x="1476291" y="1946399"/>
            <a:ext cx="4572000" cy="1013098"/>
          </a:xfrm>
          <a:prstGeom prst="rect">
            <a:avLst/>
          </a:prstGeom>
        </p:spPr>
        <p:txBody>
          <a:bodyPr>
            <a:spAutoFit/>
          </a:bodyPr>
          <a:lstStyle/>
          <a:p>
            <a:pPr>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79400" indent="-520065">
              <a:spcBef>
                <a:spcPts val="710"/>
              </a:spcBef>
              <a:spcAft>
                <a:spcPts val="0"/>
              </a:spcAft>
            </a:pPr>
            <a:r>
              <a:rPr lang="en-US" dirty="0" smtClean="0">
                <a:solidFill>
                  <a:srgbClr val="231F20"/>
                </a:solidFill>
                <a:latin typeface="Arial" panose="020B0604020202020204" pitchFamily="34" charset="0"/>
                <a:ea typeface="Arial" panose="020B0604020202020204" pitchFamily="34" charset="0"/>
                <a:cs typeface="Times New Roman" panose="02020603050405020304" pitchFamily="18" charset="0"/>
              </a:rPr>
              <a:t>.</a:t>
            </a:r>
            <a:endParaRPr lang="en-GB"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Rectangle 6"/>
          <p:cNvSpPr/>
          <p:nvPr/>
        </p:nvSpPr>
        <p:spPr>
          <a:xfrm rot="550532">
            <a:off x="5972286" y="1349397"/>
            <a:ext cx="2891762" cy="92333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RAPPEL</a:t>
            </a:r>
            <a:endParaRPr lang="en-US" sz="60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7733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872208"/>
            <a:ext cx="8784976" cy="4941168"/>
          </a:xfrm>
        </p:spPr>
        <p:txBody>
          <a:bodyPr>
            <a:normAutofit fontScale="70000" lnSpcReduction="20000"/>
          </a:bodyPr>
          <a:lstStyle/>
          <a:p>
            <a:pPr marR="206375" lvl="0">
              <a:lnSpc>
                <a:spcPct val="120000"/>
              </a:lnSpc>
              <a:spcBef>
                <a:spcPts val="0"/>
              </a:spcBef>
              <a:spcAft>
                <a:spcPts val="600"/>
              </a:spcAft>
              <a:buClr>
                <a:srgbClr val="231F20"/>
              </a:buClr>
              <a:buSzPct val="100000"/>
              <a:tabLst>
                <a:tab pos="444500" algn="l"/>
              </a:tabLst>
            </a:pPr>
            <a:r>
              <a:rPr lang="fr-FR" b="1" dirty="0"/>
              <a:t>N’EST PAS </a:t>
            </a:r>
            <a:r>
              <a:rPr lang="fr-FR" dirty="0"/>
              <a:t>une tentative de </a:t>
            </a:r>
            <a:r>
              <a:rPr lang="fr-FR" dirty="0"/>
              <a:t>saper</a:t>
            </a:r>
            <a:r>
              <a:rPr lang="fr-FR" dirty="0"/>
              <a:t> la réponse du gouvernement,</a:t>
            </a:r>
            <a:r>
              <a:rPr lang="fr-FR" dirty="0"/>
              <a:t> mais </a:t>
            </a:r>
            <a:r>
              <a:rPr lang="fr-FR" dirty="0"/>
              <a:t>la canalisation </a:t>
            </a:r>
            <a:r>
              <a:rPr lang="fr-FR" dirty="0"/>
              <a:t>des</a:t>
            </a:r>
            <a:r>
              <a:rPr lang="fr-FR" dirty="0"/>
              <a:t> efforts communs pour </a:t>
            </a:r>
            <a:r>
              <a:rPr lang="fr-FR" dirty="0"/>
              <a:t>renforcer la </a:t>
            </a:r>
            <a:r>
              <a:rPr lang="fr-FR" dirty="0"/>
              <a:t>coordination </a:t>
            </a:r>
            <a:r>
              <a:rPr lang="fr-FR" dirty="0"/>
              <a:t>préexistante initiée </a:t>
            </a:r>
            <a:r>
              <a:rPr lang="fr-FR" dirty="0"/>
              <a:t>par le gouvernement </a:t>
            </a:r>
            <a:r>
              <a:rPr lang="fr-FR" dirty="0"/>
              <a:t>ou </a:t>
            </a:r>
            <a:r>
              <a:rPr lang="fr-FR" dirty="0"/>
              <a:t>autre.</a:t>
            </a:r>
            <a:endParaRPr lang="fr-FR" dirty="0"/>
          </a:p>
          <a:p>
            <a:pPr marR="206375" lvl="0">
              <a:lnSpc>
                <a:spcPct val="120000"/>
              </a:lnSpc>
              <a:spcBef>
                <a:spcPts val="0"/>
              </a:spcBef>
              <a:spcAft>
                <a:spcPts val="600"/>
              </a:spcAft>
              <a:buClr>
                <a:srgbClr val="231F20"/>
              </a:buClr>
              <a:buSzPct val="100000"/>
              <a:tabLst>
                <a:tab pos="444500" algn="l"/>
              </a:tabLst>
            </a:pPr>
            <a:r>
              <a:rPr lang="fr-FR" b="1" dirty="0"/>
              <a:t>N’EST PAS </a:t>
            </a:r>
            <a:r>
              <a:rPr lang="fr-FR" dirty="0"/>
              <a:t>une initiative ONU-centrée. Elle dépend </a:t>
            </a:r>
            <a:r>
              <a:rPr lang="fr-FR" dirty="0"/>
              <a:t>de la participation active de tous les </a:t>
            </a:r>
            <a:r>
              <a:rPr lang="fr-FR" dirty="0"/>
              <a:t>acteurs humanitaires (Agences </a:t>
            </a:r>
            <a:r>
              <a:rPr lang="fr-FR" dirty="0"/>
              <a:t>des Nations Unies, </a:t>
            </a:r>
            <a:r>
              <a:rPr lang="fr-FR" dirty="0"/>
              <a:t>Mouvement Croix Rouge-Croissant Rouge, </a:t>
            </a:r>
            <a:r>
              <a:rPr lang="fr-FR" dirty="0" err="1"/>
              <a:t>ONG</a:t>
            </a:r>
            <a:r>
              <a:rPr lang="fr-FR" dirty="0" err="1"/>
              <a:t>s</a:t>
            </a:r>
            <a:r>
              <a:rPr lang="fr-FR" dirty="0"/>
              <a:t> </a:t>
            </a:r>
            <a:r>
              <a:rPr lang="fr-FR" dirty="0"/>
              <a:t>et bien </a:t>
            </a:r>
            <a:r>
              <a:rPr lang="fr-FR" dirty="0"/>
              <a:t>sûr le Gouvernement concerné)</a:t>
            </a:r>
          </a:p>
          <a:p>
            <a:pPr marR="206375" lvl="0">
              <a:lnSpc>
                <a:spcPct val="120000"/>
              </a:lnSpc>
              <a:spcBef>
                <a:spcPts val="0"/>
              </a:spcBef>
              <a:spcAft>
                <a:spcPts val="600"/>
              </a:spcAft>
              <a:buClr>
                <a:srgbClr val="231F20"/>
              </a:buClr>
              <a:buSzPct val="100000"/>
              <a:tabLst>
                <a:tab pos="444500" algn="l"/>
              </a:tabLst>
            </a:pPr>
            <a:r>
              <a:rPr lang="fr-FR" b="1" dirty="0"/>
              <a:t>N’EST PAS </a:t>
            </a:r>
            <a:r>
              <a:rPr lang="fr-FR" dirty="0"/>
              <a:t>une « à approche taille unique pour tous »: dans </a:t>
            </a:r>
            <a:r>
              <a:rPr lang="fr-FR" dirty="0"/>
              <a:t>chaque situation d'urgence, il revient</a:t>
            </a:r>
            <a:r>
              <a:rPr lang="fr-FR" dirty="0"/>
              <a:t> </a:t>
            </a:r>
            <a:r>
              <a:rPr lang="fr-FR" dirty="0"/>
              <a:t>aux acteurs humanitaires sur le terrain, en consultation avec leurs</a:t>
            </a:r>
            <a:r>
              <a:rPr lang="fr-FR" dirty="0"/>
              <a:t> </a:t>
            </a:r>
            <a:r>
              <a:rPr lang="fr-FR" dirty="0"/>
              <a:t>homologues </a:t>
            </a:r>
            <a:r>
              <a:rPr lang="fr-FR" dirty="0"/>
              <a:t>gouvernementaux concernés, de déterminer les secteurs prioritaires de la réponse.</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13</a:t>
            </a:fld>
            <a:endParaRPr lang="fr-FR"/>
          </a:p>
        </p:txBody>
      </p:sp>
      <p:sp>
        <p:nvSpPr>
          <p:cNvPr id="4" name="Rectangle 3"/>
          <p:cNvSpPr/>
          <p:nvPr/>
        </p:nvSpPr>
        <p:spPr>
          <a:xfrm>
            <a:off x="1476291" y="1946399"/>
            <a:ext cx="4572000" cy="1013098"/>
          </a:xfrm>
          <a:prstGeom prst="rect">
            <a:avLst/>
          </a:prstGeom>
        </p:spPr>
        <p:txBody>
          <a:bodyPr>
            <a:spAutoFit/>
          </a:bodyPr>
          <a:lstStyle/>
          <a:p>
            <a:pPr>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79400" indent="-520065">
              <a:spcBef>
                <a:spcPts val="710"/>
              </a:spcBef>
              <a:spcAft>
                <a:spcPts val="0"/>
              </a:spcAft>
            </a:pPr>
            <a:r>
              <a:rPr lang="en-US" dirty="0" smtClean="0">
                <a:solidFill>
                  <a:srgbClr val="231F20"/>
                </a:solidFill>
                <a:latin typeface="Arial" panose="020B0604020202020204" pitchFamily="34" charset="0"/>
                <a:ea typeface="Arial" panose="020B0604020202020204" pitchFamily="34" charset="0"/>
                <a:cs typeface="Times New Roman" panose="02020603050405020304" pitchFamily="18" charset="0"/>
              </a:rPr>
              <a:t>.</a:t>
            </a:r>
            <a:endParaRPr lang="en-GB"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 name="Title 1"/>
          <p:cNvSpPr>
            <a:spLocks noGrp="1"/>
          </p:cNvSpPr>
          <p:nvPr>
            <p:ph type="title"/>
          </p:nvPr>
        </p:nvSpPr>
        <p:spPr>
          <a:xfrm>
            <a:off x="683568" y="764704"/>
            <a:ext cx="6186502" cy="798618"/>
          </a:xfrm>
        </p:spPr>
        <p:txBody>
          <a:bodyPr/>
          <a:lstStyle/>
          <a:p>
            <a:r>
              <a:rPr lang="fr-FR" dirty="0" smtClean="0"/>
              <a:t>L’approche </a:t>
            </a:r>
            <a:r>
              <a:rPr lang="fr-FR" dirty="0"/>
              <a:t>c</a:t>
            </a:r>
            <a:r>
              <a:rPr lang="fr-FR" dirty="0" smtClean="0"/>
              <a:t>luster</a:t>
            </a:r>
            <a:endParaRPr lang="fr-FR" dirty="0"/>
          </a:p>
        </p:txBody>
      </p:sp>
      <p:sp>
        <p:nvSpPr>
          <p:cNvPr id="8" name="Rectangle 7"/>
          <p:cNvSpPr/>
          <p:nvPr/>
        </p:nvSpPr>
        <p:spPr>
          <a:xfrm rot="550532">
            <a:off x="6067277" y="845341"/>
            <a:ext cx="2891762" cy="92333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RAPPEL</a:t>
            </a:r>
            <a:endParaRPr lang="en-US" sz="60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01200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9200" y="1487760"/>
            <a:ext cx="5943600" cy="39624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fr-FR" dirty="0"/>
          </a:p>
        </p:txBody>
      </p:sp>
      <p:sp>
        <p:nvSpPr>
          <p:cNvPr id="5" name="Oval 4"/>
          <p:cNvSpPr/>
          <p:nvPr/>
        </p:nvSpPr>
        <p:spPr>
          <a:xfrm>
            <a:off x="1828800" y="2935560"/>
            <a:ext cx="1447800" cy="1447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fr-FR" dirty="0"/>
          </a:p>
        </p:txBody>
      </p:sp>
      <p:sp>
        <p:nvSpPr>
          <p:cNvPr id="7" name="Oval 6"/>
          <p:cNvSpPr/>
          <p:nvPr/>
        </p:nvSpPr>
        <p:spPr>
          <a:xfrm>
            <a:off x="1066800" y="4078560"/>
            <a:ext cx="1676400" cy="1447800"/>
          </a:xfrm>
          <a:prstGeom prst="ellipse">
            <a:avLst/>
          </a:pr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fr-FR" dirty="0"/>
          </a:p>
        </p:txBody>
      </p:sp>
      <p:sp>
        <p:nvSpPr>
          <p:cNvPr id="38919" name="TextBox 7"/>
          <p:cNvSpPr txBox="1">
            <a:spLocks noChangeArrowheads="1"/>
          </p:cNvSpPr>
          <p:nvPr/>
        </p:nvSpPr>
        <p:spPr bwMode="auto">
          <a:xfrm>
            <a:off x="2438400" y="1613520"/>
            <a:ext cx="3886200" cy="1200312"/>
          </a:xfrm>
          <a:prstGeom prst="rect">
            <a:avLst/>
          </a:prstGeom>
          <a:noFill/>
          <a:ln w="9525">
            <a:noFill/>
            <a:miter lim="800000"/>
            <a:headEnd/>
            <a:tailEnd/>
          </a:ln>
        </p:spPr>
        <p:txBody>
          <a:bodyPr lIns="91424" tIns="45712" rIns="91424" bIns="45712">
            <a:spAutoFit/>
          </a:bodyPr>
          <a:lstStyle/>
          <a:p>
            <a:pPr algn="ctr"/>
            <a:r>
              <a:rPr lang="fr-FR" sz="3600" i="1" dirty="0" smtClean="0"/>
              <a:t>Réponse humanitaire </a:t>
            </a:r>
            <a:endParaRPr lang="fr-FR" sz="3600" i="1" dirty="0"/>
          </a:p>
        </p:txBody>
      </p:sp>
      <p:sp>
        <p:nvSpPr>
          <p:cNvPr id="10" name="TextBox 9"/>
          <p:cNvSpPr txBox="1">
            <a:spLocks noChangeArrowheads="1"/>
          </p:cNvSpPr>
          <p:nvPr/>
        </p:nvSpPr>
        <p:spPr bwMode="auto">
          <a:xfrm>
            <a:off x="1143000" y="4154760"/>
            <a:ext cx="1524000" cy="1200312"/>
          </a:xfrm>
          <a:prstGeom prst="rect">
            <a:avLst/>
          </a:prstGeom>
          <a:noFill/>
          <a:ln w="9525">
            <a:noFill/>
            <a:miter lim="800000"/>
            <a:headEnd/>
            <a:tailEnd/>
          </a:ln>
        </p:spPr>
        <p:txBody>
          <a:bodyPr wrap="square" lIns="91424" tIns="45712" rIns="91424" bIns="45712">
            <a:spAutoFit/>
          </a:bodyPr>
          <a:lstStyle/>
          <a:p>
            <a:pPr algn="ctr"/>
            <a:r>
              <a:rPr lang="fr-FR" sz="2400" dirty="0" smtClean="0">
                <a:solidFill>
                  <a:schemeClr val="bg1"/>
                </a:solidFill>
              </a:rPr>
              <a:t>Cluster Nutrition Mondial </a:t>
            </a:r>
            <a:endParaRPr lang="fr-FR" sz="2400" dirty="0">
              <a:solidFill>
                <a:schemeClr val="bg1"/>
              </a:solidFill>
            </a:endParaRPr>
          </a:p>
        </p:txBody>
      </p:sp>
      <p:sp>
        <p:nvSpPr>
          <p:cNvPr id="12" name="TextBox 11"/>
          <p:cNvSpPr txBox="1">
            <a:spLocks noChangeArrowheads="1"/>
          </p:cNvSpPr>
          <p:nvPr/>
        </p:nvSpPr>
        <p:spPr bwMode="auto">
          <a:xfrm>
            <a:off x="1763688" y="3140968"/>
            <a:ext cx="1447800" cy="707870"/>
          </a:xfrm>
          <a:prstGeom prst="rect">
            <a:avLst/>
          </a:prstGeom>
          <a:noFill/>
          <a:ln w="9525">
            <a:noFill/>
            <a:miter lim="800000"/>
            <a:headEnd/>
            <a:tailEnd/>
          </a:ln>
        </p:spPr>
        <p:txBody>
          <a:bodyPr wrap="square" lIns="91424" tIns="45712" rIns="91424" bIns="45712">
            <a:spAutoFit/>
          </a:bodyPr>
          <a:lstStyle/>
          <a:p>
            <a:pPr algn="ctr"/>
            <a:r>
              <a:rPr lang="fr-FR" sz="2000" dirty="0" smtClean="0"/>
              <a:t>Agence chef de file</a:t>
            </a:r>
            <a:endParaRPr lang="fr-FR" sz="2000" dirty="0"/>
          </a:p>
        </p:txBody>
      </p:sp>
      <p:sp>
        <p:nvSpPr>
          <p:cNvPr id="14" name="Rectangular Callout 13"/>
          <p:cNvSpPr/>
          <p:nvPr/>
        </p:nvSpPr>
        <p:spPr>
          <a:xfrm>
            <a:off x="6705600" y="1335360"/>
            <a:ext cx="2209800" cy="990600"/>
          </a:xfrm>
          <a:prstGeom prst="wedgeRectCallout">
            <a:avLst>
              <a:gd name="adj1" fmla="val -140568"/>
              <a:gd name="adj2" fmla="val 19001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fr-FR" sz="2400" dirty="0" smtClean="0"/>
              <a:t>Gouvernement national</a:t>
            </a:r>
            <a:endParaRPr lang="fr-FR" sz="2400" dirty="0"/>
          </a:p>
        </p:txBody>
      </p:sp>
      <p:sp>
        <p:nvSpPr>
          <p:cNvPr id="16" name="Rectangular Callout 15"/>
          <p:cNvSpPr>
            <a:spLocks noChangeArrowheads="1"/>
          </p:cNvSpPr>
          <p:nvPr/>
        </p:nvSpPr>
        <p:spPr bwMode="auto">
          <a:xfrm>
            <a:off x="228600" y="1411560"/>
            <a:ext cx="1371600" cy="838200"/>
          </a:xfrm>
          <a:prstGeom prst="wedgeRectCallout">
            <a:avLst>
              <a:gd name="adj1" fmla="val 116204"/>
              <a:gd name="adj2" fmla="val 67236"/>
            </a:avLst>
          </a:prstGeom>
          <a:solidFill>
            <a:schemeClr val="accent5">
              <a:lumMod val="75000"/>
            </a:schemeClr>
          </a:solidFill>
          <a:ln w="25400" algn="ctr">
            <a:solidFill>
              <a:srgbClr val="00956F"/>
            </a:solidFill>
            <a:miter lim="800000"/>
            <a:headEnd/>
            <a:tailEnd/>
          </a:ln>
        </p:spPr>
        <p:txBody>
          <a:bodyPr lIns="91424" tIns="45712" rIns="91424" bIns="45712" anchor="ctr"/>
          <a:lstStyle/>
          <a:p>
            <a:pPr algn="ctr">
              <a:defRPr/>
            </a:pPr>
            <a:r>
              <a:rPr lang="fr-FR" sz="2400" dirty="0" smtClean="0">
                <a:solidFill>
                  <a:schemeClr val="lt1"/>
                </a:solidFill>
              </a:rPr>
              <a:t>OCHA</a:t>
            </a:r>
            <a:endParaRPr lang="fr-FR" sz="2400" dirty="0">
              <a:solidFill>
                <a:schemeClr val="lt1"/>
              </a:solidFill>
            </a:endParaRPr>
          </a:p>
        </p:txBody>
      </p:sp>
      <p:sp>
        <p:nvSpPr>
          <p:cNvPr id="17" name="Oval 16"/>
          <p:cNvSpPr/>
          <p:nvPr/>
        </p:nvSpPr>
        <p:spPr>
          <a:xfrm>
            <a:off x="3048000" y="3316560"/>
            <a:ext cx="2209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fr-FR" dirty="0"/>
          </a:p>
        </p:txBody>
      </p:sp>
      <p:sp>
        <p:nvSpPr>
          <p:cNvPr id="18" name="TextBox 17"/>
          <p:cNvSpPr txBox="1">
            <a:spLocks noChangeArrowheads="1"/>
          </p:cNvSpPr>
          <p:nvPr/>
        </p:nvSpPr>
        <p:spPr bwMode="auto">
          <a:xfrm>
            <a:off x="3276600" y="3573016"/>
            <a:ext cx="1828800" cy="830981"/>
          </a:xfrm>
          <a:prstGeom prst="rect">
            <a:avLst/>
          </a:prstGeom>
          <a:noFill/>
          <a:ln w="9525">
            <a:noFill/>
            <a:miter lim="800000"/>
            <a:headEnd/>
            <a:tailEnd/>
          </a:ln>
        </p:spPr>
        <p:txBody>
          <a:bodyPr lIns="91424" tIns="45712" rIns="91424" bIns="45712">
            <a:spAutoFit/>
          </a:bodyPr>
          <a:lstStyle/>
          <a:p>
            <a:pPr algn="ctr"/>
            <a:r>
              <a:rPr lang="fr-FR" sz="2400" dirty="0" smtClean="0">
                <a:solidFill>
                  <a:schemeClr val="bg1"/>
                </a:solidFill>
              </a:rPr>
              <a:t>Cluster Nutrition </a:t>
            </a:r>
            <a:endParaRPr lang="fr-FR" sz="2400" dirty="0">
              <a:solidFill>
                <a:schemeClr val="bg1"/>
              </a:solidFill>
            </a:endParaRPr>
          </a:p>
        </p:txBody>
      </p:sp>
      <p:sp>
        <p:nvSpPr>
          <p:cNvPr id="19" name="Rectangular Callout 18"/>
          <p:cNvSpPr/>
          <p:nvPr/>
        </p:nvSpPr>
        <p:spPr>
          <a:xfrm>
            <a:off x="6553200" y="4992960"/>
            <a:ext cx="1371600" cy="762000"/>
          </a:xfrm>
          <a:prstGeom prst="wedgeRectCallout">
            <a:avLst>
              <a:gd name="adj1" fmla="val -180357"/>
              <a:gd name="adj2" fmla="val -11107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fr-FR" sz="2400" dirty="0" err="1"/>
              <a:t>ONGs</a:t>
            </a:r>
            <a:endParaRPr lang="fr-FR" dirty="0"/>
          </a:p>
        </p:txBody>
      </p:sp>
      <p:sp>
        <p:nvSpPr>
          <p:cNvPr id="20" name="Rectangular Callout 19"/>
          <p:cNvSpPr/>
          <p:nvPr/>
        </p:nvSpPr>
        <p:spPr>
          <a:xfrm>
            <a:off x="6858001" y="3545160"/>
            <a:ext cx="1676400" cy="838200"/>
          </a:xfrm>
          <a:prstGeom prst="wedgeRectCallout">
            <a:avLst>
              <a:gd name="adj1" fmla="val -162066"/>
              <a:gd name="adj2" fmla="val 3023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fr-FR" sz="2400" dirty="0" smtClean="0"/>
              <a:t>Agences des NU</a:t>
            </a:r>
            <a:endParaRPr lang="fr-FR" sz="2400" dirty="0"/>
          </a:p>
        </p:txBody>
      </p:sp>
      <p:sp>
        <p:nvSpPr>
          <p:cNvPr id="9" name="Oval 8"/>
          <p:cNvSpPr/>
          <p:nvPr/>
        </p:nvSpPr>
        <p:spPr>
          <a:xfrm>
            <a:off x="2590800" y="4002360"/>
            <a:ext cx="9144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fr-FR" dirty="0"/>
          </a:p>
        </p:txBody>
      </p:sp>
      <p:sp>
        <p:nvSpPr>
          <p:cNvPr id="21" name="TextBox 20"/>
          <p:cNvSpPr txBox="1">
            <a:spLocks noChangeArrowheads="1"/>
          </p:cNvSpPr>
          <p:nvPr/>
        </p:nvSpPr>
        <p:spPr bwMode="auto">
          <a:xfrm>
            <a:off x="2667000" y="4230961"/>
            <a:ext cx="838200" cy="472382"/>
          </a:xfrm>
          <a:prstGeom prst="rect">
            <a:avLst/>
          </a:prstGeom>
          <a:noFill/>
          <a:ln w="9525">
            <a:noFill/>
            <a:miter lim="800000"/>
            <a:headEnd/>
            <a:tailEnd/>
          </a:ln>
        </p:spPr>
        <p:txBody>
          <a:bodyPr lIns="91424" tIns="45712" rIns="91424" bIns="45712">
            <a:spAutoFit/>
          </a:bodyPr>
          <a:lstStyle/>
          <a:p>
            <a:r>
              <a:rPr lang="fr-FR" sz="2400" dirty="0" smtClean="0"/>
              <a:t>CC</a:t>
            </a:r>
            <a:endParaRPr lang="fr-FR" sz="2400" dirty="0"/>
          </a:p>
        </p:txBody>
      </p:sp>
      <p:sp>
        <p:nvSpPr>
          <p:cNvPr id="22" name="Rectangular Callout 21"/>
          <p:cNvSpPr/>
          <p:nvPr/>
        </p:nvSpPr>
        <p:spPr>
          <a:xfrm>
            <a:off x="4648200" y="6059760"/>
            <a:ext cx="2156048" cy="609600"/>
          </a:xfrm>
          <a:prstGeom prst="wedgeRectCallout">
            <a:avLst>
              <a:gd name="adj1" fmla="val -56735"/>
              <a:gd name="adj2" fmla="val -27500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fr-FR" sz="2400" dirty="0" smtClean="0"/>
              <a:t>Observateurs</a:t>
            </a:r>
            <a:endParaRPr lang="fr-FR" sz="2400" dirty="0"/>
          </a:p>
        </p:txBody>
      </p:sp>
      <p:sp>
        <p:nvSpPr>
          <p:cNvPr id="23" name="Title 1"/>
          <p:cNvSpPr txBox="1">
            <a:spLocks/>
          </p:cNvSpPr>
          <p:nvPr/>
        </p:nvSpPr>
        <p:spPr>
          <a:xfrm>
            <a:off x="446856" y="648072"/>
            <a:ext cx="8229600" cy="836712"/>
          </a:xfrm>
          <a:prstGeom prst="rect">
            <a:avLst/>
          </a:prstGeom>
        </p:spPr>
        <p:txBody>
          <a:bodyPr lIns="0" tIns="0" rIns="0" bIns="0"/>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fr-FR" sz="3600" dirty="0" smtClean="0"/>
              <a:t>Les acteurs humanitaires</a:t>
            </a:r>
          </a:p>
        </p:txBody>
      </p:sp>
    </p:spTree>
    <p:extLst>
      <p:ext uri="{BB962C8B-B14F-4D97-AF65-F5344CB8AC3E}">
        <p14:creationId xmlns:p14="http://schemas.microsoft.com/office/powerpoint/2010/main" val="29065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2" grpId="0"/>
      <p:bldP spid="14" grpId="0" animBg="1"/>
      <p:bldP spid="16" grpId="0" animBg="1"/>
      <p:bldP spid="17" grpId="0" animBg="1"/>
      <p:bldP spid="18" grpId="0"/>
      <p:bldP spid="19" grpId="0" animBg="1"/>
      <p:bldP spid="20" grpId="0" animBg="1"/>
      <p:bldP spid="9"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3770" y="764704"/>
            <a:ext cx="6186502" cy="582594"/>
          </a:xfrm>
        </p:spPr>
        <p:txBody>
          <a:bodyPr/>
          <a:lstStyle/>
          <a:p>
            <a:r>
              <a:rPr lang="en-GB" dirty="0"/>
              <a:t>À</a:t>
            </a:r>
            <a:r>
              <a:rPr lang="en-GB" dirty="0" smtClean="0"/>
              <a:t> </a:t>
            </a:r>
            <a:r>
              <a:rPr lang="en-GB" dirty="0" err="1" smtClean="0"/>
              <a:t>vous</a:t>
            </a:r>
            <a:endParaRPr lang="en-GB" dirty="0"/>
          </a:p>
        </p:txBody>
      </p:sp>
      <p:sp>
        <p:nvSpPr>
          <p:cNvPr id="5" name="Content Placeholder 4"/>
          <p:cNvSpPr>
            <a:spLocks noGrp="1"/>
          </p:cNvSpPr>
          <p:nvPr>
            <p:ph idx="1"/>
          </p:nvPr>
        </p:nvSpPr>
        <p:spPr>
          <a:xfrm>
            <a:off x="457200" y="2060848"/>
            <a:ext cx="4834880" cy="3778892"/>
          </a:xfrm>
        </p:spPr>
        <p:txBody>
          <a:bodyPr/>
          <a:lstStyle/>
          <a:p>
            <a:r>
              <a:rPr lang="fr-FR" sz="4400" dirty="0" smtClean="0"/>
              <a:t>Lister 5 différences entre le Cluster Nutrition et le Secteur Nutrition</a:t>
            </a:r>
            <a:endParaRPr lang="fr-FR" sz="4400" dirty="0"/>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15</a:t>
            </a:fld>
            <a:endParaRPr lang="fr-F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276872"/>
            <a:ext cx="2857500" cy="3312368"/>
          </a:xfrm>
          <a:prstGeom prst="rect">
            <a:avLst/>
          </a:prstGeom>
        </p:spPr>
      </p:pic>
    </p:spTree>
    <p:extLst>
      <p:ext uri="{BB962C8B-B14F-4D97-AF65-F5344CB8AC3E}">
        <p14:creationId xmlns:p14="http://schemas.microsoft.com/office/powerpoint/2010/main" val="24794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980728"/>
            <a:ext cx="4139952" cy="5262963"/>
          </a:xfrm>
          <a:prstGeom prst="rect">
            <a:avLst/>
          </a:prstGeom>
          <a:noFill/>
          <a:ln w="9525">
            <a:noFill/>
            <a:miter lim="800000"/>
            <a:headEnd/>
            <a:tailEnd/>
          </a:ln>
        </p:spPr>
        <p:txBody>
          <a:bodyPr wrap="square" lIns="91424" tIns="45712" rIns="91424" bIns="45712">
            <a:spAutoFit/>
          </a:bodyPr>
          <a:lstStyle/>
          <a:p>
            <a:pPr marL="174594" indent="-174594" algn="ctr" eaLnBrk="0" hangingPunct="0">
              <a:spcAft>
                <a:spcPts val="1200"/>
              </a:spcAft>
            </a:pPr>
            <a:r>
              <a:rPr lang="fr-FR" sz="3600" b="1" dirty="0" smtClean="0">
                <a:effectLst>
                  <a:outerShdw blurRad="38100" dist="38100" dir="2700000" algn="tl">
                    <a:srgbClr val="000000">
                      <a:alpha val="43137"/>
                    </a:srgbClr>
                  </a:outerShdw>
                </a:effectLst>
                <a:latin typeface="+mj-lt"/>
              </a:rPr>
              <a:t>Cluster</a:t>
            </a:r>
            <a:endParaRPr lang="fr-FR" sz="3600" b="1" dirty="0">
              <a:effectLst>
                <a:outerShdw blurRad="38100" dist="38100" dir="2700000" algn="tl">
                  <a:srgbClr val="000000">
                    <a:alpha val="43137"/>
                  </a:srgbClr>
                </a:outerShdw>
              </a:effectLst>
              <a:latin typeface="+mj-lt"/>
            </a:endParaRPr>
          </a:p>
          <a:p>
            <a:pPr marL="269827" indent="-269827" eaLnBrk="0" hangingPunct="0">
              <a:spcAft>
                <a:spcPts val="1200"/>
              </a:spcAft>
              <a:buFont typeface="Wingdings" pitchFamily="2" charset="2"/>
              <a:buChar char="Ø"/>
            </a:pPr>
            <a:r>
              <a:rPr lang="fr-FR" sz="2000" dirty="0">
                <a:latin typeface="+mj-lt"/>
              </a:rPr>
              <a:t>A</a:t>
            </a:r>
            <a:r>
              <a:rPr lang="fr-FR" sz="2000" dirty="0" smtClean="0">
                <a:latin typeface="+mj-lt"/>
              </a:rPr>
              <a:t>cteurs </a:t>
            </a:r>
            <a:r>
              <a:rPr lang="fr-FR" sz="2000" dirty="0">
                <a:latin typeface="+mj-lt"/>
              </a:rPr>
              <a:t>h</a:t>
            </a:r>
            <a:r>
              <a:rPr lang="fr-FR" sz="2000" dirty="0" smtClean="0">
                <a:latin typeface="+mj-lt"/>
              </a:rPr>
              <a:t>umanitaires</a:t>
            </a:r>
            <a:endParaRPr lang="fr-FR" sz="2000" dirty="0">
              <a:latin typeface="+mj-lt"/>
            </a:endParaRPr>
          </a:p>
          <a:p>
            <a:pPr marL="269827" indent="-269827" eaLnBrk="0" hangingPunct="0">
              <a:spcAft>
                <a:spcPts val="1200"/>
              </a:spcAft>
              <a:buFont typeface="Wingdings" pitchFamily="2" charset="2"/>
              <a:buChar char="Ø"/>
            </a:pPr>
            <a:r>
              <a:rPr lang="fr-FR" sz="2000" dirty="0" smtClean="0">
                <a:latin typeface="+mj-lt"/>
              </a:rPr>
              <a:t>Réponse aux urgences et relèvement précoce </a:t>
            </a:r>
            <a:endParaRPr lang="fr-FR" sz="2000" dirty="0">
              <a:latin typeface="+mj-lt"/>
            </a:endParaRPr>
          </a:p>
          <a:p>
            <a:pPr marL="269827" indent="-269827" eaLnBrk="0" hangingPunct="0">
              <a:spcAft>
                <a:spcPts val="1200"/>
              </a:spcAft>
              <a:buFont typeface="Wingdings" pitchFamily="2" charset="2"/>
              <a:buChar char="Ø"/>
            </a:pPr>
            <a:r>
              <a:rPr lang="fr-FR" sz="2000" dirty="0" smtClean="0">
                <a:latin typeface="+mj-lt"/>
              </a:rPr>
              <a:t>Évaluation et planification</a:t>
            </a:r>
            <a:r>
              <a:rPr lang="fr-FR" sz="2000" dirty="0" smtClean="0">
                <a:effectLst>
                  <a:glow rad="101600">
                    <a:srgbClr val="FFFF00">
                      <a:alpha val="75000"/>
                    </a:srgbClr>
                  </a:glow>
                </a:effectLst>
                <a:latin typeface="+mj-lt"/>
              </a:rPr>
              <a:t> </a:t>
            </a:r>
            <a:r>
              <a:rPr lang="fr-FR" sz="2000" dirty="0"/>
              <a:t>rapide</a:t>
            </a:r>
          </a:p>
          <a:p>
            <a:pPr marL="269827" indent="-269827" eaLnBrk="0" hangingPunct="0">
              <a:spcAft>
                <a:spcPts val="1200"/>
              </a:spcAft>
              <a:buFont typeface="Wingdings" pitchFamily="2" charset="2"/>
              <a:buChar char="Ø"/>
            </a:pPr>
            <a:r>
              <a:rPr lang="fr-FR" sz="2000" dirty="0"/>
              <a:t>Plus grande proportion de financement</a:t>
            </a:r>
            <a:r>
              <a:rPr lang="fr-FR" sz="2000" dirty="0"/>
              <a:t>s</a:t>
            </a:r>
            <a:r>
              <a:rPr lang="fr-FR" sz="2000" dirty="0"/>
              <a:t> externe</a:t>
            </a:r>
            <a:r>
              <a:rPr lang="fr-FR" sz="2000" dirty="0"/>
              <a:t>s</a:t>
            </a:r>
          </a:p>
          <a:p>
            <a:pPr marL="269827" indent="-269827" eaLnBrk="0" hangingPunct="0">
              <a:spcAft>
                <a:spcPts val="1200"/>
              </a:spcAft>
              <a:buFont typeface="Wingdings" pitchFamily="2" charset="2"/>
              <a:buChar char="Ø"/>
            </a:pPr>
            <a:r>
              <a:rPr lang="fr-FR" sz="2000" dirty="0"/>
              <a:t>Application </a:t>
            </a:r>
            <a:r>
              <a:rPr lang="fr-FR" sz="2000" dirty="0"/>
              <a:t>de politiques, </a:t>
            </a:r>
            <a:r>
              <a:rPr lang="fr-FR" sz="2000" dirty="0"/>
              <a:t>normes</a:t>
            </a:r>
            <a:r>
              <a:rPr lang="fr-FR" sz="2000" dirty="0"/>
              <a:t> et protocoles (basés </a:t>
            </a:r>
            <a:r>
              <a:rPr lang="fr-FR" sz="2000" dirty="0"/>
              <a:t>sur des données probantes</a:t>
            </a:r>
            <a:r>
              <a:rPr lang="fr-FR" sz="2000" dirty="0"/>
              <a:t>)</a:t>
            </a:r>
            <a:endParaRPr lang="fr-FR" sz="2000" dirty="0"/>
          </a:p>
          <a:p>
            <a:pPr marL="269827" indent="-269827" eaLnBrk="0" hangingPunct="0">
              <a:spcAft>
                <a:spcPts val="1200"/>
              </a:spcAft>
              <a:buFont typeface="Wingdings" pitchFamily="2" charset="2"/>
              <a:buChar char="Ø"/>
            </a:pPr>
            <a:r>
              <a:rPr lang="fr-FR" sz="2000" dirty="0" smtClean="0">
                <a:latin typeface="+mj-lt"/>
              </a:rPr>
              <a:t>Préparation</a:t>
            </a:r>
            <a:r>
              <a:rPr lang="fr-FR" sz="2000" dirty="0">
                <a:latin typeface="+mj-lt"/>
              </a:rPr>
              <a:t> </a:t>
            </a:r>
            <a:r>
              <a:rPr lang="fr-FR" sz="2000" dirty="0" smtClean="0">
                <a:latin typeface="+mj-lt"/>
              </a:rPr>
              <a:t>à la réponse aux urgences et renforcement des capacités</a:t>
            </a:r>
            <a:endParaRPr lang="fr-FR" sz="2000" dirty="0">
              <a:latin typeface="+mj-lt"/>
            </a:endParaRPr>
          </a:p>
        </p:txBody>
      </p:sp>
      <p:sp>
        <p:nvSpPr>
          <p:cNvPr id="7" name="TextBox 6"/>
          <p:cNvSpPr txBox="1"/>
          <p:nvPr/>
        </p:nvSpPr>
        <p:spPr>
          <a:xfrm>
            <a:off x="4283968" y="980728"/>
            <a:ext cx="4860032" cy="5755406"/>
          </a:xfrm>
          <a:prstGeom prst="rect">
            <a:avLst/>
          </a:prstGeom>
          <a:solidFill>
            <a:schemeClr val="tx2"/>
          </a:solidFill>
          <a:effectLst>
            <a:glow rad="63500">
              <a:schemeClr val="accent5">
                <a:satMod val="175000"/>
                <a:alpha val="40000"/>
              </a:schemeClr>
            </a:glow>
          </a:effectLst>
        </p:spPr>
        <p:txBody>
          <a:bodyPr wrap="square" lIns="91424" tIns="45712" rIns="91424" bIns="45712">
            <a:spAutoFit/>
          </a:bodyPr>
          <a:lstStyle/>
          <a:p>
            <a:pPr algn="ctr" eaLnBrk="0" hangingPunct="0">
              <a:spcAft>
                <a:spcPts val="1200"/>
              </a:spcAft>
              <a:defRPr/>
            </a:pPr>
            <a:r>
              <a:rPr lang="fr-FR" sz="3600" b="1" dirty="0" smtClean="0">
                <a:solidFill>
                  <a:schemeClr val="bg1"/>
                </a:solidFill>
                <a:effectLst>
                  <a:outerShdw blurRad="38100" dist="38100" dir="2700000" algn="tl">
                    <a:srgbClr val="000000">
                      <a:alpha val="43137"/>
                    </a:srgbClr>
                  </a:outerShdw>
                </a:effectLst>
                <a:latin typeface="+mj-lt"/>
              </a:rPr>
              <a:t>Secteur</a:t>
            </a:r>
            <a:endParaRPr lang="fr-FR" sz="3600" b="1" dirty="0">
              <a:solidFill>
                <a:schemeClr val="bg1"/>
              </a:solidFill>
              <a:effectLst>
                <a:outerShdw blurRad="38100" dist="38100" dir="2700000" algn="tl">
                  <a:srgbClr val="000000">
                    <a:alpha val="43137"/>
                  </a:srgbClr>
                </a:outerShdw>
              </a:effectLst>
              <a:latin typeface="+mj-lt"/>
            </a:endParaRPr>
          </a:p>
          <a:p>
            <a:pPr marL="266653" indent="-266653" eaLnBrk="0" hangingPunct="0">
              <a:spcAft>
                <a:spcPts val="1200"/>
              </a:spcAft>
              <a:buFont typeface="Wingdings" pitchFamily="2" charset="2"/>
              <a:buChar char="Ø"/>
              <a:defRPr/>
            </a:pPr>
            <a:r>
              <a:rPr lang="fr-FR" sz="2000" dirty="0" smtClean="0">
                <a:solidFill>
                  <a:schemeClr val="bg1"/>
                </a:solidFill>
                <a:latin typeface="+mj-lt"/>
              </a:rPr>
              <a:t>Tous les acteurs </a:t>
            </a:r>
            <a:r>
              <a:rPr lang="fr-FR" sz="2000" dirty="0">
                <a:solidFill>
                  <a:schemeClr val="bg1"/>
                </a:solidFill>
              </a:rPr>
              <a:t>de la Nutrition</a:t>
            </a:r>
            <a:endParaRPr lang="fr-FR" sz="2000" dirty="0">
              <a:solidFill>
                <a:schemeClr val="bg1"/>
              </a:solidFill>
            </a:endParaRPr>
          </a:p>
          <a:p>
            <a:pPr marL="266653" indent="-266653" eaLnBrk="0" hangingPunct="0">
              <a:spcAft>
                <a:spcPts val="1200"/>
              </a:spcAft>
              <a:buFont typeface="Wingdings" pitchFamily="2" charset="2"/>
              <a:buChar char="Ø"/>
              <a:defRPr/>
            </a:pPr>
            <a:r>
              <a:rPr lang="fr-FR" sz="2000" dirty="0">
                <a:solidFill>
                  <a:schemeClr val="bg1"/>
                </a:solidFill>
              </a:rPr>
              <a:t>Urgences, Relèvement précoce et Développement</a:t>
            </a:r>
            <a:endParaRPr lang="fr-FR" sz="2000" dirty="0">
              <a:solidFill>
                <a:schemeClr val="bg1"/>
              </a:solidFill>
            </a:endParaRPr>
          </a:p>
          <a:p>
            <a:pPr marL="266653" indent="-266653" eaLnBrk="0" hangingPunct="0">
              <a:spcAft>
                <a:spcPts val="1200"/>
              </a:spcAft>
              <a:buFont typeface="Wingdings" pitchFamily="2" charset="2"/>
              <a:buChar char="Ø"/>
              <a:defRPr/>
            </a:pPr>
            <a:r>
              <a:rPr lang="fr-FR" sz="2000" dirty="0">
                <a:solidFill>
                  <a:schemeClr val="bg1"/>
                </a:solidFill>
              </a:rPr>
              <a:t>Analyse et planification sur le long-terme</a:t>
            </a:r>
            <a:endParaRPr lang="fr-FR" sz="2000" dirty="0">
              <a:solidFill>
                <a:schemeClr val="bg1"/>
              </a:solidFill>
            </a:endParaRPr>
          </a:p>
          <a:p>
            <a:pPr marL="266653" indent="-266653" eaLnBrk="0" hangingPunct="0">
              <a:spcAft>
                <a:spcPts val="1200"/>
              </a:spcAft>
              <a:buFont typeface="Wingdings" pitchFamily="2" charset="2"/>
              <a:buChar char="Ø"/>
              <a:defRPr/>
            </a:pPr>
            <a:r>
              <a:rPr lang="fr-FR" sz="2000" dirty="0">
                <a:solidFill>
                  <a:schemeClr val="bg1"/>
                </a:solidFill>
              </a:rPr>
              <a:t>Mélange</a:t>
            </a:r>
            <a:r>
              <a:rPr lang="fr-FR" sz="2000" dirty="0">
                <a:solidFill>
                  <a:schemeClr val="bg1"/>
                </a:solidFill>
              </a:rPr>
              <a:t> </a:t>
            </a:r>
            <a:r>
              <a:rPr lang="fr-FR" sz="2000" dirty="0">
                <a:solidFill>
                  <a:schemeClr val="bg1"/>
                </a:solidFill>
              </a:rPr>
              <a:t>plus complet et </a:t>
            </a:r>
            <a:r>
              <a:rPr lang="fr-FR" sz="2000" dirty="0">
                <a:solidFill>
                  <a:schemeClr val="bg1"/>
                </a:solidFill>
              </a:rPr>
              <a:t>sources </a:t>
            </a:r>
            <a:r>
              <a:rPr lang="fr-FR" sz="2000" dirty="0">
                <a:solidFill>
                  <a:schemeClr val="bg1"/>
                </a:solidFill>
              </a:rPr>
              <a:t>élargies de financement</a:t>
            </a:r>
            <a:endParaRPr lang="fr-FR" sz="2000" dirty="0">
              <a:solidFill>
                <a:schemeClr val="bg1"/>
              </a:solidFill>
            </a:endParaRPr>
          </a:p>
          <a:p>
            <a:pPr marL="266653" indent="-266653" eaLnBrk="0" hangingPunct="0">
              <a:spcAft>
                <a:spcPts val="1200"/>
              </a:spcAft>
              <a:buFont typeface="Wingdings" pitchFamily="2" charset="2"/>
              <a:buChar char="Ø"/>
              <a:defRPr/>
            </a:pPr>
            <a:r>
              <a:rPr lang="fr-FR" sz="2000" dirty="0">
                <a:solidFill>
                  <a:schemeClr val="bg1"/>
                </a:solidFill>
              </a:rPr>
              <a:t>Développement de politiques, </a:t>
            </a:r>
            <a:r>
              <a:rPr lang="fr-FR" sz="2000" dirty="0">
                <a:solidFill>
                  <a:schemeClr val="bg1"/>
                </a:solidFill>
              </a:rPr>
              <a:t>normes</a:t>
            </a:r>
            <a:r>
              <a:rPr lang="fr-FR" sz="2000" dirty="0">
                <a:solidFill>
                  <a:schemeClr val="bg1"/>
                </a:solidFill>
              </a:rPr>
              <a:t> et protocoles par des mécanismes de validation (internation</a:t>
            </a:r>
            <a:r>
              <a:rPr lang="fr-FR" sz="2000" dirty="0">
                <a:solidFill>
                  <a:schemeClr val="bg1"/>
                </a:solidFill>
              </a:rPr>
              <a:t>aux</a:t>
            </a:r>
            <a:r>
              <a:rPr lang="fr-FR" sz="2000" dirty="0">
                <a:solidFill>
                  <a:schemeClr val="bg1"/>
                </a:solidFill>
              </a:rPr>
              <a:t> et nation</a:t>
            </a:r>
            <a:r>
              <a:rPr lang="fr-FR" sz="2000" dirty="0">
                <a:solidFill>
                  <a:schemeClr val="bg1"/>
                </a:solidFill>
              </a:rPr>
              <a:t>aux</a:t>
            </a:r>
            <a:r>
              <a:rPr lang="fr-FR" sz="2000" dirty="0">
                <a:solidFill>
                  <a:schemeClr val="bg1"/>
                </a:solidFill>
              </a:rPr>
              <a:t>)</a:t>
            </a:r>
            <a:endParaRPr lang="fr-FR" sz="2000" dirty="0">
              <a:solidFill>
                <a:schemeClr val="bg1"/>
              </a:solidFill>
            </a:endParaRPr>
          </a:p>
          <a:p>
            <a:pPr marL="266653" indent="-266653" eaLnBrk="0" hangingPunct="0">
              <a:spcAft>
                <a:spcPts val="1200"/>
              </a:spcAft>
              <a:buFont typeface="Wingdings" pitchFamily="2" charset="2"/>
              <a:buChar char="Ø"/>
              <a:defRPr/>
            </a:pPr>
            <a:r>
              <a:rPr lang="fr-FR" sz="2000" dirty="0">
                <a:solidFill>
                  <a:schemeClr val="bg1"/>
                </a:solidFill>
              </a:rPr>
              <a:t>Préparation aux catastrophes et </a:t>
            </a:r>
            <a:r>
              <a:rPr lang="fr-FR" sz="2000" dirty="0" smtClean="0">
                <a:solidFill>
                  <a:schemeClr val="bg1"/>
                </a:solidFill>
                <a:latin typeface="+mj-lt"/>
              </a:rPr>
              <a:t>renforcement de capacités dans le domaine de la nutrition</a:t>
            </a:r>
            <a:endParaRPr lang="fr-FR" sz="2000" dirty="0">
              <a:solidFill>
                <a:schemeClr val="bg1"/>
              </a:solidFill>
              <a:latin typeface="+mj-lt"/>
            </a:endParaRPr>
          </a:p>
        </p:txBody>
      </p:sp>
      <p:sp>
        <p:nvSpPr>
          <p:cNvPr id="2" name="Title 1"/>
          <p:cNvSpPr>
            <a:spLocks noGrp="1"/>
          </p:cNvSpPr>
          <p:nvPr>
            <p:ph type="title"/>
          </p:nvPr>
        </p:nvSpPr>
        <p:spPr>
          <a:xfrm>
            <a:off x="457472" y="283907"/>
            <a:ext cx="8229057" cy="768829"/>
          </a:xfrm>
        </p:spPr>
        <p:txBody>
          <a:bodyPr/>
          <a:lstStyle/>
          <a:p>
            <a:r>
              <a:rPr lang="fr-FR" sz="3600" dirty="0" smtClean="0"/>
              <a:t>Différences…</a:t>
            </a:r>
            <a:endParaRPr lang="fr-FR" sz="3600" dirty="0"/>
          </a:p>
        </p:txBody>
      </p:sp>
    </p:spTree>
    <p:extLst>
      <p:ext uri="{BB962C8B-B14F-4D97-AF65-F5344CB8AC3E}">
        <p14:creationId xmlns:p14="http://schemas.microsoft.com/office/powerpoint/2010/main" val="27640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3770" y="836712"/>
            <a:ext cx="6186502" cy="58259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en-US" dirty="0" smtClean="0"/>
              <a:t>M</a:t>
            </a:r>
            <a:r>
              <a:rPr lang="fr-FR" dirty="0" err="1" smtClean="0"/>
              <a:t>essage</a:t>
            </a:r>
            <a:r>
              <a:rPr lang="fr-FR" dirty="0" smtClean="0"/>
              <a:t> clé</a:t>
            </a:r>
            <a:endParaRPr lang="fr-FR" dirty="0"/>
          </a:p>
        </p:txBody>
      </p:sp>
      <p:sp>
        <p:nvSpPr>
          <p:cNvPr id="16387" name="Rectangle 3"/>
          <p:cNvSpPr>
            <a:spLocks noGrp="1" noChangeArrowheads="1"/>
          </p:cNvSpPr>
          <p:nvPr>
            <p:ph idx="1"/>
          </p:nvPr>
        </p:nvSpPr>
        <p:spPr>
          <a:xfrm>
            <a:off x="179512" y="1772816"/>
            <a:ext cx="8784976" cy="4741616"/>
          </a:xfrm>
        </p:spPr>
        <p:txBody>
          <a:bodyPr>
            <a:normAutofit fontScale="85000" lnSpcReduction="10000"/>
          </a:bodyPr>
          <a:lstStyle/>
          <a:p>
            <a:pPr>
              <a:spcBef>
                <a:spcPts val="0"/>
              </a:spcBef>
              <a:spcAft>
                <a:spcPts val="600"/>
              </a:spcAft>
            </a:pPr>
            <a:r>
              <a:rPr lang="fr-FR" dirty="0"/>
              <a:t>L’agenda </a:t>
            </a:r>
            <a:r>
              <a:rPr lang="fr-FR" dirty="0"/>
              <a:t>t</a:t>
            </a:r>
            <a:r>
              <a:rPr lang="fr-FR" dirty="0"/>
              <a:t>ransformatif a suivi la reforme </a:t>
            </a:r>
            <a:r>
              <a:rPr lang="fr-FR" dirty="0"/>
              <a:t>h</a:t>
            </a:r>
            <a:r>
              <a:rPr lang="fr-FR" dirty="0"/>
              <a:t>umanitaire en apportant des mesures concrètes pour l’amélioration de la coordination, </a:t>
            </a:r>
            <a:r>
              <a:rPr lang="fr-FR" dirty="0"/>
              <a:t>du</a:t>
            </a:r>
            <a:r>
              <a:rPr lang="fr-FR" dirty="0"/>
              <a:t> leadership et </a:t>
            </a:r>
            <a:r>
              <a:rPr lang="fr-FR" dirty="0"/>
              <a:t>de la responsabilisation vis-à-vis des communautés</a:t>
            </a:r>
            <a:r>
              <a:rPr lang="fr-FR" dirty="0"/>
              <a:t>.</a:t>
            </a:r>
          </a:p>
          <a:p>
            <a:pPr>
              <a:spcBef>
                <a:spcPts val="0"/>
              </a:spcBef>
              <a:spcAft>
                <a:spcPts val="600"/>
              </a:spcAft>
            </a:pPr>
            <a:r>
              <a:rPr lang="fr-FR" dirty="0"/>
              <a:t>Alors que </a:t>
            </a:r>
            <a:r>
              <a:rPr lang="fr-FR" dirty="0"/>
              <a:t>le Cluster Nutrition se </a:t>
            </a:r>
            <a:r>
              <a:rPr lang="fr-FR" dirty="0"/>
              <a:t>concentre davantage sur la réponse humanitaire, le </a:t>
            </a:r>
            <a:r>
              <a:rPr lang="fr-FR" dirty="0"/>
              <a:t>Secteur Nutrition inclu</a:t>
            </a:r>
            <a:r>
              <a:rPr lang="fr-FR" dirty="0"/>
              <a:t>t</a:t>
            </a:r>
            <a:r>
              <a:rPr lang="fr-FR" dirty="0"/>
              <a:t> </a:t>
            </a:r>
            <a:r>
              <a:rPr lang="fr-FR" dirty="0"/>
              <a:t>tous les acteurs impliqués avant et après</a:t>
            </a:r>
            <a:r>
              <a:rPr lang="fr-FR" dirty="0"/>
              <a:t> une urgence, </a:t>
            </a:r>
            <a:r>
              <a:rPr lang="fr-FR" dirty="0"/>
              <a:t>y compris les acteurs du</a:t>
            </a:r>
            <a:r>
              <a:rPr lang="fr-FR" dirty="0"/>
              <a:t> développement </a:t>
            </a:r>
          </a:p>
          <a:p>
            <a:pPr>
              <a:spcBef>
                <a:spcPts val="0"/>
              </a:spcBef>
              <a:spcAft>
                <a:spcPts val="600"/>
              </a:spcAft>
            </a:pPr>
            <a:r>
              <a:rPr lang="fr-FR" dirty="0"/>
              <a:t>L’approche </a:t>
            </a:r>
            <a:r>
              <a:rPr lang="fr-FR" dirty="0"/>
              <a:t>c</a:t>
            </a:r>
            <a:r>
              <a:rPr lang="fr-FR" dirty="0"/>
              <a:t>luster est destiné</a:t>
            </a:r>
            <a:r>
              <a:rPr lang="fr-FR" dirty="0"/>
              <a:t>e</a:t>
            </a:r>
            <a:r>
              <a:rPr lang="fr-FR" dirty="0"/>
              <a:t> </a:t>
            </a:r>
            <a:r>
              <a:rPr lang="fr-FR" dirty="0"/>
              <a:t>à renforcer l’action du gouvernement national dans sa réponse et </a:t>
            </a:r>
            <a:r>
              <a:rPr lang="fr-FR" dirty="0"/>
              <a:t>est non-ONU centr</a:t>
            </a:r>
            <a:r>
              <a:rPr lang="fr-FR" dirty="0"/>
              <a:t>ée</a:t>
            </a:r>
            <a:r>
              <a:rPr lang="fr-FR" dirty="0"/>
              <a:t>. </a:t>
            </a:r>
            <a:endParaRPr lang="fr-FR"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17</a:t>
            </a:fld>
            <a:endParaRPr lang="fr-FR"/>
          </a:p>
        </p:txBody>
      </p:sp>
    </p:spTree>
    <p:extLst>
      <p:ext uri="{BB962C8B-B14F-4D97-AF65-F5344CB8AC3E}">
        <p14:creationId xmlns:p14="http://schemas.microsoft.com/office/powerpoint/2010/main" val="4027034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idx="1"/>
          </p:nvPr>
        </p:nvSpPr>
        <p:spPr>
          <a:xfrm>
            <a:off x="323528" y="1916832"/>
            <a:ext cx="8229600" cy="4248472"/>
          </a:xfrm>
        </p:spPr>
        <p:txBody>
          <a:bodyPr>
            <a:noAutofit/>
          </a:bodyPr>
          <a:lstStyle/>
          <a:p>
            <a:pPr marL="271463" indent="0" defTabSz="449263">
              <a:spcBef>
                <a:spcPts val="0"/>
              </a:spcBef>
              <a:spcAft>
                <a:spcPts val="600"/>
              </a:spcAft>
              <a:buNone/>
            </a:pPr>
            <a:r>
              <a:rPr lang="fr-FR" dirty="0"/>
              <a:t>À</a:t>
            </a:r>
            <a:r>
              <a:rPr lang="fr-FR" dirty="0"/>
              <a:t> la fin de cette </a:t>
            </a:r>
            <a:r>
              <a:rPr lang="fr-FR" altLang="en-US" dirty="0"/>
              <a:t>séance</a:t>
            </a:r>
            <a:r>
              <a:rPr lang="fr-FR" dirty="0"/>
              <a:t>, </a:t>
            </a:r>
            <a:r>
              <a:rPr lang="fr-FR" dirty="0" smtClean="0"/>
              <a:t>les participants seront capables de :</a:t>
            </a:r>
          </a:p>
          <a:p>
            <a:pPr marL="512763" indent="-241300" defTabSz="449263" eaLnBrk="1" hangingPunct="1">
              <a:spcBef>
                <a:spcPts val="0"/>
              </a:spcBef>
              <a:spcAft>
                <a:spcPts val="600"/>
              </a:spcAft>
            </a:pPr>
            <a:r>
              <a:rPr lang="fr-FR" dirty="0" smtClean="0"/>
              <a:t>Décrire les éléments de la </a:t>
            </a:r>
            <a:r>
              <a:rPr lang="fr-FR" dirty="0"/>
              <a:t>Réforme</a:t>
            </a:r>
            <a:r>
              <a:rPr lang="fr-FR" dirty="0" smtClean="0"/>
              <a:t> Humanitaire et de l’Agenda Transformatif</a:t>
            </a:r>
            <a:endParaRPr lang="fr-FR" dirty="0" smtClean="0">
              <a:solidFill>
                <a:schemeClr val="accent2"/>
              </a:solidFill>
            </a:endParaRPr>
          </a:p>
          <a:p>
            <a:pPr marL="512763" indent="-241300" defTabSz="449263" eaLnBrk="1" hangingPunct="1">
              <a:spcBef>
                <a:spcPts val="0"/>
              </a:spcBef>
              <a:spcAft>
                <a:spcPts val="600"/>
              </a:spcAft>
            </a:pPr>
            <a:r>
              <a:rPr lang="fr-FR" dirty="0" smtClean="0"/>
              <a:t>Identifier les implications de l’Agenda Transformatif</a:t>
            </a:r>
          </a:p>
          <a:p>
            <a:pPr marL="512763" indent="-241300" defTabSz="449263">
              <a:spcBef>
                <a:spcPts val="0"/>
              </a:spcBef>
              <a:spcAft>
                <a:spcPts val="600"/>
              </a:spcAft>
            </a:pPr>
            <a:r>
              <a:rPr lang="fr-FR" dirty="0"/>
              <a:t>Mieux comprendre </a:t>
            </a:r>
            <a:r>
              <a:rPr lang="fr-FR" dirty="0" smtClean="0"/>
              <a:t>l’Approche Cluster</a:t>
            </a:r>
            <a:endParaRPr lang="fr-FR" dirty="0" smtClean="0">
              <a:solidFill>
                <a:schemeClr val="accent2"/>
              </a:solidFill>
            </a:endParaRPr>
          </a:p>
        </p:txBody>
      </p:sp>
      <p:pic>
        <p:nvPicPr>
          <p:cNvPr id="5124" name="Picture 7" descr="objectives"/>
          <p:cNvPicPr>
            <a:picLocks noChangeAspect="1" noChangeArrowheads="1"/>
          </p:cNvPicPr>
          <p:nvPr/>
        </p:nvPicPr>
        <p:blipFill>
          <a:blip r:embed="rId3" cstate="print"/>
          <a:srcRect/>
          <a:stretch>
            <a:fillRect/>
          </a:stretch>
        </p:blipFill>
        <p:spPr bwMode="auto">
          <a:xfrm>
            <a:off x="7559941" y="5445224"/>
            <a:ext cx="1583565" cy="1107468"/>
          </a:xfrm>
          <a:prstGeom prst="rect">
            <a:avLst/>
          </a:prstGeom>
          <a:noFill/>
          <a:ln w="9525">
            <a:noFill/>
            <a:miter lim="800000"/>
            <a:headEnd/>
            <a:tailEnd/>
          </a:ln>
        </p:spPr>
      </p:pic>
      <p:sp>
        <p:nvSpPr>
          <p:cNvPr id="5125" name="Rectangle 9"/>
          <p:cNvSpPr>
            <a:spLocks noChangeArrowheads="1"/>
          </p:cNvSpPr>
          <p:nvPr/>
        </p:nvSpPr>
        <p:spPr bwMode="auto">
          <a:xfrm>
            <a:off x="457200" y="6388100"/>
            <a:ext cx="2209800" cy="476250"/>
          </a:xfrm>
          <a:prstGeom prst="rect">
            <a:avLst/>
          </a:prstGeom>
          <a:noFill/>
          <a:ln w="9525">
            <a:noFill/>
            <a:miter lim="800000"/>
            <a:headEnd/>
            <a:tailEnd/>
          </a:ln>
        </p:spPr>
        <p:txBody>
          <a:bodyPr/>
          <a:lstStyle/>
          <a:p>
            <a:pPr defTabSz="1042988"/>
            <a:r>
              <a:rPr lang="en-GB" sz="900">
                <a:solidFill>
                  <a:schemeClr val="bg1"/>
                </a:solidFill>
                <a:latin typeface="Arial" pitchFamily="34" charset="0"/>
              </a:rPr>
              <a:t>2009	</a:t>
            </a:r>
            <a:endParaRPr lang="en-GB" sz="3900" b="1">
              <a:solidFill>
                <a:srgbClr val="000066"/>
              </a:solidFill>
              <a:latin typeface="Arial" pitchFamily="34" charset="0"/>
            </a:endParaRPr>
          </a:p>
        </p:txBody>
      </p:sp>
      <p:sp>
        <p:nvSpPr>
          <p:cNvPr id="8" name="Title 1"/>
          <p:cNvSpPr>
            <a:spLocks noGrp="1"/>
          </p:cNvSpPr>
          <p:nvPr>
            <p:ph type="title"/>
          </p:nvPr>
        </p:nvSpPr>
        <p:spPr>
          <a:xfrm>
            <a:off x="683568" y="836712"/>
            <a:ext cx="8229600" cy="576064"/>
          </a:xfrm>
          <a:solidFill>
            <a:srgbClr val="FFFFFF"/>
          </a:solidFill>
        </p:spPr>
        <p:txBody>
          <a:bodyPr>
            <a:normAutofit fontScale="90000"/>
          </a:bodyPr>
          <a:lstStyle/>
          <a:p>
            <a:r>
              <a:rPr lang="fr-FR" altLang="en-US" sz="4400" dirty="0" smtClean="0"/>
              <a:t>Objectifs de la </a:t>
            </a:r>
            <a:r>
              <a:rPr lang="fr-FR" altLang="en-US" dirty="0"/>
              <a:t>séance</a:t>
            </a:r>
            <a:r>
              <a:rPr lang="fr-FR" altLang="en-US" sz="4400" dirty="0" smtClean="0">
                <a:effectLst>
                  <a:glow rad="228600">
                    <a:srgbClr val="FFFF00">
                      <a:alpha val="40000"/>
                    </a:srgbClr>
                  </a:glow>
                </a:effectLst>
              </a:rPr>
              <a:t> </a:t>
            </a:r>
            <a:r>
              <a:rPr lang="fr-FR" altLang="en-US" sz="4400" dirty="0" smtClean="0"/>
              <a:t> </a:t>
            </a:r>
          </a:p>
        </p:txBody>
      </p:sp>
    </p:spTree>
    <p:extLst>
      <p:ext uri="{BB962C8B-B14F-4D97-AF65-F5344CB8AC3E}">
        <p14:creationId xmlns:p14="http://schemas.microsoft.com/office/powerpoint/2010/main" val="290113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6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11560" y="764704"/>
            <a:ext cx="6186502" cy="792088"/>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r>
              <a:rPr lang="fr-FR" sz="4000" dirty="0" smtClean="0">
                <a:latin typeface="+mj-lt"/>
              </a:rPr>
              <a:t>Pourquoi une r</a:t>
            </a:r>
            <a:r>
              <a:rPr lang="fr-FR" dirty="0"/>
              <a:t>é</a:t>
            </a:r>
            <a:r>
              <a:rPr lang="fr-FR" sz="4000" dirty="0" smtClean="0">
                <a:latin typeface="+mj-lt"/>
              </a:rPr>
              <a:t>forme </a:t>
            </a:r>
            <a:r>
              <a:rPr lang="fr-FR" sz="4000" dirty="0">
                <a:latin typeface="+mj-lt"/>
              </a:rPr>
              <a:t>h</a:t>
            </a:r>
            <a:r>
              <a:rPr lang="fr-FR" sz="4000" dirty="0" smtClean="0">
                <a:latin typeface="+mj-lt"/>
              </a:rPr>
              <a:t>umanitaire ? </a:t>
            </a:r>
          </a:p>
        </p:txBody>
      </p:sp>
      <p:sp>
        <p:nvSpPr>
          <p:cNvPr id="6147" name="Rectangle 5"/>
          <p:cNvSpPr>
            <a:spLocks noGrp="1" noChangeArrowheads="1"/>
          </p:cNvSpPr>
          <p:nvPr>
            <p:ph idx="1"/>
          </p:nvPr>
        </p:nvSpPr>
        <p:spPr>
          <a:xfrm>
            <a:off x="251520" y="1916832"/>
            <a:ext cx="8686800" cy="4752528"/>
          </a:xfrm>
        </p:spPr>
        <p:txBody>
          <a:bodyPr>
            <a:noAutofit/>
          </a:bodyPr>
          <a:lstStyle/>
          <a:p>
            <a:pPr marL="0" indent="0">
              <a:spcBef>
                <a:spcPts val="0"/>
              </a:spcBef>
              <a:spcAft>
                <a:spcPts val="1200"/>
              </a:spcAft>
              <a:buNone/>
            </a:pPr>
            <a:r>
              <a:rPr lang="fr-FR" sz="2800" dirty="0">
                <a:solidFill>
                  <a:srgbClr val="000000"/>
                </a:solidFill>
              </a:rPr>
              <a:t>En </a:t>
            </a:r>
            <a:r>
              <a:rPr lang="fr-FR" sz="2800" dirty="0" smtClean="0">
                <a:solidFill>
                  <a:srgbClr val="000000"/>
                </a:solidFill>
              </a:rPr>
              <a:t>2005</a:t>
            </a:r>
            <a:r>
              <a:rPr lang="fr-FR" sz="2800" dirty="0"/>
              <a:t>,</a:t>
            </a:r>
            <a:r>
              <a:rPr lang="fr-FR" sz="2800" dirty="0" smtClean="0">
                <a:solidFill>
                  <a:srgbClr val="000000"/>
                </a:solidFill>
              </a:rPr>
              <a:t> </a:t>
            </a:r>
            <a:r>
              <a:rPr lang="fr-FR" sz="2800" dirty="0">
                <a:solidFill>
                  <a:srgbClr val="000000"/>
                </a:solidFill>
              </a:rPr>
              <a:t>une évaluation de la R</a:t>
            </a:r>
            <a:r>
              <a:rPr lang="fr-FR" sz="2800" dirty="0" smtClean="0">
                <a:solidFill>
                  <a:srgbClr val="000000"/>
                </a:solidFill>
              </a:rPr>
              <a:t>éponse </a:t>
            </a:r>
            <a:r>
              <a:rPr lang="fr-FR" sz="2800" dirty="0">
                <a:solidFill>
                  <a:srgbClr val="000000"/>
                </a:solidFill>
              </a:rPr>
              <a:t>Humanitaire </a:t>
            </a:r>
            <a:r>
              <a:rPr lang="fr-FR" sz="2800" dirty="0" smtClean="0">
                <a:solidFill>
                  <a:srgbClr val="000000"/>
                </a:solidFill>
              </a:rPr>
              <a:t>montrait :</a:t>
            </a:r>
            <a:endParaRPr lang="fr-FR" sz="2800" dirty="0">
              <a:solidFill>
                <a:srgbClr val="000000"/>
              </a:solidFill>
            </a:endParaRPr>
          </a:p>
          <a:p>
            <a:pPr>
              <a:spcBef>
                <a:spcPts val="0"/>
              </a:spcBef>
              <a:spcAft>
                <a:spcPts val="1200"/>
              </a:spcAft>
              <a:buSzPts val="3200"/>
              <a:buFont typeface="Arial"/>
              <a:buChar char="•"/>
            </a:pPr>
            <a:r>
              <a:rPr lang="fr-FR" sz="2800" dirty="0">
                <a:solidFill>
                  <a:srgbClr val="000000"/>
                </a:solidFill>
              </a:rPr>
              <a:t>Des lacunes dans la </a:t>
            </a:r>
            <a:r>
              <a:rPr lang="fr-FR" sz="2800" dirty="0" smtClean="0">
                <a:solidFill>
                  <a:srgbClr val="000000"/>
                </a:solidFill>
              </a:rPr>
              <a:t>réponse</a:t>
            </a:r>
            <a:endParaRPr lang="fr-FR" sz="2800" dirty="0">
              <a:solidFill>
                <a:srgbClr val="000000"/>
              </a:solidFill>
            </a:endParaRPr>
          </a:p>
          <a:p>
            <a:pPr>
              <a:spcBef>
                <a:spcPts val="0"/>
              </a:spcBef>
              <a:spcAft>
                <a:spcPts val="1200"/>
              </a:spcAft>
              <a:buSzPts val="3200"/>
              <a:buFont typeface="Arial"/>
              <a:buChar char="•"/>
            </a:pPr>
            <a:r>
              <a:rPr lang="fr-FR" sz="2800" dirty="0" smtClean="0">
                <a:solidFill>
                  <a:srgbClr val="000000"/>
                </a:solidFill>
              </a:rPr>
              <a:t>Des liens </a:t>
            </a:r>
            <a:r>
              <a:rPr lang="fr-FR" sz="2800" dirty="0"/>
              <a:t>trop faibles entre les acteurs </a:t>
            </a:r>
            <a:r>
              <a:rPr lang="fr-FR" sz="2800" dirty="0"/>
              <a:t>du SNU et les acteurs </a:t>
            </a:r>
            <a:r>
              <a:rPr lang="fr-FR" sz="2800" dirty="0"/>
              <a:t>non-</a:t>
            </a:r>
            <a:r>
              <a:rPr lang="fr-FR" sz="2800" dirty="0"/>
              <a:t>NU</a:t>
            </a:r>
            <a:endParaRPr lang="fr-FR" sz="2800" dirty="0">
              <a:solidFill>
                <a:srgbClr val="000000"/>
              </a:solidFill>
            </a:endParaRPr>
          </a:p>
          <a:p>
            <a:pPr>
              <a:spcBef>
                <a:spcPts val="0"/>
              </a:spcBef>
              <a:spcAft>
                <a:spcPts val="1200"/>
              </a:spcAft>
              <a:buSzPts val="3200"/>
              <a:buFont typeface="Arial"/>
              <a:buChar char="•"/>
            </a:pPr>
            <a:r>
              <a:rPr lang="fr-FR" sz="2800" dirty="0" smtClean="0">
                <a:solidFill>
                  <a:srgbClr val="000000"/>
                </a:solidFill>
              </a:rPr>
              <a:t>Une coordination </a:t>
            </a:r>
            <a:r>
              <a:rPr lang="fr-FR" sz="2800" dirty="0"/>
              <a:t>souvent erratique </a:t>
            </a:r>
            <a:r>
              <a:rPr lang="fr-FR" sz="2800" dirty="0"/>
              <a:t>et dépendante des </a:t>
            </a:r>
            <a:r>
              <a:rPr lang="fr-FR" sz="2800" dirty="0"/>
              <a:t>personnalités </a:t>
            </a:r>
            <a:r>
              <a:rPr lang="fr-FR" sz="2800" dirty="0"/>
              <a:t>individuelles</a:t>
            </a:r>
          </a:p>
          <a:p>
            <a:pPr>
              <a:spcBef>
                <a:spcPts val="0"/>
              </a:spcBef>
              <a:spcAft>
                <a:spcPts val="1200"/>
              </a:spcAft>
              <a:buSzPts val="3200"/>
              <a:buFont typeface="Arial"/>
              <a:buChar char="•"/>
            </a:pPr>
            <a:r>
              <a:rPr lang="fr-FR" sz="2800" dirty="0"/>
              <a:t>Une responsabilisation </a:t>
            </a:r>
            <a:r>
              <a:rPr lang="fr-FR" sz="2800" dirty="0"/>
              <a:t>vis-à-vis des </a:t>
            </a:r>
            <a:r>
              <a:rPr lang="fr-FR" sz="2800" dirty="0"/>
              <a:t>communautés insuffisante</a:t>
            </a:r>
            <a:endParaRPr lang="fr-FR" sz="2800" dirty="0"/>
          </a:p>
          <a:p>
            <a:pPr>
              <a:spcBef>
                <a:spcPts val="0"/>
              </a:spcBef>
              <a:spcAft>
                <a:spcPts val="1200"/>
              </a:spcAft>
            </a:pPr>
            <a:endParaRPr lang="fr-FR" sz="1400" dirty="0">
              <a:solidFill>
                <a:srgbClr val="000000"/>
              </a:solidFill>
            </a:endParaRPr>
          </a:p>
          <a:p>
            <a:pPr>
              <a:lnSpc>
                <a:spcPct val="120000"/>
              </a:lnSpc>
              <a:spcBef>
                <a:spcPts val="0"/>
              </a:spcBef>
              <a:spcAft>
                <a:spcPts val="1200"/>
              </a:spcAft>
              <a:buFontTx/>
              <a:buNone/>
            </a:pPr>
            <a:endParaRPr lang="fr-FR" sz="2800" dirty="0" smtClean="0"/>
          </a:p>
        </p:txBody>
      </p:sp>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p>
        </p:txBody>
      </p:sp>
    </p:spTree>
    <p:extLst>
      <p:ext uri="{BB962C8B-B14F-4D97-AF65-F5344CB8AC3E}">
        <p14:creationId xmlns:p14="http://schemas.microsoft.com/office/powerpoint/2010/main" val="206316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24927" y="117720"/>
            <a:ext cx="8229057" cy="646984"/>
          </a:xfrm>
          <a:solidFill>
            <a:srgbClr val="3366FF"/>
          </a:solidFill>
        </p:spPr>
        <p:txBody>
          <a:bodyPr rtlCol="0">
            <a:noAutofit/>
          </a:bodyPr>
          <a:lstStyle/>
          <a:p>
            <a:pPr algn="ctr" defTabSz="1042688">
              <a:defRPr/>
            </a:pPr>
            <a:r>
              <a:rPr lang="fr-FR" sz="3900" dirty="0">
                <a:solidFill>
                  <a:schemeClr val="bg1"/>
                </a:solidFill>
                <a:effectLst>
                  <a:outerShdw blurRad="38100" dist="38100" dir="2700000" algn="tl">
                    <a:srgbClr val="000000">
                      <a:alpha val="43137"/>
                    </a:srgbClr>
                  </a:outerShdw>
                </a:effectLst>
                <a:ea typeface="MS Gothic" pitchFamily="49" charset="-128"/>
                <a:cs typeface="Arial" pitchFamily="34" charset="0"/>
              </a:rPr>
              <a:t>La reforme humanitaire de 2005</a:t>
            </a:r>
          </a:p>
        </p:txBody>
      </p:sp>
      <p:sp>
        <p:nvSpPr>
          <p:cNvPr id="5122" name="AutoShape 3"/>
          <p:cNvSpPr>
            <a:spLocks noChangeArrowheads="1"/>
          </p:cNvSpPr>
          <p:nvPr/>
        </p:nvSpPr>
        <p:spPr bwMode="auto">
          <a:xfrm>
            <a:off x="717453" y="4800600"/>
            <a:ext cx="7473950" cy="1722438"/>
          </a:xfrm>
          <a:prstGeom prst="cube">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1424" tIns="45712" rIns="91424" bIns="45712" anchor="ctr"/>
          <a:lstStyle/>
          <a:p>
            <a:pPr algn="ctr"/>
            <a:r>
              <a:rPr lang="fr-FR" sz="2800" b="1" dirty="0">
                <a:solidFill>
                  <a:schemeClr val="bg1"/>
                </a:solidFill>
                <a:latin typeface="+mj-lt"/>
                <a:ea typeface="ＭＳ Ｐゴシック" pitchFamily="34" charset="-128"/>
              </a:rPr>
              <a:t> </a:t>
            </a:r>
            <a:r>
              <a:rPr lang="fr-FR" sz="2800" b="1" dirty="0" smtClean="0">
                <a:solidFill>
                  <a:schemeClr val="bg1"/>
                </a:solidFill>
                <a:latin typeface="+mj-lt"/>
                <a:ea typeface="ＭＳ Ｐゴシック" pitchFamily="34" charset="-128"/>
              </a:rPr>
              <a:t>PARTENARIAT EFFICACE</a:t>
            </a:r>
            <a:endParaRPr lang="fr-FR" sz="2800" b="1" dirty="0">
              <a:solidFill>
                <a:schemeClr val="bg1"/>
              </a:solidFill>
              <a:latin typeface="+mj-lt"/>
              <a:ea typeface="ＭＳ Ｐゴシック" pitchFamily="34" charset="-128"/>
            </a:endParaRPr>
          </a:p>
          <a:p>
            <a:pPr algn="ctr"/>
            <a:r>
              <a:rPr lang="fr-FR" sz="2100" b="1" dirty="0" smtClean="0">
                <a:solidFill>
                  <a:schemeClr val="bg1"/>
                </a:solidFill>
                <a:latin typeface="+mj-lt"/>
                <a:ea typeface="ＭＳ Ｐゴシック" pitchFamily="34" charset="-128"/>
              </a:rPr>
              <a:t>entre </a:t>
            </a:r>
            <a:r>
              <a:rPr lang="fr-FR" sz="2100" b="1" dirty="0">
                <a:solidFill>
                  <a:schemeClr val="bg1"/>
                </a:solidFill>
                <a:latin typeface="+mj-lt"/>
                <a:ea typeface="ＭＳ Ｐゴシック" pitchFamily="34" charset="-128"/>
              </a:rPr>
              <a:t>les acteurs des NU et </a:t>
            </a:r>
            <a:r>
              <a:rPr lang="fr-FR" dirty="0"/>
              <a:t>les acteurs </a:t>
            </a:r>
            <a:r>
              <a:rPr lang="fr-FR" sz="2100" b="1" dirty="0" smtClean="0">
                <a:solidFill>
                  <a:schemeClr val="bg1"/>
                </a:solidFill>
                <a:latin typeface="+mj-lt"/>
                <a:ea typeface="ＭＳ Ｐゴシック" pitchFamily="34" charset="-128"/>
              </a:rPr>
              <a:t>non-NU</a:t>
            </a:r>
            <a:endParaRPr lang="fr-FR" sz="2100" b="1" dirty="0">
              <a:solidFill>
                <a:schemeClr val="bg1"/>
              </a:solidFill>
              <a:latin typeface="+mj-lt"/>
              <a:ea typeface="ＭＳ Ｐゴシック" pitchFamily="34" charset="-128"/>
            </a:endParaRPr>
          </a:p>
          <a:p>
            <a:pPr algn="ctr"/>
            <a:r>
              <a:rPr lang="fr-FR" sz="2100" b="1" dirty="0">
                <a:solidFill>
                  <a:schemeClr val="bg1"/>
                </a:solidFill>
                <a:latin typeface="+mj-lt"/>
                <a:ea typeface="ＭＳ Ｐゴシック" pitchFamily="34" charset="-128"/>
              </a:rPr>
              <a:t>(</a:t>
            </a:r>
            <a:r>
              <a:rPr lang="fr-FR" sz="2100" b="1" dirty="0" err="1" smtClean="0">
                <a:solidFill>
                  <a:schemeClr val="bg1"/>
                </a:solidFill>
                <a:latin typeface="+mj-lt"/>
                <a:ea typeface="ＭＳ Ｐゴシック" pitchFamily="34" charset="-128"/>
              </a:rPr>
              <a:t>Gov</a:t>
            </a:r>
            <a:r>
              <a:rPr lang="fr-FR" altLang="ja-JP" sz="2100" b="1" dirty="0" err="1" smtClean="0">
                <a:solidFill>
                  <a:schemeClr val="bg1"/>
                </a:solidFill>
                <a:latin typeface="+mj-lt"/>
                <a:ea typeface="ＭＳ Ｐゴシック" pitchFamily="34" charset="-128"/>
              </a:rPr>
              <a:t>t</a:t>
            </a:r>
            <a:r>
              <a:rPr lang="fr-FR" altLang="ja-JP" sz="2100" b="1" dirty="0">
                <a:solidFill>
                  <a:schemeClr val="bg1"/>
                </a:solidFill>
                <a:latin typeface="+mj-lt"/>
                <a:ea typeface="ＭＳ Ｐゴシック" pitchFamily="34" charset="-128"/>
              </a:rPr>
              <a:t>, </a:t>
            </a:r>
            <a:r>
              <a:rPr lang="fr-FR" altLang="ja-JP" dirty="0" err="1"/>
              <a:t>ONG</a:t>
            </a:r>
            <a:r>
              <a:rPr lang="fr-FR" altLang="ja-JP" dirty="0" err="1"/>
              <a:t>s</a:t>
            </a:r>
            <a:r>
              <a:rPr lang="fr-FR" altLang="ja-JP" dirty="0"/>
              <a:t>,</a:t>
            </a:r>
            <a:r>
              <a:rPr lang="fr-FR" altLang="ja-JP" sz="2100" b="1" dirty="0">
                <a:solidFill>
                  <a:schemeClr val="bg1"/>
                </a:solidFill>
                <a:latin typeface="+mj-lt"/>
                <a:ea typeface="ＭＳ Ｐゴシック" pitchFamily="34" charset="-128"/>
              </a:rPr>
              <a:t> </a:t>
            </a:r>
            <a:r>
              <a:rPr lang="fr-FR" altLang="ja-JP" sz="2100" b="1" dirty="0" err="1">
                <a:solidFill>
                  <a:schemeClr val="bg1"/>
                </a:solidFill>
                <a:latin typeface="+mj-lt"/>
                <a:ea typeface="ＭＳ Ｐゴシック" pitchFamily="34" charset="-128"/>
              </a:rPr>
              <a:t>CBOs</a:t>
            </a:r>
            <a:r>
              <a:rPr lang="fr-FR" altLang="ja-JP" sz="2100" b="1" dirty="0">
                <a:solidFill>
                  <a:schemeClr val="bg1"/>
                </a:solidFill>
                <a:latin typeface="+mj-lt"/>
                <a:ea typeface="ＭＳ Ｐゴシック" pitchFamily="34" charset="-128"/>
              </a:rPr>
              <a:t>, etc.)</a:t>
            </a:r>
            <a:endParaRPr lang="fr-FR" sz="2100" b="1" dirty="0">
              <a:solidFill>
                <a:schemeClr val="bg1"/>
              </a:solidFill>
              <a:latin typeface="+mj-lt"/>
              <a:ea typeface="ＭＳ Ｐゴシック" pitchFamily="34" charset="-128"/>
            </a:endParaRPr>
          </a:p>
        </p:txBody>
      </p:sp>
      <p:sp>
        <p:nvSpPr>
          <p:cNvPr id="5123" name="AutoShape 11"/>
          <p:cNvSpPr>
            <a:spLocks noChangeArrowheads="1"/>
          </p:cNvSpPr>
          <p:nvPr/>
        </p:nvSpPr>
        <p:spPr bwMode="auto">
          <a:xfrm>
            <a:off x="5715000" y="1143000"/>
            <a:ext cx="2286000" cy="3962400"/>
          </a:xfrm>
          <a:prstGeom prst="can">
            <a:avLst>
              <a:gd name="adj" fmla="val 4423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lumMod val="65000"/>
              </a:schemeClr>
            </a:solidFill>
            <a:headEnd/>
            <a:tailEnd/>
          </a:ln>
        </p:spPr>
        <p:style>
          <a:lnRef idx="0">
            <a:schemeClr val="accent6"/>
          </a:lnRef>
          <a:fillRef idx="3">
            <a:schemeClr val="accent6"/>
          </a:fillRef>
          <a:effectRef idx="3">
            <a:schemeClr val="accent6"/>
          </a:effectRef>
          <a:fontRef idx="minor">
            <a:schemeClr val="lt1"/>
          </a:fontRef>
        </p:style>
        <p:txBody>
          <a:bodyPr wrap="none" lIns="91424" tIns="45712" rIns="91424" bIns="45712" anchor="ctr"/>
          <a:lstStyle/>
          <a:p>
            <a:pPr algn="ctr"/>
            <a:endParaRPr lang="it-IT" sz="1200">
              <a:solidFill>
                <a:srgbClr val="000000"/>
              </a:solidFill>
              <a:latin typeface="Arial" pitchFamily="34" charset="0"/>
              <a:ea typeface="ＭＳ Ｐゴシック" pitchFamily="34" charset="-128"/>
            </a:endParaRPr>
          </a:p>
        </p:txBody>
      </p:sp>
      <p:sp>
        <p:nvSpPr>
          <p:cNvPr id="5124" name="AutoShape 10"/>
          <p:cNvSpPr>
            <a:spLocks noChangeArrowheads="1"/>
          </p:cNvSpPr>
          <p:nvPr/>
        </p:nvSpPr>
        <p:spPr bwMode="auto">
          <a:xfrm>
            <a:off x="3352800" y="1143000"/>
            <a:ext cx="2373312" cy="3962400"/>
          </a:xfrm>
          <a:prstGeom prst="can">
            <a:avLst>
              <a:gd name="adj" fmla="val 4260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lumMod val="65000"/>
              </a:schemeClr>
            </a:solidFill>
            <a:headEnd/>
            <a:tailEnd/>
          </a:ln>
        </p:spPr>
        <p:style>
          <a:lnRef idx="1">
            <a:schemeClr val="accent4"/>
          </a:lnRef>
          <a:fillRef idx="2">
            <a:schemeClr val="accent4"/>
          </a:fillRef>
          <a:effectRef idx="1">
            <a:schemeClr val="accent4"/>
          </a:effectRef>
          <a:fontRef idx="minor">
            <a:schemeClr val="dk1"/>
          </a:fontRef>
        </p:style>
        <p:txBody>
          <a:bodyPr wrap="none" lIns="91424" tIns="45712" rIns="91424" bIns="45712" anchor="ctr"/>
          <a:lstStyle/>
          <a:p>
            <a:pPr algn="ctr"/>
            <a:endParaRPr lang="it-IT" sz="2100">
              <a:solidFill>
                <a:srgbClr val="000000"/>
              </a:solidFill>
              <a:latin typeface="+mj-lt"/>
              <a:ea typeface="ＭＳ Ｐゴシック" pitchFamily="34" charset="-128"/>
            </a:endParaRPr>
          </a:p>
        </p:txBody>
      </p:sp>
      <p:sp>
        <p:nvSpPr>
          <p:cNvPr id="5125" name="AutoShape 9"/>
          <p:cNvSpPr>
            <a:spLocks noChangeArrowheads="1"/>
          </p:cNvSpPr>
          <p:nvPr/>
        </p:nvSpPr>
        <p:spPr bwMode="auto">
          <a:xfrm>
            <a:off x="1066800" y="1143000"/>
            <a:ext cx="2286000" cy="3962400"/>
          </a:xfrm>
          <a:prstGeom prst="can">
            <a:avLst>
              <a:gd name="adj" fmla="val 4152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lumMod val="50000"/>
              </a:schemeClr>
            </a:solidFill>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endParaRPr lang="it-IT" sz="1200">
              <a:solidFill>
                <a:srgbClr val="000000"/>
              </a:solidFill>
              <a:latin typeface="Arial" pitchFamily="34" charset="0"/>
              <a:ea typeface="ＭＳ Ｐゴシック" pitchFamily="34" charset="-128"/>
            </a:endParaRPr>
          </a:p>
        </p:txBody>
      </p:sp>
      <p:sp>
        <p:nvSpPr>
          <p:cNvPr id="5126" name="Text Box 6"/>
          <p:cNvSpPr txBox="1">
            <a:spLocks noChangeArrowheads="1"/>
          </p:cNvSpPr>
          <p:nvPr/>
        </p:nvSpPr>
        <p:spPr bwMode="auto">
          <a:xfrm>
            <a:off x="3429000" y="2749874"/>
            <a:ext cx="2297112" cy="1677366"/>
          </a:xfrm>
          <a:prstGeom prst="rect">
            <a:avLst/>
          </a:prstGeom>
          <a:noFill/>
          <a:ln w="9525">
            <a:noFill/>
            <a:miter lim="800000"/>
            <a:headEnd/>
            <a:tailEnd/>
          </a:ln>
        </p:spPr>
        <p:txBody>
          <a:bodyPr wrap="square" lIns="91424" tIns="45712" rIns="91424" bIns="45712">
            <a:spAutoFit/>
          </a:bodyPr>
          <a:lstStyle/>
          <a:p>
            <a:pPr algn="ctr"/>
            <a:r>
              <a:rPr lang="fr-FR" sz="2000" dirty="0">
                <a:solidFill>
                  <a:srgbClr val="000000"/>
                </a:solidFill>
                <a:latin typeface="+mj-lt"/>
                <a:ea typeface="ＭＳ Ｐゴシック" pitchFamily="34" charset="-128"/>
              </a:rPr>
              <a:t>COORDINATION</a:t>
            </a:r>
          </a:p>
          <a:p>
            <a:pPr algn="ctr"/>
            <a:r>
              <a:rPr lang="fr-FR" sz="2000" dirty="0">
                <a:solidFill>
                  <a:srgbClr val="000000"/>
                </a:solidFill>
                <a:latin typeface="+mj-lt"/>
                <a:ea typeface="ＭＳ Ｐゴシック" pitchFamily="34" charset="-128"/>
              </a:rPr>
              <a:t>HUMANITAIRE </a:t>
            </a:r>
          </a:p>
          <a:p>
            <a:pPr algn="ctr"/>
            <a:endParaRPr lang="fr-FR" sz="2100" dirty="0">
              <a:solidFill>
                <a:srgbClr val="000000"/>
              </a:solidFill>
              <a:latin typeface="+mj-lt"/>
              <a:ea typeface="ＭＳ Ｐゴシック" pitchFamily="34" charset="-128"/>
            </a:endParaRPr>
          </a:p>
          <a:p>
            <a:pPr algn="ctr"/>
            <a:r>
              <a:rPr lang="fr-FR" sz="2100" dirty="0">
                <a:solidFill>
                  <a:srgbClr val="000000"/>
                </a:solidFill>
                <a:latin typeface="+mj-lt"/>
                <a:ea typeface="ＭＳ Ｐゴシック" pitchFamily="34" charset="-128"/>
              </a:rPr>
              <a:t>leadership,</a:t>
            </a:r>
          </a:p>
          <a:p>
            <a:pPr algn="ctr"/>
            <a:r>
              <a:rPr lang="fr-FR" sz="2100" dirty="0">
                <a:solidFill>
                  <a:srgbClr val="000000"/>
                </a:solidFill>
                <a:latin typeface="+mj-lt"/>
                <a:ea typeface="ＭＳ Ｐゴシック" pitchFamily="34" charset="-128"/>
              </a:rPr>
              <a:t> coordination</a:t>
            </a:r>
          </a:p>
        </p:txBody>
      </p:sp>
      <p:sp>
        <p:nvSpPr>
          <p:cNvPr id="12" name="Text Box 7"/>
          <p:cNvSpPr txBox="1">
            <a:spLocks noChangeArrowheads="1"/>
          </p:cNvSpPr>
          <p:nvPr/>
        </p:nvSpPr>
        <p:spPr bwMode="auto">
          <a:xfrm>
            <a:off x="874615" y="2644473"/>
            <a:ext cx="2689273" cy="2677640"/>
          </a:xfrm>
          <a:prstGeom prst="rect">
            <a:avLst/>
          </a:prstGeom>
          <a:noFill/>
          <a:ln w="9525">
            <a:noFill/>
            <a:miter lim="800000"/>
            <a:headEnd/>
            <a:tailEnd/>
          </a:ln>
        </p:spPr>
        <p:txBody>
          <a:bodyPr wrap="square" lIns="91424" tIns="45712" rIns="91424" bIns="45712">
            <a:spAutoFit/>
          </a:bodyPr>
          <a:lstStyle/>
          <a:p>
            <a:pPr algn="ctr"/>
            <a:r>
              <a:rPr lang="fr-FR" sz="2400" dirty="0">
                <a:solidFill>
                  <a:srgbClr val="000000"/>
                </a:solidFill>
                <a:latin typeface="+mj-lt"/>
                <a:ea typeface="ＭＳ Ｐゴシック" pitchFamily="34" charset="-128"/>
              </a:rPr>
              <a:t>FINANCEMENT HUMANITAIRE</a:t>
            </a:r>
          </a:p>
          <a:p>
            <a:pPr algn="ctr"/>
            <a:endParaRPr lang="fr-FR" sz="2000" b="1" dirty="0">
              <a:solidFill>
                <a:srgbClr val="000000"/>
              </a:solidFill>
              <a:latin typeface="+mj-lt"/>
              <a:ea typeface="ＭＳ Ｐゴシック" pitchFamily="34" charset="-128"/>
            </a:endParaRPr>
          </a:p>
          <a:p>
            <a:pPr algn="ctr"/>
            <a:r>
              <a:rPr lang="fr-FR" sz="2000" dirty="0">
                <a:solidFill>
                  <a:srgbClr val="000000"/>
                </a:solidFill>
                <a:latin typeface="+mj-lt"/>
                <a:ea typeface="ＭＳ Ｐゴシック" pitchFamily="34" charset="-128"/>
              </a:rPr>
              <a:t>prédictible, </a:t>
            </a:r>
          </a:p>
          <a:p>
            <a:pPr algn="ctr"/>
            <a:r>
              <a:rPr lang="fr-FR" sz="2000" dirty="0">
                <a:solidFill>
                  <a:srgbClr val="000000"/>
                </a:solidFill>
                <a:latin typeface="+mj-lt"/>
                <a:ea typeface="ＭＳ Ｐゴシック" pitchFamily="34" charset="-128"/>
              </a:rPr>
              <a:t>rapide,</a:t>
            </a:r>
          </a:p>
          <a:p>
            <a:pPr algn="ctr"/>
            <a:r>
              <a:rPr lang="fr-FR" sz="2000" dirty="0">
                <a:solidFill>
                  <a:srgbClr val="000000"/>
                </a:solidFill>
                <a:latin typeface="+mj-lt"/>
                <a:ea typeface="ＭＳ Ｐゴシック" pitchFamily="34" charset="-128"/>
              </a:rPr>
              <a:t>flexible </a:t>
            </a:r>
          </a:p>
          <a:p>
            <a:pPr algn="ctr"/>
            <a:endParaRPr lang="fr-FR" sz="2000" dirty="0">
              <a:solidFill>
                <a:srgbClr val="000000"/>
              </a:solidFill>
              <a:latin typeface="+mj-lt"/>
              <a:ea typeface="ＭＳ Ｐゴシック" pitchFamily="34" charset="-128"/>
            </a:endParaRPr>
          </a:p>
          <a:p>
            <a:endParaRPr lang="fr-FR" sz="2000" dirty="0">
              <a:solidFill>
                <a:srgbClr val="000000"/>
              </a:solidFill>
              <a:latin typeface="+mj-lt"/>
              <a:ea typeface="ＭＳ Ｐゴシック" pitchFamily="34" charset="-128"/>
            </a:endParaRPr>
          </a:p>
        </p:txBody>
      </p:sp>
      <p:sp>
        <p:nvSpPr>
          <p:cNvPr id="13" name="Text Box 8"/>
          <p:cNvSpPr txBox="1">
            <a:spLocks noChangeArrowheads="1"/>
          </p:cNvSpPr>
          <p:nvPr/>
        </p:nvSpPr>
        <p:spPr bwMode="auto">
          <a:xfrm>
            <a:off x="5672186" y="2212425"/>
            <a:ext cx="2497422" cy="2677640"/>
          </a:xfrm>
          <a:prstGeom prst="rect">
            <a:avLst/>
          </a:prstGeom>
          <a:noFill/>
          <a:ln w="9525">
            <a:noFill/>
            <a:miter lim="800000"/>
            <a:headEnd/>
            <a:tailEnd/>
          </a:ln>
        </p:spPr>
        <p:txBody>
          <a:bodyPr wrap="square" lIns="91424" tIns="45712" rIns="91424" bIns="45712">
            <a:spAutoFit/>
          </a:bodyPr>
          <a:lstStyle/>
          <a:p>
            <a:pPr algn="ctr"/>
            <a:r>
              <a:rPr lang="fr-FR" sz="2400" dirty="0">
                <a:latin typeface="+mj-lt"/>
                <a:ea typeface="ＭＳ Ｐゴシック" pitchFamily="34" charset="-128"/>
              </a:rPr>
              <a:t>APPROCHE CLUSTER</a:t>
            </a:r>
          </a:p>
          <a:p>
            <a:pPr algn="ctr"/>
            <a:endParaRPr lang="fr-FR" sz="2000" dirty="0">
              <a:latin typeface="+mj-lt"/>
              <a:ea typeface="ＭＳ Ｐゴシック" pitchFamily="34" charset="-128"/>
            </a:endParaRPr>
          </a:p>
          <a:p>
            <a:pPr algn="ctr"/>
            <a:r>
              <a:rPr lang="fr-FR" sz="2000" dirty="0">
                <a:latin typeface="+mj-lt"/>
                <a:ea typeface="ＭＳ Ｐゴシック" pitchFamily="34" charset="-128"/>
              </a:rPr>
              <a:t>capacité, prédictibilité, </a:t>
            </a:r>
            <a:r>
              <a:rPr lang="fr-FR" dirty="0"/>
              <a:t>responsabilit</a:t>
            </a:r>
            <a:r>
              <a:rPr lang="fr-FR" dirty="0"/>
              <a:t>é</a:t>
            </a:r>
            <a:r>
              <a:rPr lang="fr-FR" dirty="0"/>
              <a:t>, </a:t>
            </a:r>
            <a:r>
              <a:rPr lang="fr-FR" sz="2000" dirty="0">
                <a:latin typeface="+mj-lt"/>
                <a:ea typeface="ＭＳ Ｐゴシック" pitchFamily="34" charset="-128"/>
              </a:rPr>
              <a:t>leadership, </a:t>
            </a:r>
          </a:p>
          <a:p>
            <a:pPr algn="ctr"/>
            <a:r>
              <a:rPr lang="fr-FR" sz="2000" dirty="0">
                <a:latin typeface="+mj-lt"/>
                <a:ea typeface="ＭＳ Ｐゴシック" pitchFamily="34" charset="-128"/>
              </a:rPr>
              <a:t> qualité réponse </a:t>
            </a:r>
          </a:p>
        </p:txBody>
      </p:sp>
    </p:spTree>
    <p:extLst>
      <p:ext uri="{BB962C8B-B14F-4D97-AF65-F5344CB8AC3E}">
        <p14:creationId xmlns:p14="http://schemas.microsoft.com/office/powerpoint/2010/main" val="342100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2" descr="http://downloads.unmultimedia.org/photo/ltd/high/424/424981.jpg?s=453F02E927319C7F3BF8A846C5519D8A&amp;sav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7"/>
          <p:cNvSpPr>
            <a:spLocks/>
          </p:cNvSpPr>
          <p:nvPr/>
        </p:nvSpPr>
        <p:spPr bwMode="auto">
          <a:xfrm>
            <a:off x="457200" y="5080248"/>
            <a:ext cx="3657600" cy="122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buClr>
                <a:srgbClr val="FFFFFF"/>
              </a:buClr>
              <a:buSzPct val="125000"/>
            </a:pPr>
            <a:r>
              <a:rPr lang="fr-FR" sz="3400" b="1" dirty="0" smtClean="0">
                <a:solidFill>
                  <a:srgbClr val="FFFFFF"/>
                </a:solidFill>
                <a:latin typeface="Arial Black" charset="0"/>
                <a:ea typeface="ヒラギノ角ゴ ProN W3" charset="0"/>
                <a:cs typeface="ヒラギノ角ゴ ProN W3" charset="0"/>
                <a:sym typeface="Times New Roman" charset="0"/>
              </a:rPr>
              <a:t>Inondations au</a:t>
            </a:r>
          </a:p>
          <a:p>
            <a:pPr marL="39688" algn="ctr">
              <a:buClr>
                <a:srgbClr val="FFFFFF"/>
              </a:buClr>
              <a:buSzPct val="125000"/>
            </a:pPr>
            <a:r>
              <a:rPr lang="fr-FR" sz="3400" b="1" dirty="0" smtClean="0">
                <a:solidFill>
                  <a:srgbClr val="FFFFFF"/>
                </a:solidFill>
                <a:latin typeface="Arial Black" charset="0"/>
                <a:ea typeface="ヒラギノ角ゴ ProN W3" charset="0"/>
                <a:cs typeface="ヒラギノ角ゴ ProN W3" charset="0"/>
                <a:sym typeface="Times New Roman" charset="0"/>
              </a:rPr>
              <a:t>Pakistan</a:t>
            </a:r>
          </a:p>
        </p:txBody>
      </p:sp>
      <p:sp>
        <p:nvSpPr>
          <p:cNvPr id="6" name="Rectangle 7"/>
          <p:cNvSpPr>
            <a:spLocks/>
          </p:cNvSpPr>
          <p:nvPr/>
        </p:nvSpPr>
        <p:spPr bwMode="auto">
          <a:xfrm>
            <a:off x="1886175" y="0"/>
            <a:ext cx="5410200" cy="3240617"/>
          </a:xfrm>
          <a:prstGeom prst="rect">
            <a:avLst/>
          </a:prstGeom>
          <a:noFill/>
          <a:ln w="12700">
            <a:noFill/>
            <a:miter lim="800000"/>
            <a:headEnd/>
            <a:tailEnd/>
          </a:ln>
        </p:spPr>
        <p:txBody>
          <a:bodyPr lIns="0" tIns="0" rIns="40639" bIns="0"/>
          <a:lstStyle/>
          <a:p>
            <a:pPr marL="39688" algn="ctr">
              <a:buClr>
                <a:srgbClr val="FFFFFF"/>
              </a:buClr>
              <a:buSzPct val="125000"/>
              <a:defRPr/>
            </a:pPr>
            <a:r>
              <a:rPr lang="en-US" sz="10000" dirty="0">
                <a:solidFill>
                  <a:srgbClr val="FFFFFF"/>
                </a:solidFill>
                <a:effectLst>
                  <a:outerShdw blurRad="203200" algn="ctr" rotWithShape="0">
                    <a:prstClr val="black">
                      <a:alpha val="75000"/>
                    </a:prstClr>
                  </a:outerShdw>
                </a:effectLst>
                <a:latin typeface="Arial Black" pitchFamily="34" charset="0"/>
                <a:ea typeface="ヒラギノ角ゴ ProN W3" pitchFamily="6" charset="-128"/>
                <a:cs typeface="ヒラギノ角ゴ ProN W3" charset="0"/>
                <a:sym typeface="Times New Roman" pitchFamily="18" charset="0"/>
              </a:rPr>
              <a:t>2010</a:t>
            </a:r>
            <a:endParaRPr lang="en-US" sz="10000" dirty="0">
              <a:solidFill>
                <a:srgbClr val="000000"/>
              </a:solidFill>
              <a:effectLst>
                <a:outerShdw blurRad="203200" algn="ctr" rotWithShape="0">
                  <a:prstClr val="black">
                    <a:alpha val="75000"/>
                  </a:prstClr>
                </a:outerShdw>
              </a:effectLst>
              <a:latin typeface="Arial Black" pitchFamily="34" charset="0"/>
              <a:ea typeface="ヒラギノ角ゴ ProN W3" pitchFamily="6" charset="-128"/>
              <a:cs typeface="ヒラギノ角ゴ ProN W3" charset="0"/>
              <a:sym typeface="Times New Roman" pitchFamily="18" charset="0"/>
            </a:endParaRPr>
          </a:p>
        </p:txBody>
      </p:sp>
      <p:sp>
        <p:nvSpPr>
          <p:cNvPr id="7" name="Rectangle 7"/>
          <p:cNvSpPr>
            <a:spLocks/>
          </p:cNvSpPr>
          <p:nvPr/>
        </p:nvSpPr>
        <p:spPr bwMode="auto">
          <a:xfrm>
            <a:off x="5004048" y="5013176"/>
            <a:ext cx="3987552"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buClr>
                <a:srgbClr val="FFFFFF"/>
              </a:buClr>
              <a:buSzPct val="125000"/>
            </a:pPr>
            <a:r>
              <a:rPr lang="fr-FR" sz="3400" b="1" dirty="0" smtClean="0">
                <a:solidFill>
                  <a:srgbClr val="FFFFFF"/>
                </a:solidFill>
                <a:latin typeface="Arial Black" charset="0"/>
                <a:ea typeface="ヒラギノ角ゴ ProN W3" charset="0"/>
                <a:cs typeface="ヒラギノ角ゴ ProN W3" charset="0"/>
                <a:sym typeface="Times New Roman" charset="0"/>
              </a:rPr>
              <a:t>Tremblement de terre en </a:t>
            </a:r>
          </a:p>
          <a:p>
            <a:pPr marL="39688" algn="ctr">
              <a:buClr>
                <a:srgbClr val="FFFFFF"/>
              </a:buClr>
              <a:buSzPct val="125000"/>
            </a:pPr>
            <a:r>
              <a:rPr lang="fr-FR" sz="3400" b="1" dirty="0" smtClean="0">
                <a:solidFill>
                  <a:srgbClr val="FFFFFF"/>
                </a:solidFill>
                <a:latin typeface="Arial Black" charset="0"/>
                <a:ea typeface="ヒラギノ角ゴ ProN W3" charset="0"/>
                <a:cs typeface="ヒラギノ角ゴ ProN W3" charset="0"/>
                <a:sym typeface="Times New Roman" charset="0"/>
              </a:rPr>
              <a:t>Haïti</a:t>
            </a:r>
          </a:p>
        </p:txBody>
      </p:sp>
      <p:sp>
        <p:nvSpPr>
          <p:cNvPr id="3079" name="TextBox 1"/>
          <p:cNvSpPr txBox="1">
            <a:spLocks noChangeArrowheads="1"/>
          </p:cNvSpPr>
          <p:nvPr/>
        </p:nvSpPr>
        <p:spPr bwMode="auto">
          <a:xfrm>
            <a:off x="7848600" y="6612467"/>
            <a:ext cx="12954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ヒラギノ角ゴ ProN W3" charset="0"/>
                <a:cs typeface="ヒラギノ角ゴ ProN W3" charset="0"/>
              </a:defRPr>
            </a:lvl1pPr>
            <a:lvl2pPr marL="742950" indent="-285750" eaLnBrk="0" hangingPunct="0">
              <a:defRPr b="1">
                <a:solidFill>
                  <a:schemeClr val="tx1"/>
                </a:solidFill>
                <a:latin typeface="Arial" charset="0"/>
                <a:ea typeface="ヒラギノ角ゴ ProN W3" charset="0"/>
                <a:cs typeface="ヒラギノ角ゴ ProN W3" charset="0"/>
              </a:defRPr>
            </a:lvl2pPr>
            <a:lvl3pPr marL="1143000" indent="-228600" eaLnBrk="0" hangingPunct="0">
              <a:defRPr b="1">
                <a:solidFill>
                  <a:schemeClr val="tx1"/>
                </a:solidFill>
                <a:latin typeface="Arial" charset="0"/>
                <a:ea typeface="ヒラギノ角ゴ ProN W3" charset="0"/>
                <a:cs typeface="ヒラギノ角ゴ ProN W3" charset="0"/>
              </a:defRPr>
            </a:lvl3pPr>
            <a:lvl4pPr marL="1600200" indent="-228600" eaLnBrk="0" hangingPunct="0">
              <a:defRPr b="1">
                <a:solidFill>
                  <a:schemeClr val="tx1"/>
                </a:solidFill>
                <a:latin typeface="Arial" charset="0"/>
                <a:ea typeface="ヒラギノ角ゴ ProN W3" charset="0"/>
                <a:cs typeface="ヒラギノ角ゴ ProN W3" charset="0"/>
              </a:defRPr>
            </a:lvl4pPr>
            <a:lvl5pPr marL="2057400" indent="-228600" eaLnBrk="0" hangingPunct="0">
              <a:defRPr b="1">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algn="r" eaLnBrk="1" hangingPunct="1"/>
            <a:r>
              <a:rPr lang="en-US" sz="600" b="0" smtClean="0">
                <a:solidFill>
                  <a:srgbClr val="FFFFFF"/>
                </a:solidFill>
              </a:rPr>
              <a:t>UN Photo/Logan Abassi </a:t>
            </a:r>
          </a:p>
        </p:txBody>
      </p:sp>
      <p:cxnSp>
        <p:nvCxnSpPr>
          <p:cNvPr id="3080" name="Straight Connector 4"/>
          <p:cNvCxnSpPr>
            <a:cxnSpLocks noChangeShapeType="1"/>
          </p:cNvCxnSpPr>
          <p:nvPr/>
        </p:nvCxnSpPr>
        <p:spPr bwMode="auto">
          <a:xfrm>
            <a:off x="4572000" y="2"/>
            <a:ext cx="0" cy="6836833"/>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1" name="TextBox 1"/>
          <p:cNvSpPr txBox="1">
            <a:spLocks noChangeArrowheads="1"/>
          </p:cNvSpPr>
          <p:nvPr/>
        </p:nvSpPr>
        <p:spPr bwMode="auto">
          <a:xfrm>
            <a:off x="0" y="6612467"/>
            <a:ext cx="12954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ヒラギノ角ゴ ProN W3" charset="0"/>
                <a:cs typeface="ヒラギノ角ゴ ProN W3" charset="0"/>
              </a:defRPr>
            </a:lvl1pPr>
            <a:lvl2pPr marL="742950" indent="-285750" eaLnBrk="0" hangingPunct="0">
              <a:defRPr b="1">
                <a:solidFill>
                  <a:schemeClr val="tx1"/>
                </a:solidFill>
                <a:latin typeface="Arial" charset="0"/>
                <a:ea typeface="ヒラギノ角ゴ ProN W3" charset="0"/>
                <a:cs typeface="ヒラギノ角ゴ ProN W3" charset="0"/>
              </a:defRPr>
            </a:lvl2pPr>
            <a:lvl3pPr marL="1143000" indent="-228600" eaLnBrk="0" hangingPunct="0">
              <a:defRPr b="1">
                <a:solidFill>
                  <a:schemeClr val="tx1"/>
                </a:solidFill>
                <a:latin typeface="Arial" charset="0"/>
                <a:ea typeface="ヒラギノ角ゴ ProN W3" charset="0"/>
                <a:cs typeface="ヒラギノ角ゴ ProN W3" charset="0"/>
              </a:defRPr>
            </a:lvl3pPr>
            <a:lvl4pPr marL="1600200" indent="-228600" eaLnBrk="0" hangingPunct="0">
              <a:defRPr b="1">
                <a:solidFill>
                  <a:schemeClr val="tx1"/>
                </a:solidFill>
                <a:latin typeface="Arial" charset="0"/>
                <a:ea typeface="ヒラギノ角ゴ ProN W3" charset="0"/>
                <a:cs typeface="ヒラギノ角ゴ ProN W3" charset="0"/>
              </a:defRPr>
            </a:lvl4pPr>
            <a:lvl5pPr marL="2057400" indent="-228600" eaLnBrk="0" hangingPunct="0">
              <a:defRPr b="1">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eaLnBrk="1" hangingPunct="1"/>
            <a:r>
              <a:rPr lang="en-US" sz="600" b="0" smtClean="0">
                <a:solidFill>
                  <a:srgbClr val="FFFFFF"/>
                </a:solidFill>
              </a:rPr>
              <a:t>UN Photo/Evan Schneider </a:t>
            </a:r>
          </a:p>
        </p:txBody>
      </p:sp>
      <p:sp>
        <p:nvSpPr>
          <p:cNvPr id="2" name="Rectangle 1"/>
          <p:cNvSpPr/>
          <p:nvPr/>
        </p:nvSpPr>
        <p:spPr>
          <a:xfrm>
            <a:off x="0" y="1574790"/>
            <a:ext cx="9119846" cy="2308324"/>
          </a:xfrm>
          <a:prstGeom prst="rect">
            <a:avLst/>
          </a:prstGeom>
          <a:solidFill>
            <a:schemeClr val="tx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bg1"/>
                </a:solidFill>
              </a:rPr>
              <a:t>N</a:t>
            </a:r>
            <a:r>
              <a:rPr lang="fr-FR" sz="4800" b="1" cap="none" spc="0" dirty="0" smtClean="0">
                <a:ln/>
                <a:solidFill>
                  <a:schemeClr val="bg1"/>
                </a:solidFill>
                <a:effectLst/>
              </a:rPr>
              <a:t>ous </a:t>
            </a:r>
            <a:r>
              <a:rPr lang="fr-FR" sz="4800" b="1" dirty="0">
                <a:solidFill>
                  <a:schemeClr val="bg1"/>
                </a:solidFill>
              </a:rPr>
              <a:t>avons ti</a:t>
            </a:r>
            <a:r>
              <a:rPr lang="fr-FR" sz="4800" b="1" dirty="0">
                <a:solidFill>
                  <a:schemeClr val="bg1"/>
                </a:solidFill>
              </a:rPr>
              <a:t>ré</a:t>
            </a:r>
            <a:r>
              <a:rPr lang="fr-FR" sz="4800" b="1" dirty="0">
                <a:solidFill>
                  <a:schemeClr val="bg1"/>
                </a:solidFill>
              </a:rPr>
              <a:t> </a:t>
            </a:r>
            <a:r>
              <a:rPr lang="fr-FR" sz="4800" b="1" cap="none" spc="0" dirty="0" smtClean="0">
                <a:ln/>
                <a:solidFill>
                  <a:schemeClr val="bg1"/>
                </a:solidFill>
                <a:effectLst/>
              </a:rPr>
              <a:t>des leçons…</a:t>
            </a:r>
          </a:p>
          <a:p>
            <a:pPr algn="ctr"/>
            <a:r>
              <a:rPr lang="fr-FR" sz="4800" dirty="0">
                <a:solidFill>
                  <a:schemeClr val="bg1"/>
                </a:solidFill>
              </a:rPr>
              <a:t>Mais de nombreuses lacunes et insuffisances persistent…</a:t>
            </a:r>
            <a:endParaRPr lang="fr-FR" sz="4800" dirty="0">
              <a:solidFill>
                <a:schemeClr val="bg1"/>
              </a:solidFill>
            </a:endParaRPr>
          </a:p>
        </p:txBody>
      </p:sp>
    </p:spTree>
    <p:extLst>
      <p:ext uri="{BB962C8B-B14F-4D97-AF65-F5344CB8AC3E}">
        <p14:creationId xmlns:p14="http://schemas.microsoft.com/office/powerpoint/2010/main" val="23576647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39552" y="908720"/>
            <a:ext cx="6186502" cy="582594"/>
          </a:xfrm>
          <a:noFill/>
        </p:spPr>
        <p:txBody>
          <a:bodyPr>
            <a:noAutofit/>
          </a:bodyPr>
          <a:lstStyle/>
          <a:p>
            <a:r>
              <a:rPr lang="fr-FR" sz="3400" dirty="0" smtClean="0"/>
              <a:t>Qu’est-ce que c’est l’Agenda Transformatif ? </a:t>
            </a:r>
          </a:p>
        </p:txBody>
      </p:sp>
      <p:pic>
        <p:nvPicPr>
          <p:cNvPr id="5"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7463" b="7463"/>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p>
        </p:txBody>
      </p:sp>
    </p:spTree>
    <p:extLst>
      <p:ext uri="{BB962C8B-B14F-4D97-AF65-F5344CB8AC3E}">
        <p14:creationId xmlns:p14="http://schemas.microsoft.com/office/powerpoint/2010/main" val="40966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0"/>
            <a:ext cx="5328592" cy="311192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941" name="Rectangle 6"/>
          <p:cNvSpPr>
            <a:spLocks noChangeArrowheads="1"/>
          </p:cNvSpPr>
          <p:nvPr/>
        </p:nvSpPr>
        <p:spPr bwMode="auto">
          <a:xfrm>
            <a:off x="179512" y="3861048"/>
            <a:ext cx="8964488"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0"/>
              </a:spcBef>
              <a:buFont typeface="Arial"/>
              <a:buChar char="•"/>
            </a:pPr>
            <a:r>
              <a:rPr lang="fr-FR" sz="2800" dirty="0" smtClean="0"/>
              <a:t>Liste </a:t>
            </a:r>
            <a:r>
              <a:rPr lang="fr-FR" sz="2800" dirty="0"/>
              <a:t>des coordonnateurs d'urgence pour les urgences </a:t>
            </a:r>
            <a:r>
              <a:rPr lang="fr-FR" sz="2800" dirty="0"/>
              <a:t>de niveau 3 (</a:t>
            </a:r>
            <a:r>
              <a:rPr lang="fr-FR" sz="2800" dirty="0" smtClean="0"/>
              <a:t>L3)</a:t>
            </a:r>
            <a:endParaRPr lang="fr-FR" sz="2800" dirty="0"/>
          </a:p>
          <a:p>
            <a:pPr marL="457200" indent="-457200">
              <a:spcBef>
                <a:spcPct val="0"/>
              </a:spcBef>
              <a:buFont typeface="Arial"/>
              <a:buChar char="•"/>
            </a:pPr>
            <a:r>
              <a:rPr lang="en-US" sz="2800" dirty="0"/>
              <a:t>R</a:t>
            </a:r>
            <a:r>
              <a:rPr lang="fr-FR" sz="2800" dirty="0" err="1"/>
              <a:t>enforcement</a:t>
            </a:r>
            <a:r>
              <a:rPr lang="fr-FR" sz="2800" dirty="0"/>
              <a:t> du </a:t>
            </a:r>
            <a:r>
              <a:rPr lang="fr-FR" sz="2800" dirty="0" smtClean="0"/>
              <a:t>partenariat, formations </a:t>
            </a:r>
            <a:endParaRPr lang="fr-FR" sz="2800" dirty="0"/>
          </a:p>
          <a:p>
            <a:pPr marL="457200" indent="-457200">
              <a:spcBef>
                <a:spcPct val="0"/>
              </a:spcBef>
              <a:buFont typeface="Arial"/>
              <a:buChar char="•"/>
            </a:pPr>
            <a:r>
              <a:rPr lang="fr-FR" sz="2800" dirty="0" smtClean="0"/>
              <a:t>Mécanismes </a:t>
            </a:r>
            <a:r>
              <a:rPr lang="fr-FR" sz="2800" dirty="0"/>
              <a:t>de Réponse Rapide</a:t>
            </a:r>
            <a:br>
              <a:rPr lang="fr-FR" sz="2800" dirty="0"/>
            </a:br>
            <a:r>
              <a:rPr lang="fr-FR" sz="2800" dirty="0"/>
              <a:t>Inter-</a:t>
            </a:r>
            <a:r>
              <a:rPr lang="fr-FR" sz="2800" dirty="0" smtClean="0"/>
              <a:t>Agences</a:t>
            </a:r>
            <a:endParaRPr lang="en-US" altLang="en-US" sz="2800" dirty="0">
              <a:sym typeface="Times New Roman" pitchFamily="18" charset="0"/>
            </a:endParaRPr>
          </a:p>
        </p:txBody>
      </p:sp>
      <p:sp>
        <p:nvSpPr>
          <p:cNvPr id="13" name="Down Arrow 12"/>
          <p:cNvSpPr/>
          <p:nvPr/>
        </p:nvSpPr>
        <p:spPr>
          <a:xfrm rot="18976806">
            <a:off x="2930919" y="3232453"/>
            <a:ext cx="287337" cy="575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13419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0"/>
            <a:ext cx="5400600" cy="311192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941" name="Rectangle 6"/>
          <p:cNvSpPr>
            <a:spLocks noChangeArrowheads="1"/>
          </p:cNvSpPr>
          <p:nvPr/>
        </p:nvSpPr>
        <p:spPr bwMode="auto">
          <a:xfrm>
            <a:off x="467544" y="3717032"/>
            <a:ext cx="8317432"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buFont typeface="Arial"/>
              <a:buChar char="•"/>
              <a:defRPr/>
            </a:pPr>
            <a:r>
              <a:rPr lang="fr-FR" sz="2800" dirty="0" smtClean="0"/>
              <a:t>Utilisation </a:t>
            </a:r>
            <a:r>
              <a:rPr lang="fr-FR" sz="2800" dirty="0"/>
              <a:t>stratégique des </a:t>
            </a:r>
            <a:r>
              <a:rPr lang="fr-FR" sz="2800" dirty="0" smtClean="0"/>
              <a:t>Clusters</a:t>
            </a:r>
          </a:p>
          <a:p>
            <a:pPr marL="457200" indent="-457200">
              <a:buFont typeface="Arial"/>
              <a:buChar char="•"/>
              <a:defRPr/>
            </a:pPr>
            <a:r>
              <a:rPr lang="fr-FR" sz="2800" dirty="0" smtClean="0"/>
              <a:t>Simplification </a:t>
            </a:r>
            <a:r>
              <a:rPr lang="fr-FR" sz="2800" dirty="0"/>
              <a:t>de la gestion des clusters </a:t>
            </a:r>
            <a:endParaRPr lang="fr-FR" sz="2800" dirty="0" smtClean="0"/>
          </a:p>
          <a:p>
            <a:pPr marL="457200" indent="-457200">
              <a:buFont typeface="Arial"/>
              <a:buChar char="•"/>
              <a:defRPr/>
            </a:pPr>
            <a:r>
              <a:rPr lang="fr-FR" sz="2800" dirty="0"/>
              <a:t>Engagements minimaux</a:t>
            </a:r>
            <a:r>
              <a:rPr lang="fr-FR" sz="2800" dirty="0" smtClean="0">
                <a:effectLst>
                  <a:glow rad="101600">
                    <a:srgbClr val="FFFF00">
                      <a:alpha val="75000"/>
                    </a:srgbClr>
                  </a:glow>
                </a:effectLst>
              </a:rPr>
              <a:t> </a:t>
            </a:r>
            <a:r>
              <a:rPr lang="fr-FR" sz="2800" dirty="0"/>
              <a:t>pour la participation aux </a:t>
            </a:r>
            <a:r>
              <a:rPr lang="fr-FR" sz="2800" dirty="0" smtClean="0"/>
              <a:t>clusters</a:t>
            </a:r>
          </a:p>
          <a:p>
            <a:pPr marL="457200" indent="-457200">
              <a:buFont typeface="Arial"/>
              <a:buChar char="•"/>
              <a:defRPr/>
            </a:pPr>
            <a:r>
              <a:rPr lang="fr-FR" sz="2800" dirty="0" smtClean="0"/>
              <a:t>Renforcement </a:t>
            </a:r>
            <a:r>
              <a:rPr lang="fr-FR" sz="2800" dirty="0"/>
              <a:t>de la représentation des </a:t>
            </a:r>
            <a:r>
              <a:rPr lang="fr-FR" sz="2800" dirty="0" err="1" smtClean="0"/>
              <a:t>ONG</a:t>
            </a:r>
            <a:r>
              <a:rPr lang="fr-FR" sz="2800" dirty="0" err="1"/>
              <a:t>s</a:t>
            </a:r>
            <a:r>
              <a:rPr lang="fr-FR" sz="2800" dirty="0" smtClean="0"/>
              <a:t> </a:t>
            </a:r>
            <a:r>
              <a:rPr lang="fr-FR" sz="2800" dirty="0"/>
              <a:t>dans l'équipe </a:t>
            </a:r>
            <a:r>
              <a:rPr lang="fr-FR" sz="2800" dirty="0" smtClean="0"/>
              <a:t>humanitaire</a:t>
            </a:r>
            <a:r>
              <a:rPr lang="fr-FR" sz="2800" dirty="0" smtClean="0">
                <a:effectLst>
                  <a:glow rad="101600">
                    <a:srgbClr val="FFFF00">
                      <a:alpha val="75000"/>
                    </a:srgbClr>
                  </a:glow>
                </a:effectLst>
              </a:rPr>
              <a:t> </a:t>
            </a:r>
            <a:r>
              <a:rPr lang="fr-FR" sz="2800" dirty="0" smtClean="0"/>
              <a:t>pays (EHP)</a:t>
            </a:r>
            <a:endParaRPr lang="en-US" sz="3200" dirty="0">
              <a:sym typeface="Times New Roman" pitchFamily="18" charset="0"/>
            </a:endParaRPr>
          </a:p>
        </p:txBody>
      </p:sp>
      <p:sp>
        <p:nvSpPr>
          <p:cNvPr id="5" name="Down Arrow 4"/>
          <p:cNvSpPr/>
          <p:nvPr/>
        </p:nvSpPr>
        <p:spPr>
          <a:xfrm>
            <a:off x="4283968" y="3212976"/>
            <a:ext cx="288925" cy="461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080775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688" y="116632"/>
            <a:ext cx="5400600" cy="2995291"/>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941" name="Rectangle 6"/>
          <p:cNvSpPr>
            <a:spLocks noChangeArrowheads="1"/>
          </p:cNvSpPr>
          <p:nvPr/>
        </p:nvSpPr>
        <p:spPr bwMode="auto">
          <a:xfrm>
            <a:off x="0" y="3573016"/>
            <a:ext cx="9144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0"/>
              </a:spcBef>
              <a:buFont typeface="Arial"/>
              <a:buChar char="•"/>
            </a:pPr>
            <a:r>
              <a:rPr lang="fr-FR" sz="2400" b="1" dirty="0"/>
              <a:t>Cycle de programme humanitaire </a:t>
            </a:r>
            <a:r>
              <a:rPr lang="fr-FR" sz="2400" dirty="0"/>
              <a:t>commun </a:t>
            </a:r>
            <a:r>
              <a:rPr lang="fr-FR" sz="2400" dirty="0"/>
              <a:t>afin d’atteindre un résultat collectif</a:t>
            </a:r>
          </a:p>
          <a:p>
            <a:pPr marL="457200" indent="-457200">
              <a:spcBef>
                <a:spcPct val="0"/>
              </a:spcBef>
              <a:buFont typeface="Arial"/>
              <a:buChar char="•"/>
            </a:pPr>
            <a:r>
              <a:rPr lang="fr-FR" sz="2400" dirty="0"/>
              <a:t>Évaluation de besoins, </a:t>
            </a:r>
            <a:r>
              <a:rPr lang="fr-FR" sz="2400" dirty="0" smtClean="0"/>
              <a:t>déclaration et planification </a:t>
            </a:r>
            <a:r>
              <a:rPr lang="fr-FR" sz="2400" dirty="0"/>
              <a:t>stratégique, mobilisation et allocation de ressources, mise en œuvre, suivi, </a:t>
            </a:r>
            <a:r>
              <a:rPr lang="fr-FR" sz="2400" dirty="0"/>
              <a:t>rapports</a:t>
            </a:r>
            <a:r>
              <a:rPr lang="fr-FR" sz="2400" dirty="0" smtClean="0"/>
              <a:t> </a:t>
            </a:r>
            <a:r>
              <a:rPr lang="fr-FR" sz="2400" dirty="0"/>
              <a:t>et évaluation</a:t>
            </a:r>
          </a:p>
          <a:p>
            <a:pPr marL="457200" indent="-457200">
              <a:spcBef>
                <a:spcPct val="0"/>
              </a:spcBef>
              <a:buFont typeface="Arial"/>
              <a:buChar char="•"/>
            </a:pPr>
            <a:r>
              <a:rPr lang="fr-FR" sz="2400" dirty="0"/>
              <a:t>Cadres communs </a:t>
            </a:r>
            <a:r>
              <a:rPr lang="fr-FR" sz="2400" dirty="0"/>
              <a:t>pour</a:t>
            </a:r>
            <a:r>
              <a:rPr lang="fr-FR" sz="2400" dirty="0"/>
              <a:t> </a:t>
            </a:r>
            <a:r>
              <a:rPr lang="fr-FR" sz="2400" dirty="0" smtClean="0"/>
              <a:t>l’évaluation </a:t>
            </a:r>
            <a:r>
              <a:rPr lang="fr-FR" sz="2400" dirty="0"/>
              <a:t>de la performance </a:t>
            </a:r>
            <a:r>
              <a:rPr lang="fr-FR" sz="2400" dirty="0" smtClean="0"/>
              <a:t>et </a:t>
            </a:r>
            <a:r>
              <a:rPr lang="fr-FR" sz="2400" dirty="0"/>
              <a:t>les</a:t>
            </a:r>
            <a:r>
              <a:rPr lang="fr-FR" sz="2400" dirty="0"/>
              <a:t> rapports</a:t>
            </a:r>
          </a:p>
          <a:p>
            <a:pPr marL="457200" indent="-457200">
              <a:spcBef>
                <a:spcPct val="0"/>
              </a:spcBef>
              <a:buFont typeface="Arial"/>
              <a:buChar char="•"/>
            </a:pPr>
            <a:r>
              <a:rPr lang="fr-FR" sz="2400" dirty="0"/>
              <a:t>Responsabilité</a:t>
            </a:r>
            <a:r>
              <a:rPr lang="fr-FR" sz="2400" dirty="0" smtClean="0"/>
              <a:t> envers les populations affectées </a:t>
            </a:r>
            <a:endParaRPr lang="en-US" altLang="en-US" sz="2400" dirty="0">
              <a:sym typeface="Times New Roman" pitchFamily="18" charset="0"/>
            </a:endParaRPr>
          </a:p>
        </p:txBody>
      </p:sp>
      <p:sp>
        <p:nvSpPr>
          <p:cNvPr id="5" name="Down Arrow 4"/>
          <p:cNvSpPr/>
          <p:nvPr/>
        </p:nvSpPr>
        <p:spPr>
          <a:xfrm rot="3500689">
            <a:off x="5612962" y="3198577"/>
            <a:ext cx="28786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504451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with examples">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Oswald and Roboto">
      <a:majorFont>
        <a:latin typeface="Oswal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CC000EC-DB0B-4BA8-AE03-BCEF8F1CC697}"/>
</file>

<file path=customXml/itemProps2.xml><?xml version="1.0" encoding="utf-8"?>
<ds:datastoreItem xmlns:ds="http://schemas.openxmlformats.org/officeDocument/2006/customXml" ds:itemID="{A0E19712-3CB1-495B-B19C-ED38DB2AB719}"/>
</file>

<file path=customXml/itemProps3.xml><?xml version="1.0" encoding="utf-8"?>
<ds:datastoreItem xmlns:ds="http://schemas.openxmlformats.org/officeDocument/2006/customXml" ds:itemID="{48B51D26-3727-4870-AF70-260572620B32}"/>
</file>

<file path=customXml/itemProps4.xml><?xml version="1.0" encoding="utf-8"?>
<ds:datastoreItem xmlns:ds="http://schemas.openxmlformats.org/officeDocument/2006/customXml" ds:itemID="{C5A3E75D-B7D8-408B-9C9E-1DE87FCD0FE0}"/>
</file>

<file path=customXml/itemProps5.xml><?xml version="1.0" encoding="utf-8"?>
<ds:datastoreItem xmlns:ds="http://schemas.openxmlformats.org/officeDocument/2006/customXml" ds:itemID="{7E2B8993-3BDA-4F51-853F-5F5B1F5331E6}"/>
</file>

<file path=customXml/itemProps6.xml><?xml version="1.0" encoding="utf-8"?>
<ds:datastoreItem xmlns:ds="http://schemas.openxmlformats.org/officeDocument/2006/customXml" ds:itemID="{13F08CC5-590C-4D78-9EEB-4281DAA34264}"/>
</file>

<file path=docProps/app.xml><?xml version="1.0" encoding="utf-8"?>
<Properties xmlns="http://schemas.openxmlformats.org/officeDocument/2006/extended-properties" xmlns:vt="http://schemas.openxmlformats.org/officeDocument/2006/docPropsVTypes">
  <Template>PowerPoint Template with examples</Template>
  <TotalTime>310</TotalTime>
  <Words>1041</Words>
  <Application>Microsoft Office PowerPoint</Application>
  <PresentationFormat>On-screen Show (4:3)</PresentationFormat>
  <Paragraphs>141</Paragraphs>
  <Slides>17</Slides>
  <Notes>13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MS Gothic</vt:lpstr>
      <vt:lpstr>ＭＳ Ｐゴシック</vt:lpstr>
      <vt:lpstr>ＭＳ Ｐゴシック</vt:lpstr>
      <vt:lpstr>Arial</vt:lpstr>
      <vt:lpstr>Arial Black</vt:lpstr>
      <vt:lpstr>Calibri</vt:lpstr>
      <vt:lpstr>Cambria</vt:lpstr>
      <vt:lpstr>Century Gothic</vt:lpstr>
      <vt:lpstr>Oswald</vt:lpstr>
      <vt:lpstr>Roboto Condensed</vt:lpstr>
      <vt:lpstr>Times</vt:lpstr>
      <vt:lpstr>Times New Roman</vt:lpstr>
      <vt:lpstr>Wingdings</vt:lpstr>
      <vt:lpstr>ヒラギノ角ゴ ProN W3</vt:lpstr>
      <vt:lpstr>PowerPoint Template with examples</vt:lpstr>
      <vt:lpstr>1_Theme1</vt:lpstr>
      <vt:lpstr>PowerPoint Presentation</vt:lpstr>
      <vt:lpstr>Objectifs de la séance  </vt:lpstr>
      <vt:lpstr>Pourquoi une réforme humanitaire ? </vt:lpstr>
      <vt:lpstr>La reforme humanitaire de 2005</vt:lpstr>
      <vt:lpstr>PowerPoint Presentation</vt:lpstr>
      <vt:lpstr>Qu’est-ce que c’est l’Agenda Transformatif ? </vt:lpstr>
      <vt:lpstr>PowerPoint Presentation</vt:lpstr>
      <vt:lpstr>PowerPoint Presentation</vt:lpstr>
      <vt:lpstr>PowerPoint Presentation</vt:lpstr>
      <vt:lpstr>PowerPoint Presentation</vt:lpstr>
      <vt:lpstr>Les Clusters</vt:lpstr>
      <vt:lpstr>L’approche cluster</vt:lpstr>
      <vt:lpstr>L’approche cluster</vt:lpstr>
      <vt:lpstr>PowerPoint Presentation</vt:lpstr>
      <vt:lpstr>À vous</vt:lpstr>
      <vt:lpstr>Différences…</vt:lpstr>
      <vt:lpstr>Message clé</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lastModifiedBy>Joseph Shawyer</cp:lastModifiedBy>
  <cp:revision>51</cp:revision>
  <cp:lastPrinted>2016-02-02T09:12:59Z</cp:lastPrinted>
  <dcterms:created xsi:type="dcterms:W3CDTF">2015-02-11T14:40:36Z</dcterms:created>
  <dcterms:modified xsi:type="dcterms:W3CDTF">2016-02-22T11:40:25Z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ies>
</file>