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7"/>
    <p:sldMasterId id="2147483669" r:id="rId8"/>
  </p:sldMasterIdLst>
  <p:notesMasterIdLst>
    <p:notesMasterId r:id="rId35"/>
  </p:notesMasterIdLst>
  <p:handoutMasterIdLst>
    <p:handoutMasterId r:id="rId36"/>
  </p:handoutMasterIdLst>
  <p:sldIdLst>
    <p:sldId id="259" r:id="rId9"/>
    <p:sldId id="310" r:id="rId10"/>
    <p:sldId id="311" r:id="rId11"/>
    <p:sldId id="312" r:id="rId12"/>
    <p:sldId id="313" r:id="rId13"/>
    <p:sldId id="314" r:id="rId14"/>
    <p:sldId id="315" r:id="rId15"/>
    <p:sldId id="316" r:id="rId16"/>
    <p:sldId id="341" r:id="rId17"/>
    <p:sldId id="347" r:id="rId18"/>
    <p:sldId id="346" r:id="rId19"/>
    <p:sldId id="334" r:id="rId20"/>
    <p:sldId id="335" r:id="rId21"/>
    <p:sldId id="336" r:id="rId22"/>
    <p:sldId id="340" r:id="rId23"/>
    <p:sldId id="337" r:id="rId24"/>
    <p:sldId id="338" r:id="rId25"/>
    <p:sldId id="325" r:id="rId26"/>
    <p:sldId id="321" r:id="rId27"/>
    <p:sldId id="323" r:id="rId28"/>
    <p:sldId id="343" r:id="rId29"/>
    <p:sldId id="344" r:id="rId30"/>
    <p:sldId id="345" r:id="rId31"/>
    <p:sldId id="339" r:id="rId32"/>
    <p:sldId id="324" r:id="rId33"/>
    <p:sldId id="342" r:id="rId34"/>
  </p:sldIdLst>
  <p:sldSz cx="9144000" cy="6858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56">
          <p15:clr>
            <a:srgbClr val="A4A3A4"/>
          </p15:clr>
        </p15:guide>
        <p15:guide id="4"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8DAA"/>
    <a:srgbClr val="808285"/>
    <a:srgbClr val="80C2DE"/>
    <a:srgbClr val="6BBEE1"/>
    <a:srgbClr val="87BDD5"/>
    <a:srgbClr val="82BBD4"/>
    <a:srgbClr val="94C5DA"/>
    <a:srgbClr val="7ECAEA"/>
    <a:srgbClr val="74C6E9"/>
    <a:srgbClr val="EE3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75872-6694-4575-8347-0300B6F0067A}" v="11" dt="2019-11-11T14:41:18.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75" autoAdjust="0"/>
  </p:normalViewPr>
  <p:slideViewPr>
    <p:cSldViewPr>
      <p:cViewPr varScale="1">
        <p:scale>
          <a:sx n="102" d="100"/>
          <a:sy n="102"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1981"/>
    </p:cViewPr>
  </p:sorterViewPr>
  <p:notesViewPr>
    <p:cSldViewPr>
      <p:cViewPr varScale="1">
        <p:scale>
          <a:sx n="74" d="100"/>
          <a:sy n="74" d="100"/>
        </p:scale>
        <p:origin x="-3366" y="-108"/>
      </p:cViewPr>
      <p:guideLst>
        <p:guide orient="horz" pos="2880"/>
        <p:guide pos="2160"/>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slide" Target="slides/slide26.xml"/><Relationship Id="rId42" Type="http://schemas.microsoft.com/office/2015/10/relationships/revisionInfo" Target="revisionInfo.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 Id="rId8" Type="http://schemas.openxmlformats.org/officeDocument/2006/relationships/slideMaster" Target="slideMasters/slideMaster2.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71F75872-6694-4575-8347-0300B6F0067A}"/>
    <pc:docChg chg="custSel modMainMaster">
      <pc:chgData name="Diogo Loureiro Jurema" userId="9dfde3f0-34dd-48c5-90ef-eaf27597f482" providerId="ADAL" clId="{71F75872-6694-4575-8347-0300B6F0067A}" dt="2019-11-11T14:41:18.374" v="10" actId="1076"/>
      <pc:docMkLst>
        <pc:docMk/>
      </pc:docMkLst>
      <pc:sldMasterChg chg="addSp delSp modSldLayout">
        <pc:chgData name="Diogo Loureiro Jurema" userId="9dfde3f0-34dd-48c5-90ef-eaf27597f482" providerId="ADAL" clId="{71F75872-6694-4575-8347-0300B6F0067A}" dt="2019-11-11T14:40:56.544" v="5" actId="478"/>
        <pc:sldMasterMkLst>
          <pc:docMk/>
          <pc:sldMasterMk cId="1568514730" sldId="2147483666"/>
        </pc:sldMasterMkLst>
        <pc:grpChg chg="del">
          <ac:chgData name="Diogo Loureiro Jurema" userId="9dfde3f0-34dd-48c5-90ef-eaf27597f482" providerId="ADAL" clId="{71F75872-6694-4575-8347-0300B6F0067A}" dt="2019-11-11T14:40:46.777" v="0" actId="478"/>
          <ac:grpSpMkLst>
            <pc:docMk/>
            <pc:sldMasterMk cId="1568514730" sldId="2147483666"/>
            <ac:grpSpMk id="3" creationId="{00000000-0000-0000-0000-000000000000}"/>
          </ac:grpSpMkLst>
        </pc:grpChg>
        <pc:grpChg chg="add">
          <ac:chgData name="Diogo Loureiro Jurema" userId="9dfde3f0-34dd-48c5-90ef-eaf27597f482" providerId="ADAL" clId="{71F75872-6694-4575-8347-0300B6F0067A}" dt="2019-11-11T14:40:47.325" v="1"/>
          <ac:grpSpMkLst>
            <pc:docMk/>
            <pc:sldMasterMk cId="1568514730" sldId="2147483666"/>
            <ac:grpSpMk id="7" creationId="{868238A7-84AE-42F6-BFD2-011CBF312C6A}"/>
          </ac:grpSpMkLst>
        </pc:grpChg>
        <pc:picChg chg="del">
          <ac:chgData name="Diogo Loureiro Jurema" userId="9dfde3f0-34dd-48c5-90ef-eaf27597f482" providerId="ADAL" clId="{71F75872-6694-4575-8347-0300B6F0067A}" dt="2019-11-11T14:40:46.777" v="0" actId="478"/>
          <ac:picMkLst>
            <pc:docMk/>
            <pc:sldMasterMk cId="1568514730" sldId="2147483666"/>
            <ac:picMk id="2" creationId="{00000000-0000-0000-0000-000000000000}"/>
          </ac:picMkLst>
        </pc:picChg>
        <pc:sldLayoutChg chg="delSp">
          <pc:chgData name="Diogo Loureiro Jurema" userId="9dfde3f0-34dd-48c5-90ef-eaf27597f482" providerId="ADAL" clId="{71F75872-6694-4575-8347-0300B6F0067A}" dt="2019-11-11T14:40:56.544" v="5" actId="478"/>
          <pc:sldLayoutMkLst>
            <pc:docMk/>
            <pc:sldMasterMk cId="1568514730" sldId="2147483666"/>
            <pc:sldLayoutMk cId="0" sldId="2147483661"/>
          </pc:sldLayoutMkLst>
          <pc:grpChg chg="del">
            <ac:chgData name="Diogo Loureiro Jurema" userId="9dfde3f0-34dd-48c5-90ef-eaf27597f482" providerId="ADAL" clId="{71F75872-6694-4575-8347-0300B6F0067A}" dt="2019-11-11T14:40:56.544" v="5" actId="478"/>
            <ac:grpSpMkLst>
              <pc:docMk/>
              <pc:sldMasterMk cId="1568514730" sldId="2147483666"/>
              <pc:sldLayoutMk cId="0" sldId="2147483661"/>
              <ac:grpSpMk id="6" creationId="{00000000-0000-0000-0000-000000000000}"/>
            </ac:grpSpMkLst>
          </pc:grpChg>
        </pc:sldLayoutChg>
        <pc:sldLayoutChg chg="delSp">
          <pc:chgData name="Diogo Loureiro Jurema" userId="9dfde3f0-34dd-48c5-90ef-eaf27597f482" providerId="ADAL" clId="{71F75872-6694-4575-8347-0300B6F0067A}" dt="2019-11-11T14:40:52.759" v="3" actId="478"/>
          <pc:sldLayoutMkLst>
            <pc:docMk/>
            <pc:sldMasterMk cId="1568514730" sldId="2147483666"/>
            <pc:sldLayoutMk cId="2588091789" sldId="2147483667"/>
          </pc:sldLayoutMkLst>
          <pc:grpChg chg="del">
            <ac:chgData name="Diogo Loureiro Jurema" userId="9dfde3f0-34dd-48c5-90ef-eaf27597f482" providerId="ADAL" clId="{71F75872-6694-4575-8347-0300B6F0067A}" dt="2019-11-11T14:40:52.759" v="3" actId="478"/>
            <ac:grpSpMkLst>
              <pc:docMk/>
              <pc:sldMasterMk cId="1568514730" sldId="2147483666"/>
              <pc:sldLayoutMk cId="2588091789" sldId="2147483667"/>
              <ac:grpSpMk id="4" creationId="{00000000-0000-0000-0000-000000000000}"/>
            </ac:grpSpMkLst>
          </pc:grpChg>
          <pc:grpChg chg="del">
            <ac:chgData name="Diogo Loureiro Jurema" userId="9dfde3f0-34dd-48c5-90ef-eaf27597f482" providerId="ADAL" clId="{71F75872-6694-4575-8347-0300B6F0067A}" dt="2019-11-11T14:40:51.805" v="2" actId="478"/>
            <ac:grpSpMkLst>
              <pc:docMk/>
              <pc:sldMasterMk cId="1568514730" sldId="2147483666"/>
              <pc:sldLayoutMk cId="2588091789" sldId="2147483667"/>
              <ac:grpSpMk id="10" creationId="{00000000-0000-0000-0000-000000000000}"/>
            </ac:grpSpMkLst>
          </pc:grpChg>
        </pc:sldLayoutChg>
        <pc:sldLayoutChg chg="delSp">
          <pc:chgData name="Diogo Loureiro Jurema" userId="9dfde3f0-34dd-48c5-90ef-eaf27597f482" providerId="ADAL" clId="{71F75872-6694-4575-8347-0300B6F0067A}" dt="2019-11-11T14:40:54.760" v="4" actId="478"/>
          <pc:sldLayoutMkLst>
            <pc:docMk/>
            <pc:sldMasterMk cId="1568514730" sldId="2147483666"/>
            <pc:sldLayoutMk cId="3849292001" sldId="2147483668"/>
          </pc:sldLayoutMkLst>
          <pc:picChg chg="del">
            <ac:chgData name="Diogo Loureiro Jurema" userId="9dfde3f0-34dd-48c5-90ef-eaf27597f482" providerId="ADAL" clId="{71F75872-6694-4575-8347-0300B6F0067A}" dt="2019-11-11T14:40:54.760" v="4" actId="478"/>
            <ac:picMkLst>
              <pc:docMk/>
              <pc:sldMasterMk cId="1568514730" sldId="2147483666"/>
              <pc:sldLayoutMk cId="3849292001" sldId="2147483668"/>
              <ac:picMk id="16" creationId="{00000000-0000-0000-0000-000000000000}"/>
            </ac:picMkLst>
          </pc:picChg>
        </pc:sldLayoutChg>
      </pc:sldMasterChg>
      <pc:sldMasterChg chg="addSp delSp modSldLayout">
        <pc:chgData name="Diogo Loureiro Jurema" userId="9dfde3f0-34dd-48c5-90ef-eaf27597f482" providerId="ADAL" clId="{71F75872-6694-4575-8347-0300B6F0067A}" dt="2019-11-11T14:41:18.374" v="10" actId="1076"/>
        <pc:sldMasterMkLst>
          <pc:docMk/>
          <pc:sldMasterMk cId="2054994350" sldId="2147483669"/>
        </pc:sldMasterMkLst>
        <pc:grpChg chg="del">
          <ac:chgData name="Diogo Loureiro Jurema" userId="9dfde3f0-34dd-48c5-90ef-eaf27597f482" providerId="ADAL" clId="{71F75872-6694-4575-8347-0300B6F0067A}" dt="2019-11-11T14:41:00.069" v="6" actId="478"/>
          <ac:grpSpMkLst>
            <pc:docMk/>
            <pc:sldMasterMk cId="2054994350" sldId="2147483669"/>
            <ac:grpSpMk id="3" creationId="{00000000-0000-0000-0000-000000000000}"/>
          </ac:grpSpMkLst>
        </pc:grpChg>
        <pc:grpChg chg="add">
          <ac:chgData name="Diogo Loureiro Jurema" userId="9dfde3f0-34dd-48c5-90ef-eaf27597f482" providerId="ADAL" clId="{71F75872-6694-4575-8347-0300B6F0067A}" dt="2019-11-11T14:41:02.578" v="8"/>
          <ac:grpSpMkLst>
            <pc:docMk/>
            <pc:sldMasterMk cId="2054994350" sldId="2147483669"/>
            <ac:grpSpMk id="7" creationId="{288F9C79-BF4A-4CE7-8193-5375486827C9}"/>
          </ac:grpSpMkLst>
        </pc:grpChg>
        <pc:picChg chg="del">
          <ac:chgData name="Diogo Loureiro Jurema" userId="9dfde3f0-34dd-48c5-90ef-eaf27597f482" providerId="ADAL" clId="{71F75872-6694-4575-8347-0300B6F0067A}" dt="2019-11-11T14:41:01.272" v="7" actId="478"/>
          <ac:picMkLst>
            <pc:docMk/>
            <pc:sldMasterMk cId="2054994350" sldId="2147483669"/>
            <ac:picMk id="2" creationId="{00000000-0000-0000-0000-000000000000}"/>
          </ac:picMkLst>
        </pc:picChg>
        <pc:sldLayoutChg chg="modSp">
          <pc:chgData name="Diogo Loureiro Jurema" userId="9dfde3f0-34dd-48c5-90ef-eaf27597f482" providerId="ADAL" clId="{71F75872-6694-4575-8347-0300B6F0067A}" dt="2019-11-11T14:41:18.374" v="10" actId="1076"/>
          <pc:sldLayoutMkLst>
            <pc:docMk/>
            <pc:sldMasterMk cId="2054994350" sldId="2147483669"/>
            <pc:sldLayoutMk cId="1015726136" sldId="2147483677"/>
          </pc:sldLayoutMkLst>
          <pc:spChg chg="mod">
            <ac:chgData name="Diogo Loureiro Jurema" userId="9dfde3f0-34dd-48c5-90ef-eaf27597f482" providerId="ADAL" clId="{71F75872-6694-4575-8347-0300B6F0067A}" dt="2019-11-11T14:41:18.374" v="10" actId="1076"/>
            <ac:spMkLst>
              <pc:docMk/>
              <pc:sldMasterMk cId="2054994350" sldId="2147483669"/>
              <pc:sldLayoutMk cId="1015726136" sldId="2147483677"/>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1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1015"/>
          </a:xfrm>
          <a:prstGeom prst="rect">
            <a:avLst/>
          </a:prstGeom>
        </p:spPr>
        <p:txBody>
          <a:bodyPr vert="horz" lIns="96625" tIns="48312" rIns="96625" bIns="48312" rtlCol="0"/>
          <a:lstStyle>
            <a:lvl1pPr algn="r">
              <a:defRPr sz="1300"/>
            </a:lvl1pPr>
          </a:lstStyle>
          <a:p>
            <a:fld id="{18D04649-1601-437A-9AE0-5F90DB29EAA0}" type="datetimeFigureOut">
              <a:rPr lang="en-US" smtClean="0"/>
              <a:pPr/>
              <a:t>11/11/2019</a:t>
            </a:fld>
            <a:endParaRPr lang="en-GB"/>
          </a:p>
        </p:txBody>
      </p:sp>
      <p:sp>
        <p:nvSpPr>
          <p:cNvPr id="4" name="Footer Placeholder 3"/>
          <p:cNvSpPr>
            <a:spLocks noGrp="1"/>
          </p:cNvSpPr>
          <p:nvPr>
            <p:ph type="ftr" sz="quarter" idx="2"/>
          </p:nvPr>
        </p:nvSpPr>
        <p:spPr>
          <a:xfrm>
            <a:off x="0" y="9517546"/>
            <a:ext cx="2985558" cy="501015"/>
          </a:xfrm>
          <a:prstGeom prst="rect">
            <a:avLst/>
          </a:prstGeom>
        </p:spPr>
        <p:txBody>
          <a:bodyPr vert="horz" lIns="96625" tIns="48312" rIns="96625" bIns="48312"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7546"/>
            <a:ext cx="2985558" cy="501015"/>
          </a:xfrm>
          <a:prstGeom prst="rect">
            <a:avLst/>
          </a:prstGeom>
        </p:spPr>
        <p:txBody>
          <a:bodyPr vert="horz" lIns="96625" tIns="48312" rIns="96625" bIns="48312" rtlCol="0" anchor="b"/>
          <a:lstStyle>
            <a:lvl1pPr algn="r">
              <a:defRPr sz="1300"/>
            </a:lvl1pPr>
          </a:lstStyle>
          <a:p>
            <a:fld id="{36BD80AD-BAB5-4DCF-AE9E-63ECDE1CDEB3}" type="slidenum">
              <a:rPr lang="en-GB" smtClean="0"/>
              <a:pPr/>
              <a:t>‹#›</a:t>
            </a:fld>
            <a:endParaRPr lang="en-GB"/>
          </a:p>
        </p:txBody>
      </p:sp>
    </p:spTree>
    <p:extLst>
      <p:ext uri="{BB962C8B-B14F-4D97-AF65-F5344CB8AC3E}">
        <p14:creationId xmlns:p14="http://schemas.microsoft.com/office/powerpoint/2010/main" val="424077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1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2597" y="0"/>
            <a:ext cx="2985558" cy="501015"/>
          </a:xfrm>
          <a:prstGeom prst="rect">
            <a:avLst/>
          </a:prstGeom>
        </p:spPr>
        <p:txBody>
          <a:bodyPr vert="horz" lIns="96625" tIns="48312" rIns="96625" bIns="48312" rtlCol="0"/>
          <a:lstStyle>
            <a:lvl1pPr algn="r">
              <a:defRPr sz="1300"/>
            </a:lvl1pPr>
          </a:lstStyle>
          <a:p>
            <a:fld id="{AB9B97DC-CEAD-46B2-8009-C14192C5EB64}" type="datetimeFigureOut">
              <a:rPr lang="en-GB" smtClean="0"/>
              <a:t>11/11/2019</a:t>
            </a:fld>
            <a:endParaRPr lang="en-GB"/>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975" y="4759643"/>
            <a:ext cx="5511800" cy="4509135"/>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6"/>
            <a:ext cx="2985558" cy="501015"/>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7546"/>
            <a:ext cx="2985558" cy="501015"/>
          </a:xfrm>
          <a:prstGeom prst="rect">
            <a:avLst/>
          </a:prstGeom>
        </p:spPr>
        <p:txBody>
          <a:bodyPr vert="horz" lIns="96625" tIns="48312" rIns="96625" bIns="48312" rtlCol="0" anchor="b"/>
          <a:lstStyle>
            <a:lvl1pPr algn="r">
              <a:defRPr sz="1300"/>
            </a:lvl1pPr>
          </a:lstStyle>
          <a:p>
            <a:fld id="{4A9B5508-67B4-475E-92DE-25F080A2A1BD}" type="slidenum">
              <a:rPr lang="en-GB" smtClean="0"/>
              <a:t>‹#›</a:t>
            </a:fld>
            <a:endParaRPr lang="en-GB"/>
          </a:p>
        </p:txBody>
      </p:sp>
    </p:spTree>
    <p:extLst>
      <p:ext uri="{BB962C8B-B14F-4D97-AF65-F5344CB8AC3E}">
        <p14:creationId xmlns:p14="http://schemas.microsoft.com/office/powerpoint/2010/main" val="91285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283407-2411-40E7-977E-DEAC0869E54A}" type="slidenum">
              <a:rPr lang="fr-FR" smtClean="0"/>
              <a:t>3</a:t>
            </a:fld>
            <a:endParaRPr lang="fr-FR"/>
          </a:p>
        </p:txBody>
      </p:sp>
    </p:spTree>
    <p:extLst>
      <p:ext uri="{BB962C8B-B14F-4D97-AF65-F5344CB8AC3E}">
        <p14:creationId xmlns:p14="http://schemas.microsoft.com/office/powerpoint/2010/main" val="22474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300" dirty="0"/>
          </a:p>
        </p:txBody>
      </p:sp>
      <p:sp>
        <p:nvSpPr>
          <p:cNvPr id="4" name="Slide Number Placeholder 3"/>
          <p:cNvSpPr>
            <a:spLocks noGrp="1"/>
          </p:cNvSpPr>
          <p:nvPr>
            <p:ph type="sldNum" sz="quarter" idx="10"/>
          </p:nvPr>
        </p:nvSpPr>
        <p:spPr/>
        <p:txBody>
          <a:bodyPr/>
          <a:lstStyle/>
          <a:p>
            <a:fld id="{63F769C0-D44A-4CB2-941E-54BB26C8995B}" type="slidenum">
              <a:rPr lang="en-GB" smtClean="0"/>
              <a:pPr/>
              <a:t>6</a:t>
            </a:fld>
            <a:endParaRPr lang="en-GB"/>
          </a:p>
        </p:txBody>
      </p:sp>
    </p:spTree>
    <p:extLst>
      <p:ext uri="{BB962C8B-B14F-4D97-AF65-F5344CB8AC3E}">
        <p14:creationId xmlns:p14="http://schemas.microsoft.com/office/powerpoint/2010/main" val="1269992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85075" indent="-301952" eaLnBrk="0" hangingPunct="0">
              <a:defRPr>
                <a:solidFill>
                  <a:schemeClr val="tx1"/>
                </a:solidFill>
                <a:latin typeface="Arial" panose="020B0604020202020204" pitchFamily="34" charset="0"/>
              </a:defRPr>
            </a:lvl2pPr>
            <a:lvl3pPr marL="1207808" indent="-241562" eaLnBrk="0" hangingPunct="0">
              <a:defRPr>
                <a:solidFill>
                  <a:schemeClr val="tx1"/>
                </a:solidFill>
                <a:latin typeface="Arial" panose="020B0604020202020204" pitchFamily="34" charset="0"/>
              </a:defRPr>
            </a:lvl3pPr>
            <a:lvl4pPr marL="1690931" indent="-241562" eaLnBrk="0" hangingPunct="0">
              <a:defRPr>
                <a:solidFill>
                  <a:schemeClr val="tx1"/>
                </a:solidFill>
                <a:latin typeface="Arial" panose="020B0604020202020204" pitchFamily="34" charset="0"/>
              </a:defRPr>
            </a:lvl4pPr>
            <a:lvl5pPr marL="2174055" indent="-241562" eaLnBrk="0" hangingPunct="0">
              <a:defRPr>
                <a:solidFill>
                  <a:schemeClr val="tx1"/>
                </a:solidFill>
                <a:latin typeface="Arial" panose="020B0604020202020204" pitchFamily="34" charset="0"/>
              </a:defRPr>
            </a:lvl5pPr>
            <a:lvl6pPr marL="2657178" indent="-241562" eaLnBrk="0" fontAlgn="base" hangingPunct="0">
              <a:spcBef>
                <a:spcPct val="0"/>
              </a:spcBef>
              <a:spcAft>
                <a:spcPct val="0"/>
              </a:spcAft>
              <a:defRPr>
                <a:solidFill>
                  <a:schemeClr val="tx1"/>
                </a:solidFill>
                <a:latin typeface="Arial" panose="020B0604020202020204" pitchFamily="34" charset="0"/>
              </a:defRPr>
            </a:lvl6pPr>
            <a:lvl7pPr marL="3140301" indent="-241562" eaLnBrk="0" fontAlgn="base" hangingPunct="0">
              <a:spcBef>
                <a:spcPct val="0"/>
              </a:spcBef>
              <a:spcAft>
                <a:spcPct val="0"/>
              </a:spcAft>
              <a:defRPr>
                <a:solidFill>
                  <a:schemeClr val="tx1"/>
                </a:solidFill>
                <a:latin typeface="Arial" panose="020B0604020202020204" pitchFamily="34" charset="0"/>
              </a:defRPr>
            </a:lvl7pPr>
            <a:lvl8pPr marL="3623424" indent="-241562" eaLnBrk="0" fontAlgn="base" hangingPunct="0">
              <a:spcBef>
                <a:spcPct val="0"/>
              </a:spcBef>
              <a:spcAft>
                <a:spcPct val="0"/>
              </a:spcAft>
              <a:defRPr>
                <a:solidFill>
                  <a:schemeClr val="tx1"/>
                </a:solidFill>
                <a:latin typeface="Arial" panose="020B0604020202020204" pitchFamily="34" charset="0"/>
              </a:defRPr>
            </a:lvl8pPr>
            <a:lvl9pPr marL="4106548" indent="-24156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C0A9C3-CA4B-4CB5-9B2C-5FCE22F15ADF}"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61618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85075" indent="-301952" eaLnBrk="0" hangingPunct="0">
              <a:defRPr>
                <a:solidFill>
                  <a:schemeClr val="tx1"/>
                </a:solidFill>
                <a:latin typeface="Arial" panose="020B0604020202020204" pitchFamily="34" charset="0"/>
              </a:defRPr>
            </a:lvl2pPr>
            <a:lvl3pPr marL="1207808" indent="-241562" eaLnBrk="0" hangingPunct="0">
              <a:defRPr>
                <a:solidFill>
                  <a:schemeClr val="tx1"/>
                </a:solidFill>
                <a:latin typeface="Arial" panose="020B0604020202020204" pitchFamily="34" charset="0"/>
              </a:defRPr>
            </a:lvl3pPr>
            <a:lvl4pPr marL="1690931" indent="-241562" eaLnBrk="0" hangingPunct="0">
              <a:defRPr>
                <a:solidFill>
                  <a:schemeClr val="tx1"/>
                </a:solidFill>
                <a:latin typeface="Arial" panose="020B0604020202020204" pitchFamily="34" charset="0"/>
              </a:defRPr>
            </a:lvl4pPr>
            <a:lvl5pPr marL="2174055" indent="-241562" eaLnBrk="0" hangingPunct="0">
              <a:defRPr>
                <a:solidFill>
                  <a:schemeClr val="tx1"/>
                </a:solidFill>
                <a:latin typeface="Arial" panose="020B0604020202020204" pitchFamily="34" charset="0"/>
              </a:defRPr>
            </a:lvl5pPr>
            <a:lvl6pPr marL="2657178" indent="-241562" eaLnBrk="0" fontAlgn="base" hangingPunct="0">
              <a:spcBef>
                <a:spcPct val="0"/>
              </a:spcBef>
              <a:spcAft>
                <a:spcPct val="0"/>
              </a:spcAft>
              <a:defRPr>
                <a:solidFill>
                  <a:schemeClr val="tx1"/>
                </a:solidFill>
                <a:latin typeface="Arial" panose="020B0604020202020204" pitchFamily="34" charset="0"/>
              </a:defRPr>
            </a:lvl6pPr>
            <a:lvl7pPr marL="3140301" indent="-241562" eaLnBrk="0" fontAlgn="base" hangingPunct="0">
              <a:spcBef>
                <a:spcPct val="0"/>
              </a:spcBef>
              <a:spcAft>
                <a:spcPct val="0"/>
              </a:spcAft>
              <a:defRPr>
                <a:solidFill>
                  <a:schemeClr val="tx1"/>
                </a:solidFill>
                <a:latin typeface="Arial" panose="020B0604020202020204" pitchFamily="34" charset="0"/>
              </a:defRPr>
            </a:lvl7pPr>
            <a:lvl8pPr marL="3623424" indent="-241562" eaLnBrk="0" fontAlgn="base" hangingPunct="0">
              <a:spcBef>
                <a:spcPct val="0"/>
              </a:spcBef>
              <a:spcAft>
                <a:spcPct val="0"/>
              </a:spcAft>
              <a:defRPr>
                <a:solidFill>
                  <a:schemeClr val="tx1"/>
                </a:solidFill>
                <a:latin typeface="Arial" panose="020B0604020202020204" pitchFamily="34" charset="0"/>
              </a:defRPr>
            </a:lvl8pPr>
            <a:lvl9pPr marL="4106548" indent="-24156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2807FC-879A-49CD-A079-5E04FD0F509A}"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255570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85075" indent="-301952" eaLnBrk="0" hangingPunct="0">
              <a:defRPr>
                <a:solidFill>
                  <a:schemeClr val="tx1"/>
                </a:solidFill>
                <a:latin typeface="Arial" panose="020B0604020202020204" pitchFamily="34" charset="0"/>
              </a:defRPr>
            </a:lvl2pPr>
            <a:lvl3pPr marL="1207808" indent="-241562" eaLnBrk="0" hangingPunct="0">
              <a:defRPr>
                <a:solidFill>
                  <a:schemeClr val="tx1"/>
                </a:solidFill>
                <a:latin typeface="Arial" panose="020B0604020202020204" pitchFamily="34" charset="0"/>
              </a:defRPr>
            </a:lvl3pPr>
            <a:lvl4pPr marL="1690931" indent="-241562" eaLnBrk="0" hangingPunct="0">
              <a:defRPr>
                <a:solidFill>
                  <a:schemeClr val="tx1"/>
                </a:solidFill>
                <a:latin typeface="Arial" panose="020B0604020202020204" pitchFamily="34" charset="0"/>
              </a:defRPr>
            </a:lvl4pPr>
            <a:lvl5pPr marL="2174055" indent="-241562" eaLnBrk="0" hangingPunct="0">
              <a:defRPr>
                <a:solidFill>
                  <a:schemeClr val="tx1"/>
                </a:solidFill>
                <a:latin typeface="Arial" panose="020B0604020202020204" pitchFamily="34" charset="0"/>
              </a:defRPr>
            </a:lvl5pPr>
            <a:lvl6pPr marL="2657178" indent="-241562" eaLnBrk="0" fontAlgn="base" hangingPunct="0">
              <a:spcBef>
                <a:spcPct val="0"/>
              </a:spcBef>
              <a:spcAft>
                <a:spcPct val="0"/>
              </a:spcAft>
              <a:defRPr>
                <a:solidFill>
                  <a:schemeClr val="tx1"/>
                </a:solidFill>
                <a:latin typeface="Arial" panose="020B0604020202020204" pitchFamily="34" charset="0"/>
              </a:defRPr>
            </a:lvl6pPr>
            <a:lvl7pPr marL="3140301" indent="-241562" eaLnBrk="0" fontAlgn="base" hangingPunct="0">
              <a:spcBef>
                <a:spcPct val="0"/>
              </a:spcBef>
              <a:spcAft>
                <a:spcPct val="0"/>
              </a:spcAft>
              <a:defRPr>
                <a:solidFill>
                  <a:schemeClr val="tx1"/>
                </a:solidFill>
                <a:latin typeface="Arial" panose="020B0604020202020204" pitchFamily="34" charset="0"/>
              </a:defRPr>
            </a:lvl7pPr>
            <a:lvl8pPr marL="3623424" indent="-241562" eaLnBrk="0" fontAlgn="base" hangingPunct="0">
              <a:spcBef>
                <a:spcPct val="0"/>
              </a:spcBef>
              <a:spcAft>
                <a:spcPct val="0"/>
              </a:spcAft>
              <a:defRPr>
                <a:solidFill>
                  <a:schemeClr val="tx1"/>
                </a:solidFill>
                <a:latin typeface="Arial" panose="020B0604020202020204" pitchFamily="34" charset="0"/>
              </a:defRPr>
            </a:lvl8pPr>
            <a:lvl9pPr marL="4106548" indent="-24156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2807FC-879A-49CD-A079-5E04FD0F509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597453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4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400" baseline="0">
                <a:solidFill>
                  <a:schemeClr val="bg1"/>
                </a:solidFill>
                <a:latin typeface="+mj-lt"/>
              </a:defRPr>
            </a:lvl1pPr>
          </a:lstStyle>
          <a:p>
            <a:pPr lvl="0"/>
            <a:r>
              <a:rPr lang="en-GB" dirty="0"/>
              <a:t>Information Management </a:t>
            </a:r>
          </a:p>
        </p:txBody>
      </p:sp>
      <p:sp>
        <p:nvSpPr>
          <p:cNvPr id="14" name="TextBox 13"/>
          <p:cNvSpPr txBox="1"/>
          <p:nvPr/>
        </p:nvSpPr>
        <p:spPr>
          <a:xfrm>
            <a:off x="4286248" y="6315038"/>
            <a:ext cx="4786346" cy="400110"/>
          </a:xfrm>
          <a:prstGeom prst="rect">
            <a:avLst/>
          </a:prstGeom>
          <a:noFill/>
        </p:spPr>
        <p:txBody>
          <a:bodyPr wrap="square" rtlCol="0">
            <a:spAutoFit/>
          </a:bodyPr>
          <a:lstStyle/>
          <a:p>
            <a:pPr algn="r"/>
            <a:r>
              <a:rPr lang="en-GB" sz="1000" dirty="0">
                <a:solidFill>
                  <a:schemeClr val="accent5"/>
                </a:solidFill>
              </a:rPr>
              <a:t>Registered Charity No 1079752</a:t>
            </a:r>
            <a:br>
              <a:rPr lang="en-GB" sz="1000" dirty="0">
                <a:solidFill>
                  <a:schemeClr val="accent5"/>
                </a:solidFill>
              </a:rPr>
            </a:br>
            <a:r>
              <a:rPr lang="en-GB" sz="1000" dirty="0">
                <a:solidFill>
                  <a:schemeClr val="accent5"/>
                </a:solidFill>
              </a:rPr>
              <a:t>RedR UK is a company limited by guarantee. Company Number 3929653</a:t>
            </a:r>
          </a:p>
        </p:txBody>
      </p:sp>
    </p:spTree>
    <p:extLst>
      <p:ext uri="{BB962C8B-B14F-4D97-AF65-F5344CB8AC3E}">
        <p14:creationId xmlns:p14="http://schemas.microsoft.com/office/powerpoint/2010/main" val="258809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0E7B928-FF05-4680-B9E6-9CBF46CCBEEC}" type="datetimeFigureOut">
              <a:rPr lang="en-US" smtClean="0"/>
              <a:t>11/11/2019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5121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967226"/>
            <a:ext cx="6186502" cy="582594"/>
          </a:xfrm>
          <a:prstGeom prst="rect">
            <a:avLst/>
          </a:prstGeom>
        </p:spPr>
        <p:txBody>
          <a:bodyPr wrap="none"/>
          <a:lstStyle>
            <a:lvl1pPr algn="l">
              <a:defRPr sz="2400"/>
            </a:lvl1pPr>
          </a:lstStyle>
          <a:p>
            <a:r>
              <a:rPr lang="en-US" dirty="0"/>
              <a:t>CLICK TO EDIT MASTER 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chemeClr val="tx2"/>
              </a:buClr>
              <a:buFont typeface="Wingdings" pitchFamily="2" charset="2"/>
              <a:buChar char="§"/>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8" name="Rectangle 7"/>
          <p:cNvSpPr/>
          <p:nvPr/>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1438691"/>
            <a:ext cx="9144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929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1928797" cy="357200"/>
          </a:xfrm>
          <a:prstGeom prst="rect">
            <a:avLst/>
          </a:prstGeom>
        </p:spPr>
        <p:txBody>
          <a:bodyPr>
            <a:normAutofit/>
          </a:bodyPr>
          <a:lstStyle>
            <a:lvl1pPr>
              <a:buNone/>
              <a:defRPr sz="2000" baseline="0">
                <a:solidFill>
                  <a:schemeClr val="accent5"/>
                </a:solidFill>
              </a:defRPr>
            </a:lvl1pPr>
          </a:lstStyle>
          <a:p>
            <a:pPr lvl="0"/>
            <a:r>
              <a:rPr lang="en-GB" dirty="0"/>
              <a:t>[CLICK TO EDIT]</a:t>
            </a:r>
          </a:p>
        </p:txBody>
      </p:sp>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0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800" baseline="0">
                <a:solidFill>
                  <a:schemeClr val="bg1"/>
                </a:solidFill>
                <a:latin typeface="+mj-lt"/>
              </a:defRPr>
            </a:lvl1pPr>
          </a:lstStyle>
          <a:p>
            <a:pPr lvl="0"/>
            <a:r>
              <a:rPr lang="en-GB" dirty="0"/>
              <a:t>[CLICK TO EDIT MAIN TITLE]</a:t>
            </a:r>
          </a:p>
        </p:txBody>
      </p:sp>
      <p:sp>
        <p:nvSpPr>
          <p:cNvPr id="14" name="TextBox 13"/>
          <p:cNvSpPr txBox="1"/>
          <p:nvPr userDrawn="1"/>
        </p:nvSpPr>
        <p:spPr>
          <a:xfrm>
            <a:off x="4286248" y="6315038"/>
            <a:ext cx="4786346" cy="338554"/>
          </a:xfrm>
          <a:prstGeom prst="rect">
            <a:avLst/>
          </a:prstGeom>
          <a:noFill/>
        </p:spPr>
        <p:txBody>
          <a:bodyPr wrap="square" rtlCol="0">
            <a:spAutoFit/>
          </a:bodyPr>
          <a:lstStyle/>
          <a:p>
            <a:pPr algn="r"/>
            <a:r>
              <a:rPr lang="en-GB" sz="800" dirty="0">
                <a:solidFill>
                  <a:srgbClr val="808285"/>
                </a:solidFill>
              </a:rPr>
              <a:t>Registered Charity No 1079752</a:t>
            </a:r>
            <a:br>
              <a:rPr lang="en-GB" sz="800" dirty="0">
                <a:solidFill>
                  <a:srgbClr val="808285"/>
                </a:solidFill>
              </a:rPr>
            </a:br>
            <a:r>
              <a:rPr lang="en-GB" sz="800" dirty="0">
                <a:solidFill>
                  <a:srgbClr val="808285"/>
                </a:solidFill>
              </a:rPr>
              <a:t>RedR UK is a company limited by guarantee. Company Number 3929653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1"/>
            <a:ext cx="7543800" cy="1431925"/>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1066801" y="1981200"/>
            <a:ext cx="36957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1" y="1981200"/>
            <a:ext cx="36957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822961" y="6459786"/>
            <a:ext cx="1854203" cy="365125"/>
          </a:xfrm>
          <a:prstGeom prst="rect">
            <a:avLst/>
          </a:prstGeom>
          <a:ln/>
        </p:spPr>
        <p:txBody>
          <a:bodyPr/>
          <a:lstStyle>
            <a:lvl1pPr>
              <a:defRPr/>
            </a:lvl1pPr>
          </a:lstStyle>
          <a:p>
            <a:pPr>
              <a:defRPr/>
            </a:pPr>
            <a:fld id="{F523DE61-BC73-49F9-B199-5E3158CF2124}" type="datetimeFigureOut">
              <a:rPr lang="en-US"/>
              <a:pPr>
                <a:defRPr/>
              </a:pPr>
              <a:t>11/11/2019</a:t>
            </a:fld>
            <a:endParaRPr lang="en-US"/>
          </a:p>
        </p:txBody>
      </p:sp>
      <p:sp>
        <p:nvSpPr>
          <p:cNvPr id="7" name="Slide Number Placeholder 6"/>
          <p:cNvSpPr>
            <a:spLocks noGrp="1" noChangeArrowheads="1"/>
          </p:cNvSpPr>
          <p:nvPr>
            <p:ph type="sldNum" sz="quarter" idx="12"/>
          </p:nvPr>
        </p:nvSpPr>
        <p:spPr>
          <a:xfrm>
            <a:off x="7425344" y="6459786"/>
            <a:ext cx="984019" cy="365125"/>
          </a:xfrm>
          <a:prstGeom prst="rect">
            <a:avLst/>
          </a:prstGeom>
          <a:ln/>
        </p:spPr>
        <p:txBody>
          <a:bodyPr/>
          <a:lstStyle>
            <a:lvl1pPr>
              <a:defRPr/>
            </a:lvl1pPr>
          </a:lstStyle>
          <a:p>
            <a:pPr>
              <a:defRPr/>
            </a:pPr>
            <a:fld id="{5480F610-323D-430D-B43E-94E20455EC40}" type="slidenum">
              <a:rPr lang="en-US"/>
              <a:pPr>
                <a:defRPr/>
              </a:pPr>
              <a:t>‹#›</a:t>
            </a:fld>
            <a:endParaRPr lang="en-US"/>
          </a:p>
        </p:txBody>
      </p:sp>
    </p:spTree>
    <p:extLst>
      <p:ext uri="{BB962C8B-B14F-4D97-AF65-F5344CB8AC3E}">
        <p14:creationId xmlns:p14="http://schemas.microsoft.com/office/powerpoint/2010/main" val="260650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1928797" cy="357200"/>
          </a:xfrm>
          <a:prstGeom prst="rect">
            <a:avLst/>
          </a:prstGeom>
        </p:spPr>
        <p:txBody>
          <a:bodyPr>
            <a:normAutofit/>
          </a:bodyPr>
          <a:lstStyle>
            <a:lvl1pPr>
              <a:buNone/>
              <a:defRPr sz="2000" baseline="0">
                <a:solidFill>
                  <a:schemeClr val="accent5"/>
                </a:solidFill>
              </a:defRPr>
            </a:lvl1pPr>
          </a:lstStyle>
          <a:p>
            <a:pPr lvl="0"/>
            <a:r>
              <a:rPr lang="en-GB" dirty="0"/>
              <a:t>[CLICK TO EDIT]</a:t>
            </a:r>
          </a:p>
        </p:txBody>
      </p:sp>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4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400" baseline="0">
                <a:solidFill>
                  <a:schemeClr val="bg1"/>
                </a:solidFill>
                <a:latin typeface="+mj-lt"/>
              </a:defRPr>
            </a:lvl1pPr>
          </a:lstStyle>
          <a:p>
            <a:pPr lvl="0"/>
            <a:r>
              <a:rPr lang="en-GB" dirty="0"/>
              <a:t>[CLICK TO EDIT MAIN TITLE]</a:t>
            </a:r>
          </a:p>
        </p:txBody>
      </p:sp>
      <p:sp>
        <p:nvSpPr>
          <p:cNvPr id="14" name="TextBox 13"/>
          <p:cNvSpPr txBox="1"/>
          <p:nvPr/>
        </p:nvSpPr>
        <p:spPr>
          <a:xfrm>
            <a:off x="4286248" y="6315038"/>
            <a:ext cx="4786346" cy="400110"/>
          </a:xfrm>
          <a:prstGeom prst="rect">
            <a:avLst/>
          </a:prstGeom>
          <a:noFill/>
        </p:spPr>
        <p:txBody>
          <a:bodyPr wrap="square" rtlCol="0">
            <a:spAutoFit/>
          </a:bodyPr>
          <a:lstStyle/>
          <a:p>
            <a:pPr algn="r"/>
            <a:r>
              <a:rPr lang="en-GB" sz="1000" dirty="0">
                <a:solidFill>
                  <a:schemeClr val="accent5"/>
                </a:solidFill>
              </a:rPr>
              <a:t>Registered Charity No 1079752</a:t>
            </a:r>
            <a:br>
              <a:rPr lang="en-GB" sz="1000" dirty="0">
                <a:solidFill>
                  <a:schemeClr val="accent5"/>
                </a:solidFill>
              </a:rPr>
            </a:br>
            <a:r>
              <a:rPr lang="en-GB" sz="1000" dirty="0">
                <a:solidFill>
                  <a:schemeClr val="accent5"/>
                </a:solidFill>
              </a:rPr>
              <a:t>RedR UK is a company limited by guarantee. Company Number 3929653</a:t>
            </a:r>
          </a:p>
        </p:txBody>
      </p:sp>
    </p:spTree>
    <p:extLst>
      <p:ext uri="{BB962C8B-B14F-4D97-AF65-F5344CB8AC3E}">
        <p14:creationId xmlns:p14="http://schemas.microsoft.com/office/powerpoint/2010/main" val="429115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776" y="1017606"/>
            <a:ext cx="6186502" cy="582594"/>
          </a:xfrm>
          <a:prstGeom prst="rect">
            <a:avLst/>
          </a:prstGeom>
        </p:spPr>
        <p:txBody>
          <a:bodyPr wrap="none"/>
          <a:lstStyle>
            <a:lvl1pPr algn="l">
              <a:defRPr sz="2400"/>
            </a:lvl1pPr>
          </a:lstStyle>
          <a:p>
            <a:r>
              <a:rPr lang="en-US" dirty="0"/>
              <a:t>CLICK TO EDIT MASTER 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chemeClr val="tx2"/>
              </a:buClr>
              <a:buFont typeface="Wingdings" pitchFamily="2" charset="2"/>
              <a:buChar char="§"/>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7" name="Rectangle 6"/>
          <p:cNvSpPr/>
          <p:nvPr/>
        </p:nvSpPr>
        <p:spPr>
          <a:xfrm>
            <a:off x="-19776" y="1521801"/>
            <a:ext cx="9144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66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3206160" cy="357200"/>
          </a:xfrm>
          <a:prstGeom prst="rect">
            <a:avLst/>
          </a:prstGeom>
        </p:spPr>
        <p:txBody>
          <a:bodyPr>
            <a:noAutofit/>
          </a:bodyPr>
          <a:lstStyle>
            <a:lvl1pPr>
              <a:buNone/>
              <a:defRPr sz="1200" baseline="0">
                <a:solidFill>
                  <a:schemeClr val="tx2">
                    <a:lumMod val="60000"/>
                    <a:lumOff val="40000"/>
                  </a:schemeClr>
                </a:solidFill>
              </a:defRPr>
            </a:lvl1pPr>
          </a:lstStyle>
          <a:p>
            <a:pPr lvl="0"/>
            <a:r>
              <a:rPr lang="en-GB" dirty="0"/>
              <a:t>[CLICK TO EDIT]</a:t>
            </a:r>
          </a:p>
        </p:txBody>
      </p:sp>
      <p:sp>
        <p:nvSpPr>
          <p:cNvPr id="9" name="Text Placeholder 8"/>
          <p:cNvSpPr>
            <a:spLocks noGrp="1"/>
          </p:cNvSpPr>
          <p:nvPr>
            <p:ph type="body" sz="quarter" idx="14" hasCustomPrompt="1"/>
          </p:nvPr>
        </p:nvSpPr>
        <p:spPr>
          <a:xfrm>
            <a:off x="2065970" y="3357562"/>
            <a:ext cx="5602374" cy="571500"/>
          </a:xfrm>
          <a:prstGeom prst="rect">
            <a:avLst/>
          </a:prstGeom>
          <a:solidFill>
            <a:schemeClr val="bg2"/>
          </a:solidFill>
        </p:spPr>
        <p:txBody>
          <a:bodyPr anchor="ctr">
            <a:normAutofit/>
          </a:bodyPr>
          <a:lstStyle>
            <a:lvl1pPr algn="ctr">
              <a:buNone/>
              <a:defRPr sz="30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1135566" y="2500306"/>
            <a:ext cx="7396874" cy="642933"/>
          </a:xfrm>
          <a:prstGeom prst="rect">
            <a:avLst/>
          </a:prstGeom>
          <a:solidFill>
            <a:schemeClr val="tx2"/>
          </a:solidFill>
        </p:spPr>
        <p:txBody>
          <a:bodyPr anchor="ctr">
            <a:noAutofit/>
          </a:bodyPr>
          <a:lstStyle>
            <a:lvl1pPr algn="ctr">
              <a:buNone/>
              <a:defRPr sz="4000" baseline="0">
                <a:solidFill>
                  <a:schemeClr val="bg1"/>
                </a:solidFill>
                <a:latin typeface="+mj-lt"/>
              </a:defRPr>
            </a:lvl1pPr>
          </a:lstStyle>
          <a:p>
            <a:pPr lvl="0"/>
            <a:r>
              <a:rPr lang="en-GB" dirty="0"/>
              <a:t>[CLICK TO EDIT MAIN TITLE]</a:t>
            </a:r>
          </a:p>
        </p:txBody>
      </p:sp>
      <p:sp>
        <p:nvSpPr>
          <p:cNvPr id="14" name="TextBox 13"/>
          <p:cNvSpPr txBox="1"/>
          <p:nvPr userDrawn="1"/>
        </p:nvSpPr>
        <p:spPr>
          <a:xfrm>
            <a:off x="4286248" y="6315038"/>
            <a:ext cx="4786346" cy="338554"/>
          </a:xfrm>
          <a:prstGeom prst="rect">
            <a:avLst/>
          </a:prstGeom>
          <a:noFill/>
        </p:spPr>
        <p:txBody>
          <a:bodyPr wrap="square" rtlCol="0">
            <a:spAutoFit/>
          </a:bodyPr>
          <a:lstStyle/>
          <a:p>
            <a:pPr algn="r"/>
            <a:r>
              <a:rPr lang="en-GB" sz="800" dirty="0">
                <a:solidFill>
                  <a:srgbClr val="808285"/>
                </a:solidFill>
              </a:rPr>
              <a:t>Registered Charity No 1079752</a:t>
            </a:r>
            <a:br>
              <a:rPr lang="en-GB" sz="800" dirty="0">
                <a:solidFill>
                  <a:srgbClr val="808285"/>
                </a:solidFill>
              </a:rPr>
            </a:br>
            <a:r>
              <a:rPr lang="en-GB" sz="800" dirty="0">
                <a:solidFill>
                  <a:srgbClr val="808285"/>
                </a:solidFill>
              </a:rPr>
              <a:t>RedR UK is a company limited by guarantee. Company Number 3929653</a:t>
            </a:r>
          </a:p>
        </p:txBody>
      </p:sp>
    </p:spTree>
    <p:extLst>
      <p:ext uri="{BB962C8B-B14F-4D97-AF65-F5344CB8AC3E}">
        <p14:creationId xmlns:p14="http://schemas.microsoft.com/office/powerpoint/2010/main" val="78073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143000"/>
          </a:xfrm>
          <a:prstGeom prst="rect">
            <a:avLst/>
          </a:prstGeom>
          <a:solidFill>
            <a:schemeClr val="accent3">
              <a:lumMod val="40000"/>
              <a:lumOff val="60000"/>
            </a:schemeClr>
          </a:solidFill>
        </p:spPr>
        <p:txBody>
          <a:bodyPr/>
          <a:lstStyle>
            <a:lvl1pPr>
              <a:defRPr b="1">
                <a:effectLst/>
              </a:defRPr>
            </a:lvl1pPr>
          </a:lstStyle>
          <a:p>
            <a:r>
              <a:rPr lang="en-US" dirty="0"/>
              <a:t>Click to edit Master title style</a:t>
            </a:r>
            <a:endParaRPr lang="fr-FR"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fr-FR"/>
              <a:t>NCC Training 2013</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63A8DF2-A33D-47C5-8292-C15D51C2C28A}" type="slidenum">
              <a:rPr lang="fr-FR" smtClean="0"/>
              <a:t>‹#›</a:t>
            </a:fld>
            <a:endParaRPr lang="fr-FR"/>
          </a:p>
        </p:txBody>
      </p:sp>
    </p:spTree>
    <p:extLst>
      <p:ext uri="{BB962C8B-B14F-4D97-AF65-F5344CB8AC3E}">
        <p14:creationId xmlns:p14="http://schemas.microsoft.com/office/powerpoint/2010/main" val="101572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0E7B928-FF05-4680-B9E6-9CBF46CCBEEC}" type="datetimeFigureOut">
              <a:rPr lang="en-US" smtClean="0"/>
              <a:t>11/11/2019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1639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68238A7-84AE-42F6-BFD2-011CBF312C6A}"/>
              </a:ext>
            </a:extLst>
          </p:cNvPr>
          <p:cNvGrpSpPr/>
          <p:nvPr userDrawn="1"/>
        </p:nvGrpSpPr>
        <p:grpSpPr>
          <a:xfrm>
            <a:off x="2384773" y="188640"/>
            <a:ext cx="4374454" cy="432961"/>
            <a:chOff x="1662741" y="276327"/>
            <a:chExt cx="4374454" cy="432961"/>
          </a:xfrm>
        </p:grpSpPr>
        <p:pic>
          <p:nvPicPr>
            <p:cNvPr id="8" name="Picture 7" descr="ACF">
              <a:extLst>
                <a:ext uri="{FF2B5EF4-FFF2-40B4-BE49-F238E27FC236}">
                  <a16:creationId xmlns:a16="http://schemas.microsoft.com/office/drawing/2014/main" id="{F73E670D-C32B-40E2-867D-8511108CC9F1}"/>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364088" y="276327"/>
              <a:ext cx="67310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685074DB-A523-429A-A5AE-59891399954A}"/>
                </a:ext>
              </a:extLst>
            </p:cNvPr>
            <p:cNvGrpSpPr/>
            <p:nvPr userDrawn="1"/>
          </p:nvGrpSpPr>
          <p:grpSpPr>
            <a:xfrm>
              <a:off x="1662741" y="276327"/>
              <a:ext cx="3262701" cy="432961"/>
              <a:chOff x="4437626" y="4242829"/>
              <a:chExt cx="3262701" cy="432961"/>
            </a:xfrm>
          </p:grpSpPr>
          <p:pic>
            <p:nvPicPr>
              <p:cNvPr id="10" name="Picture 9">
                <a:extLst>
                  <a:ext uri="{FF2B5EF4-FFF2-40B4-BE49-F238E27FC236}">
                    <a16:creationId xmlns:a16="http://schemas.microsoft.com/office/drawing/2014/main" id="{74903294-6FC9-49A6-9D3F-80E0D8D9E9F1}"/>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1672" y="4251347"/>
                <a:ext cx="320865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26281791-239E-4B59-83EB-F5A97594A7BB}"/>
                  </a:ext>
                </a:extLst>
              </p:cNvPr>
              <p:cNvSpPr/>
              <p:nvPr/>
            </p:nvSpPr>
            <p:spPr>
              <a:xfrm>
                <a:off x="4491672" y="4242829"/>
                <a:ext cx="814425" cy="41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EA26A9C4-90D8-49B8-8852-9F9A9F0825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37626" y="4347784"/>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5685147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1" r:id="rId3"/>
    <p:sldLayoutId id="2147483676" r:id="rId4"/>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8F9C79-BF4A-4CE7-8193-5375486827C9}"/>
              </a:ext>
            </a:extLst>
          </p:cNvPr>
          <p:cNvGrpSpPr/>
          <p:nvPr userDrawn="1"/>
        </p:nvGrpSpPr>
        <p:grpSpPr>
          <a:xfrm>
            <a:off x="2384773" y="188640"/>
            <a:ext cx="4374454" cy="432961"/>
            <a:chOff x="1662741" y="276327"/>
            <a:chExt cx="4374454" cy="432961"/>
          </a:xfrm>
        </p:grpSpPr>
        <p:pic>
          <p:nvPicPr>
            <p:cNvPr id="8" name="Picture 7" descr="ACF">
              <a:extLst>
                <a:ext uri="{FF2B5EF4-FFF2-40B4-BE49-F238E27FC236}">
                  <a16:creationId xmlns:a16="http://schemas.microsoft.com/office/drawing/2014/main" id="{431817A1-1ADF-4BEC-8ECA-FD04E9612555}"/>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364088" y="276327"/>
              <a:ext cx="67310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43D649FB-85AB-41D9-A3F7-18BF631D50A8}"/>
                </a:ext>
              </a:extLst>
            </p:cNvPr>
            <p:cNvGrpSpPr/>
            <p:nvPr userDrawn="1"/>
          </p:nvGrpSpPr>
          <p:grpSpPr>
            <a:xfrm>
              <a:off x="1662741" y="276327"/>
              <a:ext cx="3262701" cy="432961"/>
              <a:chOff x="4437626" y="4242829"/>
              <a:chExt cx="3262701" cy="432961"/>
            </a:xfrm>
          </p:grpSpPr>
          <p:pic>
            <p:nvPicPr>
              <p:cNvPr id="10" name="Picture 9">
                <a:extLst>
                  <a:ext uri="{FF2B5EF4-FFF2-40B4-BE49-F238E27FC236}">
                    <a16:creationId xmlns:a16="http://schemas.microsoft.com/office/drawing/2014/main" id="{72B7A87C-6D4B-48C5-850F-FF39F69BEB60}"/>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1672" y="4251347"/>
                <a:ext cx="320865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BA2C0F2D-5D7D-4B99-B047-CF1A0DD83EB7}"/>
                  </a:ext>
                </a:extLst>
              </p:cNvPr>
              <p:cNvSpPr/>
              <p:nvPr/>
            </p:nvSpPr>
            <p:spPr>
              <a:xfrm>
                <a:off x="4491672" y="4242829"/>
                <a:ext cx="814425" cy="41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48B64DDD-67C8-4B7C-B5A5-8CAAB9DDE32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7626" y="4347784"/>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20549943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7" r:id="rId4"/>
    <p:sldLayoutId id="2147483678" r:id="rId5"/>
    <p:sldLayoutId id="2147483679" r:id="rId6"/>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normAutofit/>
          </a:bodyPr>
          <a:lstStyle/>
          <a:p>
            <a:r>
              <a:rPr lang="en-GB" sz="2400" dirty="0">
                <a:latin typeface="Arial" panose="020B0604020202020204" pitchFamily="34" charset="0"/>
                <a:cs typeface="Arial" panose="020B0604020202020204" pitchFamily="34" charset="0"/>
              </a:rPr>
              <a:t>INFORMATION MANAGEMENT </a:t>
            </a:r>
          </a:p>
        </p:txBody>
      </p:sp>
      <p:sp>
        <p:nvSpPr>
          <p:cNvPr id="10" name="Text Placeholder 9"/>
          <p:cNvSpPr>
            <a:spLocks noGrp="1"/>
          </p:cNvSpPr>
          <p:nvPr>
            <p:ph type="body" sz="quarter" idx="15"/>
          </p:nvPr>
        </p:nvSpPr>
        <p:spPr>
          <a:xfrm>
            <a:off x="1135566" y="1844824"/>
            <a:ext cx="7396874" cy="1298415"/>
          </a:xfrm>
          <a:prstGeom prst="rect">
            <a:avLst/>
          </a:prstGeom>
        </p:spPr>
        <p:txBody>
          <a:bodyPr>
            <a:normAutofit/>
          </a:bodyPr>
          <a:lstStyle/>
          <a:p>
            <a:r>
              <a:rPr lang="en-GB" sz="3200" b="1">
                <a:latin typeface="Arial Unicode MS" pitchFamily="34" charset="-128"/>
                <a:ea typeface="Arial Unicode MS" pitchFamily="34" charset="-128"/>
                <a:cs typeface="Arial Unicode MS" pitchFamily="34" charset="-128"/>
              </a:rPr>
              <a:t>4.3 </a:t>
            </a:r>
            <a:r>
              <a:rPr lang="en-GB" sz="3200" b="1" dirty="0">
                <a:latin typeface="Arial Unicode MS" pitchFamily="34" charset="-128"/>
                <a:ea typeface="Arial Unicode MS" pitchFamily="34" charset="-128"/>
                <a:cs typeface="Arial Unicode MS" pitchFamily="34" charset="-128"/>
              </a:rPr>
              <a:t>Implementation &amp; Monitoring and IM Tools</a:t>
            </a:r>
            <a:endParaRPr lang="en-GB" sz="2400" b="1" dirty="0">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sz="quarter" idx="13"/>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Severe acute malnutrition</a:t>
            </a:r>
          </a:p>
        </p:txBody>
      </p:sp>
      <p:sp>
        <p:nvSpPr>
          <p:cNvPr id="3" name="Content Placeholder 2"/>
          <p:cNvSpPr>
            <a:spLocks noGrp="1"/>
          </p:cNvSpPr>
          <p:nvPr>
            <p:ph idx="1"/>
          </p:nvPr>
        </p:nvSpPr>
        <p:spPr/>
        <p:txBody>
          <a:bodyPr/>
          <a:lstStyle/>
          <a:p>
            <a:pPr marL="0" indent="0" algn="ctr">
              <a:buNone/>
            </a:pPr>
            <a:endParaRPr lang="en-GB" sz="2000" dirty="0"/>
          </a:p>
          <a:p>
            <a:pPr marL="0" indent="0" algn="ctr">
              <a:buNone/>
            </a:pPr>
            <a:r>
              <a:rPr lang="en-GB" sz="2000" dirty="0"/>
              <a:t>Defined for children aged 6–59 months, as a weight-for-height below </a:t>
            </a:r>
            <a:br>
              <a:rPr lang="en-GB" sz="2000" dirty="0"/>
            </a:br>
            <a:r>
              <a:rPr lang="en-GB" sz="2000" dirty="0"/>
              <a:t>3 standard deviations from the median weight-for-height for the standard reference population or a mid-upper arm circumference of less than 115 mm or the presence of nutritional oedema or </a:t>
            </a:r>
            <a:r>
              <a:rPr lang="en-GB" sz="2000" dirty="0" err="1"/>
              <a:t>marasmic</a:t>
            </a:r>
            <a:r>
              <a:rPr lang="en-GB" sz="2000" dirty="0"/>
              <a:t>-kwashiorkor. </a:t>
            </a:r>
            <a:endParaRPr lang="en-GB" dirty="0"/>
          </a:p>
        </p:txBody>
      </p:sp>
    </p:spTree>
    <p:extLst>
      <p:ext uri="{BB962C8B-B14F-4D97-AF65-F5344CB8AC3E}">
        <p14:creationId xmlns:p14="http://schemas.microsoft.com/office/powerpoint/2010/main" val="214081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Moderate acute malnutrition</a:t>
            </a:r>
          </a:p>
        </p:txBody>
      </p:sp>
      <p:sp>
        <p:nvSpPr>
          <p:cNvPr id="3" name="Content Placeholder 2"/>
          <p:cNvSpPr>
            <a:spLocks noGrp="1"/>
          </p:cNvSpPr>
          <p:nvPr>
            <p:ph idx="1"/>
          </p:nvPr>
        </p:nvSpPr>
        <p:spPr/>
        <p:txBody>
          <a:bodyPr/>
          <a:lstStyle/>
          <a:p>
            <a:pPr marL="0" indent="0" algn="ctr">
              <a:buNone/>
            </a:pPr>
            <a:endParaRPr lang="en-GB" sz="2400" dirty="0"/>
          </a:p>
          <a:p>
            <a:pPr marL="0" indent="0" algn="ctr">
              <a:buNone/>
            </a:pPr>
            <a:r>
              <a:rPr lang="en-GB" sz="2400" dirty="0"/>
              <a:t>Defined for children aged 6–59 months as weight-for-height between minus two and minus three standard deviations from the median weight-for-height for the standard reference population and no nutritional oedema or </a:t>
            </a:r>
            <a:r>
              <a:rPr lang="en-GB" sz="2400" dirty="0" err="1"/>
              <a:t>marasmic</a:t>
            </a:r>
            <a:r>
              <a:rPr lang="en-GB" sz="2400" dirty="0"/>
              <a:t>-kwashiorkor. </a:t>
            </a:r>
          </a:p>
        </p:txBody>
      </p:sp>
    </p:spTree>
    <p:extLst>
      <p:ext uri="{BB962C8B-B14F-4D97-AF65-F5344CB8AC3E}">
        <p14:creationId xmlns:p14="http://schemas.microsoft.com/office/powerpoint/2010/main" val="59877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5496" y="1191890"/>
            <a:ext cx="8939336" cy="508918"/>
          </a:xfrm>
        </p:spPr>
        <p:txBody>
          <a:bodyPr>
            <a:noAutofit/>
          </a:bodyPr>
          <a:lstStyle/>
          <a:p>
            <a:pPr eaLnBrk="1" hangingPunct="1"/>
            <a:r>
              <a:rPr lang="en-US" altLang="en-US" sz="2800" b="1" dirty="0"/>
              <a:t>Additional data for monitoring CMAM interventions</a:t>
            </a:r>
          </a:p>
        </p:txBody>
      </p:sp>
      <p:sp>
        <p:nvSpPr>
          <p:cNvPr id="67587" name="Text Placeholder 5"/>
          <p:cNvSpPr>
            <a:spLocks noGrp="1"/>
          </p:cNvSpPr>
          <p:nvPr>
            <p:ph type="body" idx="1"/>
          </p:nvPr>
        </p:nvSpPr>
        <p:spPr>
          <a:xfrm>
            <a:off x="457200" y="1711325"/>
            <a:ext cx="4040188" cy="803275"/>
          </a:xfrm>
        </p:spPr>
        <p:txBody>
          <a:bodyPr>
            <a:normAutofit fontScale="85000" lnSpcReduction="10000"/>
          </a:bodyPr>
          <a:lstStyle/>
          <a:p>
            <a:r>
              <a:rPr lang="en-US" altLang="en-US"/>
              <a:t>Derived from routine monitoring and other sources:</a:t>
            </a:r>
          </a:p>
        </p:txBody>
      </p:sp>
      <p:sp>
        <p:nvSpPr>
          <p:cNvPr id="3" name="Content Placeholder 2"/>
          <p:cNvSpPr>
            <a:spLocks noGrp="1"/>
          </p:cNvSpPr>
          <p:nvPr>
            <p:ph sz="half" idx="2"/>
          </p:nvPr>
        </p:nvSpPr>
        <p:spPr>
          <a:xfrm>
            <a:off x="457200" y="2555875"/>
            <a:ext cx="4040188" cy="3540125"/>
          </a:xfrm>
          <a:solidFill>
            <a:schemeClr val="bg1"/>
          </a:solidFill>
        </p:spPr>
        <p:txBody>
          <a:bodyPr/>
          <a:lstStyle/>
          <a:p>
            <a:pPr marL="341313" eaLnBrk="1" hangingPunct="1">
              <a:buFontTx/>
              <a:buChar char="•"/>
            </a:pPr>
            <a:r>
              <a:rPr lang="en-US" altLang="en-US" sz="2000"/>
              <a:t>Average length of stay </a:t>
            </a:r>
          </a:p>
          <a:p>
            <a:pPr marL="341313" eaLnBrk="1" hangingPunct="1">
              <a:buFontTx/>
              <a:buChar char="•"/>
            </a:pPr>
            <a:r>
              <a:rPr lang="en-US" altLang="en-US" sz="2000"/>
              <a:t>Average weight gain</a:t>
            </a:r>
          </a:p>
          <a:p>
            <a:pPr marL="341313" eaLnBrk="1" hangingPunct="1">
              <a:buFontTx/>
              <a:buChar char="•"/>
            </a:pPr>
            <a:r>
              <a:rPr lang="en-US" altLang="en-US" sz="2000"/>
              <a:t>Relapse rate </a:t>
            </a:r>
          </a:p>
          <a:p>
            <a:pPr marL="341313" eaLnBrk="1" hangingPunct="1">
              <a:buFontTx/>
              <a:buChar char="•"/>
            </a:pPr>
            <a:r>
              <a:rPr lang="en-US" altLang="en-US" sz="2000"/>
              <a:t>Distribution of admissions per type, per age, per origin…</a:t>
            </a:r>
          </a:p>
          <a:p>
            <a:pPr marL="341313" eaLnBrk="1" hangingPunct="1">
              <a:buFontTx/>
              <a:buChar char="•"/>
            </a:pPr>
            <a:r>
              <a:rPr lang="en-US" altLang="en-US" sz="2000"/>
              <a:t>Causes of death</a:t>
            </a:r>
          </a:p>
          <a:p>
            <a:pPr marL="341313" eaLnBrk="1" hangingPunct="1">
              <a:buFontTx/>
              <a:buChar char="•"/>
            </a:pPr>
            <a:r>
              <a:rPr lang="en-US" altLang="en-US" sz="2000"/>
              <a:t>Reasons for defaulting</a:t>
            </a:r>
          </a:p>
          <a:p>
            <a:pPr marL="341313" eaLnBrk="1" hangingPunct="1">
              <a:buFontTx/>
              <a:buChar char="•"/>
            </a:pPr>
            <a:r>
              <a:rPr lang="en-US" altLang="en-US" sz="2000"/>
              <a:t>Investigation of non-recovery cases</a:t>
            </a:r>
          </a:p>
          <a:p>
            <a:pPr marL="341313" eaLnBrk="1" hangingPunct="1"/>
            <a:endParaRPr lang="en-US" altLang="en-US"/>
          </a:p>
          <a:p>
            <a:pPr marL="341313" eaLnBrk="1" hangingPunct="1"/>
            <a:endParaRPr lang="en-US" altLang="en-US"/>
          </a:p>
        </p:txBody>
      </p:sp>
      <p:sp>
        <p:nvSpPr>
          <p:cNvPr id="67589" name="Text Placeholder 6"/>
          <p:cNvSpPr>
            <a:spLocks noGrp="1"/>
          </p:cNvSpPr>
          <p:nvPr>
            <p:ph type="body" sz="quarter" idx="3"/>
          </p:nvPr>
        </p:nvSpPr>
        <p:spPr>
          <a:xfrm>
            <a:off x="5105400" y="1828800"/>
            <a:ext cx="4038600" cy="685800"/>
          </a:xfrm>
        </p:spPr>
        <p:txBody>
          <a:bodyPr/>
          <a:lstStyle/>
          <a:p>
            <a:r>
              <a:rPr lang="en-GB" altLang="en-US"/>
              <a:t>Sources of data:</a:t>
            </a:r>
          </a:p>
        </p:txBody>
      </p:sp>
      <p:sp>
        <p:nvSpPr>
          <p:cNvPr id="67590" name="Content Placeholder 7"/>
          <p:cNvSpPr>
            <a:spLocks noGrp="1"/>
          </p:cNvSpPr>
          <p:nvPr>
            <p:ph sz="quarter" idx="4"/>
          </p:nvPr>
        </p:nvSpPr>
        <p:spPr>
          <a:xfrm>
            <a:off x="5102225" y="2514600"/>
            <a:ext cx="4041775" cy="3581400"/>
          </a:xfrm>
          <a:solidFill>
            <a:schemeClr val="bg1"/>
          </a:solidFill>
        </p:spPr>
        <p:txBody>
          <a:bodyPr/>
          <a:lstStyle/>
          <a:p>
            <a:r>
              <a:rPr lang="en-GB" altLang="en-US" sz="2000"/>
              <a:t>Registration books</a:t>
            </a:r>
          </a:p>
          <a:p>
            <a:r>
              <a:rPr lang="en-GB" altLang="en-US" sz="2000"/>
              <a:t>Individual follow up charts</a:t>
            </a:r>
          </a:p>
          <a:p>
            <a:r>
              <a:rPr lang="en-GB" altLang="en-US" sz="2000"/>
              <a:t>Interviews and Focus group discussions</a:t>
            </a:r>
          </a:p>
          <a:p>
            <a:r>
              <a:rPr lang="en-GB" altLang="en-US" sz="2000"/>
              <a:t>Observation, home-visits </a:t>
            </a:r>
          </a:p>
          <a:p>
            <a:r>
              <a:rPr lang="en-GB" altLang="en-US" sz="2000"/>
              <a:t>… </a:t>
            </a:r>
          </a:p>
          <a:p>
            <a:endParaRPr lang="en-GB" altLang="en-US" sz="2000"/>
          </a:p>
        </p:txBody>
      </p:sp>
    </p:spTree>
    <p:extLst>
      <p:ext uri="{BB962C8B-B14F-4D97-AF65-F5344CB8AC3E}">
        <p14:creationId xmlns:p14="http://schemas.microsoft.com/office/powerpoint/2010/main" val="1559596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9776" y="1046206"/>
            <a:ext cx="6186502" cy="582594"/>
          </a:xfrm>
        </p:spPr>
        <p:txBody>
          <a:bodyPr/>
          <a:lstStyle/>
          <a:p>
            <a:pPr eaLnBrk="1" hangingPunct="1"/>
            <a:r>
              <a:rPr lang="en-US" altLang="en-US" sz="2800" b="1" dirty="0"/>
              <a:t>Methods and tools for monitoring </a:t>
            </a:r>
            <a:br>
              <a:rPr lang="en-US" altLang="en-US" sz="2800" b="1" dirty="0"/>
            </a:br>
            <a:r>
              <a:rPr lang="en-US" altLang="en-US" sz="2800" b="1" dirty="0"/>
              <a:t>IYCF interventions</a:t>
            </a:r>
            <a:endParaRPr lang="en-US" altLang="en-US" sz="3600" b="1" dirty="0"/>
          </a:p>
        </p:txBody>
      </p:sp>
      <p:sp>
        <p:nvSpPr>
          <p:cNvPr id="3" name="Content Placeholder 2"/>
          <p:cNvSpPr>
            <a:spLocks noGrp="1"/>
          </p:cNvSpPr>
          <p:nvPr>
            <p:ph idx="1"/>
          </p:nvPr>
        </p:nvSpPr>
        <p:spPr>
          <a:xfrm>
            <a:off x="457200" y="2143397"/>
            <a:ext cx="8229600" cy="4021907"/>
          </a:xfrm>
          <a:solidFill>
            <a:schemeClr val="bg1"/>
          </a:solidFill>
        </p:spPr>
        <p:txBody>
          <a:bodyPr>
            <a:normAutofit/>
          </a:bodyPr>
          <a:lstStyle/>
          <a:p>
            <a:pPr marL="341313" indent="-341313" eaLnBrk="1" hangingPunct="1">
              <a:lnSpc>
                <a:spcPct val="80000"/>
              </a:lnSpc>
            </a:pPr>
            <a:r>
              <a:rPr lang="en-US" altLang="en-US" sz="2400" dirty="0"/>
              <a:t>Monthly / weekly reporting:</a:t>
            </a:r>
          </a:p>
          <a:p>
            <a:pPr marL="741363" lvl="2" indent="-341313" eaLnBrk="1" hangingPunct="1">
              <a:lnSpc>
                <a:spcPct val="80000"/>
              </a:lnSpc>
            </a:pPr>
            <a:r>
              <a:rPr lang="en-US" altLang="en-US" i="1" dirty="0"/>
              <a:t>Reporting needs to be done </a:t>
            </a:r>
            <a:r>
              <a:rPr lang="en-US" altLang="en-US" b="1" i="1" dirty="0"/>
              <a:t>per site (service unit) </a:t>
            </a:r>
            <a:r>
              <a:rPr lang="en-US" altLang="en-US" i="1" dirty="0"/>
              <a:t>and compiled </a:t>
            </a:r>
            <a:r>
              <a:rPr lang="en-US" altLang="en-US" b="1" i="1" dirty="0"/>
              <a:t>per area (district…) </a:t>
            </a:r>
            <a:r>
              <a:rPr lang="en-US" altLang="en-US" i="1" dirty="0"/>
              <a:t>up to the </a:t>
            </a:r>
            <a:r>
              <a:rPr lang="en-US" altLang="en-US" b="1" i="1" dirty="0"/>
              <a:t>national level</a:t>
            </a:r>
          </a:p>
          <a:p>
            <a:pPr marL="341313" indent="-341313" eaLnBrk="1" hangingPunct="1">
              <a:lnSpc>
                <a:spcPct val="80000"/>
              </a:lnSpc>
              <a:buFont typeface="Arial" panose="020B0604020202020204" pitchFamily="34" charset="0"/>
              <a:buNone/>
            </a:pPr>
            <a:endParaRPr lang="en-US" altLang="en-US" sz="2400" dirty="0"/>
          </a:p>
          <a:p>
            <a:pPr marL="341313" indent="-341313" eaLnBrk="1" hangingPunct="1">
              <a:lnSpc>
                <a:spcPct val="80000"/>
              </a:lnSpc>
            </a:pPr>
            <a:r>
              <a:rPr lang="en-US" altLang="en-US" sz="2400" dirty="0"/>
              <a:t>Routine supervision </a:t>
            </a:r>
          </a:p>
          <a:p>
            <a:pPr marL="341313" indent="-341313" eaLnBrk="1" hangingPunct="1">
              <a:lnSpc>
                <a:spcPct val="80000"/>
              </a:lnSpc>
            </a:pPr>
            <a:endParaRPr lang="en-US" altLang="en-US" sz="2400" dirty="0"/>
          </a:p>
          <a:p>
            <a:pPr marL="341313" indent="-341313" eaLnBrk="1" hangingPunct="1">
              <a:lnSpc>
                <a:spcPct val="80000"/>
              </a:lnSpc>
            </a:pPr>
            <a:r>
              <a:rPr lang="en-US" altLang="en-US" sz="2400" dirty="0"/>
              <a:t>Surveys to determine situation and change in IYCF practices</a:t>
            </a:r>
          </a:p>
          <a:p>
            <a:pPr marL="341313" indent="-341313" eaLnBrk="1" hangingPunct="1">
              <a:lnSpc>
                <a:spcPct val="80000"/>
              </a:lnSpc>
            </a:pPr>
            <a:endParaRPr lang="en-US" altLang="en-US" sz="2400" dirty="0"/>
          </a:p>
          <a:p>
            <a:pPr marL="341313" indent="-341313" eaLnBrk="1" hangingPunct="1">
              <a:lnSpc>
                <a:spcPct val="80000"/>
              </a:lnSpc>
            </a:pPr>
            <a:r>
              <a:rPr lang="en-GB" altLang="en-US" sz="2400" dirty="0"/>
              <a:t>BMS code violations monitoring</a:t>
            </a:r>
            <a:endParaRPr lang="en-US" altLang="en-US" sz="2800" dirty="0"/>
          </a:p>
        </p:txBody>
      </p:sp>
    </p:spTree>
    <p:extLst>
      <p:ext uri="{BB962C8B-B14F-4D97-AF65-F5344CB8AC3E}">
        <p14:creationId xmlns:p14="http://schemas.microsoft.com/office/powerpoint/2010/main" val="2235698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Indicators for monitoring IYCF-E interventions</a:t>
            </a:r>
            <a:endParaRPr lang="en-US" sz="2800" b="1" dirty="0"/>
          </a:p>
        </p:txBody>
      </p:sp>
      <p:graphicFrame>
        <p:nvGraphicFramePr>
          <p:cNvPr id="3" name="Table 2"/>
          <p:cNvGraphicFramePr>
            <a:graphicFrameLocks noGrp="1"/>
          </p:cNvGraphicFramePr>
          <p:nvPr>
            <p:extLst>
              <p:ext uri="{D42A27DB-BD31-4B8C-83A1-F6EECF244321}">
                <p14:modId xmlns:p14="http://schemas.microsoft.com/office/powerpoint/2010/main" val="3231333365"/>
              </p:ext>
            </p:extLst>
          </p:nvPr>
        </p:nvGraphicFramePr>
        <p:xfrm>
          <a:off x="12600" y="116632"/>
          <a:ext cx="9131400" cy="6700945"/>
        </p:xfrm>
        <a:graphic>
          <a:graphicData uri="http://schemas.openxmlformats.org/drawingml/2006/table">
            <a:tbl>
              <a:tblPr firstRow="1" bandRow="1">
                <a:tableStyleId>{22838BEF-8BB2-4498-84A7-C5851F593DF1}</a:tableStyleId>
              </a:tblPr>
              <a:tblGrid>
                <a:gridCol w="2490382">
                  <a:extLst>
                    <a:ext uri="{9D8B030D-6E8A-4147-A177-3AD203B41FA5}">
                      <a16:colId xmlns:a16="http://schemas.microsoft.com/office/drawing/2014/main" val="20000"/>
                    </a:ext>
                  </a:extLst>
                </a:gridCol>
                <a:gridCol w="6641018">
                  <a:extLst>
                    <a:ext uri="{9D8B030D-6E8A-4147-A177-3AD203B41FA5}">
                      <a16:colId xmlns:a16="http://schemas.microsoft.com/office/drawing/2014/main" val="20001"/>
                    </a:ext>
                  </a:extLst>
                </a:gridCol>
              </a:tblGrid>
              <a:tr h="480653">
                <a:tc rowSpan="4">
                  <a:txBody>
                    <a:bodyPr/>
                    <a:lstStyle/>
                    <a:p>
                      <a:r>
                        <a:rPr lang="en-GB" sz="1800" b="1" dirty="0"/>
                        <a:t>Individual sessions (one-to-one)</a:t>
                      </a:r>
                    </a:p>
                  </a:txBody>
                  <a:tcPr/>
                </a:tc>
                <a:tc>
                  <a:txBody>
                    <a:bodyPr/>
                    <a:lstStyle/>
                    <a:p>
                      <a:pPr marL="0" indent="0" algn="l">
                        <a:buFont typeface="Arial" panose="020B0604020202020204" pitchFamily="34" charset="0"/>
                        <a:buNone/>
                      </a:pPr>
                      <a:r>
                        <a:rPr lang="en-GB" sz="1600" b="0" dirty="0"/>
                        <a:t>Pregnant</a:t>
                      </a:r>
                      <a:r>
                        <a:rPr lang="en-GB" sz="1600" b="0" baseline="0" dirty="0"/>
                        <a:t> women attended individual counselling sessions</a:t>
                      </a:r>
                    </a:p>
                  </a:txBody>
                  <a:tcPr/>
                </a:tc>
                <a:extLst>
                  <a:ext uri="{0D108BD9-81ED-4DB2-BD59-A6C34878D82A}">
                    <a16:rowId xmlns:a16="http://schemas.microsoft.com/office/drawing/2014/main" val="10000"/>
                  </a:ext>
                </a:extLst>
              </a:tr>
              <a:tr h="813815">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Lactating women and caretakers of children &lt;6 months attended individual counselling sessions</a:t>
                      </a:r>
                    </a:p>
                    <a:p>
                      <a:pPr marL="0" indent="0" algn="l">
                        <a:buFont typeface="Arial" panose="020B0604020202020204" pitchFamily="34" charset="0"/>
                        <a:buNone/>
                      </a:pPr>
                      <a:endParaRPr lang="en-GB" sz="1600" b="0" baseline="0" dirty="0"/>
                    </a:p>
                  </a:txBody>
                  <a:tcPr/>
                </a:tc>
                <a:extLst>
                  <a:ext uri="{0D108BD9-81ED-4DB2-BD59-A6C34878D82A}">
                    <a16:rowId xmlns:a16="http://schemas.microsoft.com/office/drawing/2014/main" val="10001"/>
                  </a:ext>
                </a:extLst>
              </a:tr>
              <a:tr h="625725">
                <a:tc vMerge="1">
                  <a:txBody>
                    <a:bodyPr/>
                    <a:lstStyle/>
                    <a:p>
                      <a:endParaRPr lang="en-GB"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baseline="0" dirty="0"/>
                        <a:t>Lactating women and caretakers of children 6-24 months attended individual counselling sessions</a:t>
                      </a:r>
                    </a:p>
                    <a:p>
                      <a:pPr marL="0" indent="0" algn="l">
                        <a:buFont typeface="Arial" panose="020B0604020202020204" pitchFamily="34" charset="0"/>
                        <a:buNone/>
                      </a:pPr>
                      <a:endParaRPr lang="en-GB" sz="1600" b="0" baseline="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7235">
                <a:tc vMerge="1">
                  <a:txBody>
                    <a:bodyPr/>
                    <a:lstStyle/>
                    <a:p>
                      <a:endParaRPr lang="en-US"/>
                    </a:p>
                  </a:txBody>
                  <a:tcPr/>
                </a:tc>
                <a:tc>
                  <a:txBody>
                    <a:bodyPr/>
                    <a:lstStyle/>
                    <a:p>
                      <a:pPr marL="0" indent="0" algn="l">
                        <a:buFont typeface="Arial" panose="020B0604020202020204" pitchFamily="34" charset="0"/>
                        <a:buNone/>
                      </a:pPr>
                      <a:endParaRPr lang="en-GB" sz="1600" b="0" baseline="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9956633"/>
                  </a:ext>
                </a:extLst>
              </a:tr>
              <a:tr h="576452">
                <a:tc rowSpan="8">
                  <a:txBody>
                    <a:bodyPr/>
                    <a:lstStyle/>
                    <a:p>
                      <a:r>
                        <a:rPr lang="en-GB" sz="1800" b="1" dirty="0"/>
                        <a:t>IYCF</a:t>
                      </a:r>
                    </a:p>
                  </a:txBody>
                  <a:tcPr/>
                </a:tc>
                <a:tc>
                  <a:txBody>
                    <a:bodyPr/>
                    <a:lstStyle/>
                    <a:p>
                      <a:pPr marL="0" indent="0" algn="l">
                        <a:buFont typeface="Arial" panose="020B0604020202020204" pitchFamily="34" charset="0"/>
                        <a:buNone/>
                      </a:pPr>
                      <a:r>
                        <a:rPr lang="en-GB" sz="1600" b="0" baseline="0" dirty="0"/>
                        <a:t>Number of IYCF groups (including mother support groups) operations during the (time period)</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576452">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Total number of group sessions (including mother support groups)held during the (time period)</a:t>
                      </a:r>
                    </a:p>
                  </a:txBody>
                  <a:tcPr/>
                </a:tc>
                <a:extLst>
                  <a:ext uri="{0D108BD9-81ED-4DB2-BD59-A6C34878D82A}">
                    <a16:rowId xmlns:a16="http://schemas.microsoft.com/office/drawing/2014/main" val="10004"/>
                  </a:ext>
                </a:extLst>
              </a:tr>
              <a:tr h="576452">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New admission of PLW and caretakers in IYCF groups (including mother support groups during the (time period)</a:t>
                      </a:r>
                    </a:p>
                  </a:txBody>
                  <a:tcPr/>
                </a:tc>
                <a:extLst>
                  <a:ext uri="{0D108BD9-81ED-4DB2-BD59-A6C34878D82A}">
                    <a16:rowId xmlns:a16="http://schemas.microsoft.com/office/drawing/2014/main" val="10005"/>
                  </a:ext>
                </a:extLst>
              </a:tr>
              <a:tr h="480653">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Male</a:t>
                      </a:r>
                    </a:p>
                  </a:txBody>
                  <a:tcPr/>
                </a:tc>
                <a:extLst>
                  <a:ext uri="{0D108BD9-81ED-4DB2-BD59-A6C34878D82A}">
                    <a16:rowId xmlns:a16="http://schemas.microsoft.com/office/drawing/2014/main" val="10006"/>
                  </a:ext>
                </a:extLst>
              </a:tr>
              <a:tr h="480653">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Female</a:t>
                      </a:r>
                    </a:p>
                  </a:txBody>
                  <a:tcPr/>
                </a:tc>
                <a:extLst>
                  <a:ext uri="{0D108BD9-81ED-4DB2-BD59-A6C34878D82A}">
                    <a16:rowId xmlns:a16="http://schemas.microsoft.com/office/drawing/2014/main" val="10007"/>
                  </a:ext>
                </a:extLst>
              </a:tr>
              <a:tr h="576452">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Total number of PLW caretakers attending IYCF groups (including mother support groups during the (time period)</a:t>
                      </a:r>
                    </a:p>
                  </a:txBody>
                  <a:tcPr/>
                </a:tc>
                <a:extLst>
                  <a:ext uri="{0D108BD9-81ED-4DB2-BD59-A6C34878D82A}">
                    <a16:rowId xmlns:a16="http://schemas.microsoft.com/office/drawing/2014/main" val="10008"/>
                  </a:ext>
                </a:extLst>
              </a:tr>
              <a:tr h="480653">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Male</a:t>
                      </a:r>
                    </a:p>
                  </a:txBody>
                  <a:tcPr/>
                </a:tc>
                <a:extLst>
                  <a:ext uri="{0D108BD9-81ED-4DB2-BD59-A6C34878D82A}">
                    <a16:rowId xmlns:a16="http://schemas.microsoft.com/office/drawing/2014/main" val="10009"/>
                  </a:ext>
                </a:extLst>
              </a:tr>
              <a:tr h="480653">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Female</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25663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85724895"/>
              </p:ext>
            </p:extLst>
          </p:nvPr>
        </p:nvGraphicFramePr>
        <p:xfrm>
          <a:off x="1" y="116632"/>
          <a:ext cx="9144000" cy="5477770"/>
        </p:xfrm>
        <a:graphic>
          <a:graphicData uri="http://schemas.openxmlformats.org/drawingml/2006/table">
            <a:tbl>
              <a:tblPr firstRow="1" bandRow="1">
                <a:tableStyleId>{22838BEF-8BB2-4498-84A7-C5851F593DF1}</a:tableStyleId>
              </a:tblPr>
              <a:tblGrid>
                <a:gridCol w="2242862">
                  <a:extLst>
                    <a:ext uri="{9D8B030D-6E8A-4147-A177-3AD203B41FA5}">
                      <a16:colId xmlns:a16="http://schemas.microsoft.com/office/drawing/2014/main" val="20000"/>
                    </a:ext>
                  </a:extLst>
                </a:gridCol>
                <a:gridCol w="6901138">
                  <a:extLst>
                    <a:ext uri="{9D8B030D-6E8A-4147-A177-3AD203B41FA5}">
                      <a16:colId xmlns:a16="http://schemas.microsoft.com/office/drawing/2014/main" val="20001"/>
                    </a:ext>
                  </a:extLst>
                </a:gridCol>
              </a:tblGrid>
              <a:tr h="677638">
                <a:tc rowSpan="2">
                  <a:txBody>
                    <a:bodyPr/>
                    <a:lstStyle/>
                    <a:p>
                      <a:r>
                        <a:rPr lang="en-GB" sz="1800" b="1" dirty="0"/>
                        <a:t>Artificial</a:t>
                      </a:r>
                      <a:r>
                        <a:rPr lang="en-GB" sz="1800" b="1" baseline="0" dirty="0"/>
                        <a:t> feeding</a:t>
                      </a:r>
                      <a:endParaRPr lang="en-GB" sz="1800" b="1" dirty="0"/>
                    </a:p>
                  </a:txBody>
                  <a:tcPr/>
                </a:tc>
                <a:tc>
                  <a:txBody>
                    <a:bodyPr/>
                    <a:lstStyle/>
                    <a:p>
                      <a:pPr marL="0" indent="0" algn="l">
                        <a:buFont typeface="Arial" panose="020B0604020202020204" pitchFamily="34" charset="0"/>
                        <a:buNone/>
                      </a:pPr>
                      <a:r>
                        <a:rPr lang="en-GB" sz="1600" b="0" dirty="0"/>
                        <a:t>Total number of infants 0-6 months</a:t>
                      </a:r>
                      <a:r>
                        <a:rPr lang="en-GB" sz="1600" b="0" baseline="0" dirty="0"/>
                        <a:t> require artificial feeding who have received BMS and appropriate support during the (time period)</a:t>
                      </a:r>
                    </a:p>
                  </a:txBody>
                  <a:tcPr/>
                </a:tc>
                <a:extLst>
                  <a:ext uri="{0D108BD9-81ED-4DB2-BD59-A6C34878D82A}">
                    <a16:rowId xmlns:a16="http://schemas.microsoft.com/office/drawing/2014/main" val="10000"/>
                  </a:ext>
                </a:extLst>
              </a:tr>
              <a:tr h="873400">
                <a:tc vMerge="1">
                  <a:txBody>
                    <a:bodyPr/>
                    <a:lstStyle/>
                    <a:p>
                      <a:endParaRPr lang="en-GB" sz="1400" b="1" dirty="0"/>
                    </a:p>
                  </a:txBody>
                  <a:tcPr/>
                </a:tc>
                <a:tc>
                  <a:txBody>
                    <a:bodyPr/>
                    <a:lstStyle/>
                    <a:p>
                      <a:pPr marL="0" indent="0" algn="l">
                        <a:buFont typeface="Arial" panose="020B0604020202020204" pitchFamily="34" charset="0"/>
                        <a:buNone/>
                      </a:pPr>
                      <a:r>
                        <a:rPr lang="en-GB" sz="1600" b="0" baseline="0" dirty="0"/>
                        <a:t>Total number of infants 6-24 months who require artificial feeding you have received BMS and appropriate support during the (time period)</a:t>
                      </a:r>
                    </a:p>
                    <a:p>
                      <a:pPr marL="0" indent="0" algn="l">
                        <a:buFont typeface="Arial" panose="020B0604020202020204" pitchFamily="34" charset="0"/>
                        <a:buNone/>
                      </a:pPr>
                      <a:endParaRPr lang="en-GB" sz="1600" b="0" baseline="0" dirty="0"/>
                    </a:p>
                  </a:txBody>
                  <a:tcPr/>
                </a:tc>
                <a:extLst>
                  <a:ext uri="{0D108BD9-81ED-4DB2-BD59-A6C34878D82A}">
                    <a16:rowId xmlns:a16="http://schemas.microsoft.com/office/drawing/2014/main" val="10001"/>
                  </a:ext>
                </a:extLst>
              </a:tr>
              <a:tr h="1069955">
                <a:tc rowSpan="4">
                  <a:txBody>
                    <a:bodyPr/>
                    <a:lstStyle/>
                    <a:p>
                      <a:r>
                        <a:rPr lang="en-GB" sz="1800" b="1" dirty="0"/>
                        <a:t>Breastfeeding corners/Baby</a:t>
                      </a:r>
                      <a:r>
                        <a:rPr lang="en-GB" sz="1800" b="1" baseline="0" dirty="0"/>
                        <a:t> friendly spaces</a:t>
                      </a:r>
                      <a:endParaRPr lang="en-GB" sz="1800" b="1" dirty="0"/>
                    </a:p>
                  </a:txBody>
                  <a:tcPr>
                    <a:solidFill>
                      <a:schemeClr val="accent4">
                        <a:lumMod val="20000"/>
                        <a:lumOff val="80000"/>
                      </a:schemeClr>
                    </a:solidFill>
                  </a:tcPr>
                </a:tc>
                <a:tc>
                  <a:txBody>
                    <a:bodyPr/>
                    <a:lstStyle/>
                    <a:p>
                      <a:pPr marL="0" indent="0" algn="l">
                        <a:buFont typeface="Arial" panose="020B0604020202020204" pitchFamily="34" charset="0"/>
                        <a:buNone/>
                      </a:pPr>
                      <a:r>
                        <a:rPr lang="en-GB" sz="1600" b="0" baseline="0" dirty="0"/>
                        <a:t>Total number of breastfeeding corners/baby friendly spaces opened during the (time period)</a:t>
                      </a:r>
                    </a:p>
                  </a:txBody>
                  <a:tcPr/>
                </a:tc>
                <a:extLst>
                  <a:ext uri="{0D108BD9-81ED-4DB2-BD59-A6C34878D82A}">
                    <a16:rowId xmlns:a16="http://schemas.microsoft.com/office/drawing/2014/main" val="10002"/>
                  </a:ext>
                </a:extLst>
              </a:tr>
              <a:tr h="952259">
                <a:tc vMerge="1">
                  <a:txBody>
                    <a:bodyPr/>
                    <a:lstStyle/>
                    <a:p>
                      <a:endParaRPr lang="en-GB" sz="1800" b="1" dirty="0"/>
                    </a:p>
                  </a:txBody>
                  <a:tcPr/>
                </a:tc>
                <a:tc>
                  <a:txBody>
                    <a:bodyPr/>
                    <a:lstStyle/>
                    <a:p>
                      <a:pPr marL="0" indent="0" algn="l">
                        <a:buFont typeface="Arial" panose="020B0604020202020204" pitchFamily="34" charset="0"/>
                        <a:buNone/>
                      </a:pPr>
                      <a:r>
                        <a:rPr lang="en-GB" sz="1600" b="0" baseline="0" dirty="0"/>
                        <a:t>Number of breastfeeding corners/baby friendly spaces operational during the (time period)</a:t>
                      </a:r>
                    </a:p>
                  </a:txBody>
                  <a:tcPr/>
                </a:tc>
                <a:extLst>
                  <a:ext uri="{0D108BD9-81ED-4DB2-BD59-A6C34878D82A}">
                    <a16:rowId xmlns:a16="http://schemas.microsoft.com/office/drawing/2014/main" val="10003"/>
                  </a:ext>
                </a:extLst>
              </a:tr>
              <a:tr h="952259">
                <a:tc vMerge="1">
                  <a:txBody>
                    <a:bodyPr/>
                    <a:lstStyle/>
                    <a:p>
                      <a:endParaRPr lang="en-GB" sz="1800" b="1" dirty="0"/>
                    </a:p>
                  </a:txBody>
                  <a:tcPr/>
                </a:tc>
                <a:tc>
                  <a:txBody>
                    <a:bodyPr/>
                    <a:lstStyle/>
                    <a:p>
                      <a:pPr marL="0" indent="0" algn="l">
                        <a:buFont typeface="Arial" panose="020B0604020202020204" pitchFamily="34" charset="0"/>
                        <a:buNone/>
                      </a:pPr>
                      <a:r>
                        <a:rPr lang="en-GB" sz="1600" b="0" baseline="0" dirty="0"/>
                        <a:t>New admissions to breastfeeding mothers during the (time period)</a:t>
                      </a:r>
                    </a:p>
                  </a:txBody>
                  <a:tcPr/>
                </a:tc>
                <a:extLst>
                  <a:ext uri="{0D108BD9-81ED-4DB2-BD59-A6C34878D82A}">
                    <a16:rowId xmlns:a16="http://schemas.microsoft.com/office/drawing/2014/main" val="10004"/>
                  </a:ext>
                </a:extLst>
              </a:tr>
              <a:tr h="952259">
                <a:tc vMerge="1">
                  <a:txBody>
                    <a:bodyPr/>
                    <a:lstStyle/>
                    <a:p>
                      <a:endParaRPr lang="en-GB" sz="1800" b="1" dirty="0"/>
                    </a:p>
                  </a:txBody>
                  <a:tcPr/>
                </a:tc>
                <a:tc>
                  <a:txBody>
                    <a:bodyPr/>
                    <a:lstStyle/>
                    <a:p>
                      <a:pPr marL="0" indent="0" algn="l">
                        <a:buFont typeface="Arial" panose="020B0604020202020204" pitchFamily="34" charset="0"/>
                        <a:buNone/>
                      </a:pPr>
                      <a:r>
                        <a:rPr lang="en-GB" sz="1600" b="0" baseline="0" dirty="0"/>
                        <a:t>Total number of breastfeeding mothers attended breastfeeding corners/baby friendly spaces during the (time period)</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48638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z="2800" b="1" dirty="0"/>
              <a:t>Methods and tools for monitoring </a:t>
            </a:r>
            <a:br>
              <a:rPr lang="en-US" altLang="en-US" sz="2800" b="1" dirty="0"/>
            </a:br>
            <a:r>
              <a:rPr lang="en-US" altLang="en-US" sz="2800" b="1" dirty="0"/>
              <a:t>micronutrient interventions</a:t>
            </a:r>
          </a:p>
        </p:txBody>
      </p:sp>
      <p:sp>
        <p:nvSpPr>
          <p:cNvPr id="3" name="Content Placeholder 2"/>
          <p:cNvSpPr>
            <a:spLocks noGrp="1"/>
          </p:cNvSpPr>
          <p:nvPr>
            <p:ph idx="1"/>
          </p:nvPr>
        </p:nvSpPr>
        <p:spPr>
          <a:xfrm>
            <a:off x="179512" y="2248272"/>
            <a:ext cx="8229600" cy="3124944"/>
          </a:xfrm>
          <a:solidFill>
            <a:schemeClr val="bg1"/>
          </a:solidFill>
        </p:spPr>
        <p:txBody>
          <a:bodyPr/>
          <a:lstStyle/>
          <a:p>
            <a:pPr marL="341313" indent="-341313" eaLnBrk="1" hangingPunct="1">
              <a:lnSpc>
                <a:spcPct val="80000"/>
              </a:lnSpc>
            </a:pPr>
            <a:r>
              <a:rPr lang="en-US" altLang="en-US" sz="2800" dirty="0"/>
              <a:t>Monthly / weekly reporting:</a:t>
            </a:r>
          </a:p>
          <a:p>
            <a:pPr marL="741363" lvl="2" indent="-341313" eaLnBrk="1" hangingPunct="1">
              <a:lnSpc>
                <a:spcPct val="80000"/>
              </a:lnSpc>
            </a:pPr>
            <a:r>
              <a:rPr lang="en-US" altLang="en-US" i="1" dirty="0"/>
              <a:t>Reporting needs to be done </a:t>
            </a:r>
            <a:r>
              <a:rPr lang="en-US" altLang="en-US" b="1" i="1" dirty="0"/>
              <a:t>per site (service unit) </a:t>
            </a:r>
            <a:r>
              <a:rPr lang="en-US" altLang="en-US" i="1" dirty="0"/>
              <a:t>and compiled </a:t>
            </a:r>
            <a:r>
              <a:rPr lang="en-US" altLang="en-US" b="1" i="1" dirty="0"/>
              <a:t>per area (district…) </a:t>
            </a:r>
            <a:r>
              <a:rPr lang="en-US" altLang="en-US" i="1" dirty="0"/>
              <a:t>up to the </a:t>
            </a:r>
            <a:r>
              <a:rPr lang="en-US" altLang="en-US" b="1" i="1" dirty="0"/>
              <a:t>national level</a:t>
            </a:r>
          </a:p>
          <a:p>
            <a:pPr marL="741363" lvl="2" indent="-341313" eaLnBrk="1" hangingPunct="1">
              <a:lnSpc>
                <a:spcPct val="80000"/>
              </a:lnSpc>
            </a:pPr>
            <a:endParaRPr lang="en-US" altLang="en-US" b="1" i="1" dirty="0"/>
          </a:p>
          <a:p>
            <a:pPr marL="341313" indent="-341313" eaLnBrk="1" hangingPunct="1">
              <a:lnSpc>
                <a:spcPct val="80000"/>
              </a:lnSpc>
            </a:pPr>
            <a:r>
              <a:rPr lang="en-GB" altLang="en-US" sz="2800" dirty="0"/>
              <a:t>Surveys to determine coverage and situation</a:t>
            </a:r>
          </a:p>
          <a:p>
            <a:pPr marL="0" indent="0" eaLnBrk="1" hangingPunct="1">
              <a:lnSpc>
                <a:spcPct val="80000"/>
              </a:lnSpc>
              <a:buNone/>
            </a:pPr>
            <a:endParaRPr lang="en-GB" altLang="en-US" sz="2800" dirty="0"/>
          </a:p>
          <a:p>
            <a:pPr marL="341313" indent="-341313" eaLnBrk="1" hangingPunct="1">
              <a:lnSpc>
                <a:spcPct val="80000"/>
              </a:lnSpc>
            </a:pPr>
            <a:r>
              <a:rPr lang="en-GB" altLang="en-US" sz="2800" dirty="0"/>
              <a:t>Campaign reports / administrative reports (i.e. child health days, EPI reports, etc.)</a:t>
            </a:r>
            <a:endParaRPr lang="en-US" altLang="en-US" sz="2800" dirty="0"/>
          </a:p>
        </p:txBody>
      </p:sp>
    </p:spTree>
    <p:extLst>
      <p:ext uri="{BB962C8B-B14F-4D97-AF65-F5344CB8AC3E}">
        <p14:creationId xmlns:p14="http://schemas.microsoft.com/office/powerpoint/2010/main" val="398858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b="1" dirty="0"/>
              <a:t>Indicators for monitoring micronutrient interventions</a:t>
            </a:r>
            <a:endParaRPr lang="en-US" b="1" dirty="0"/>
          </a:p>
        </p:txBody>
      </p:sp>
      <p:sp>
        <p:nvSpPr>
          <p:cNvPr id="10" name="Content Placeholder 9"/>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dirty="0"/>
              <a:t>Number of boys/girls/PLW </a:t>
            </a:r>
            <a:br>
              <a:rPr lang="en-GB" dirty="0"/>
            </a:br>
            <a:r>
              <a:rPr lang="en-GB" dirty="0"/>
              <a:t>(specify age groups) </a:t>
            </a:r>
            <a:br>
              <a:rPr lang="en-GB" dirty="0"/>
            </a:br>
            <a:r>
              <a:rPr lang="en-GB" dirty="0"/>
              <a:t>received supplementation (specify)  </a:t>
            </a:r>
            <a:br>
              <a:rPr lang="en-GB" dirty="0"/>
            </a:br>
            <a:r>
              <a:rPr lang="en-GB" dirty="0"/>
              <a:t>during the reporting period</a:t>
            </a:r>
            <a:endParaRPr lang="en-US" dirty="0"/>
          </a:p>
        </p:txBody>
      </p:sp>
    </p:spTree>
    <p:extLst>
      <p:ext uri="{BB962C8B-B14F-4D97-AF65-F5344CB8AC3E}">
        <p14:creationId xmlns:p14="http://schemas.microsoft.com/office/powerpoint/2010/main" val="2417965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3528" y="1614367"/>
            <a:ext cx="8352928" cy="4968552"/>
            <a:chOff x="323528" y="1556792"/>
            <a:chExt cx="8352928" cy="4968552"/>
          </a:xfrm>
        </p:grpSpPr>
        <p:sp>
          <p:nvSpPr>
            <p:cNvPr id="3" name="Donut 2"/>
            <p:cNvSpPr/>
            <p:nvPr/>
          </p:nvSpPr>
          <p:spPr>
            <a:xfrm>
              <a:off x="3275856" y="1556792"/>
              <a:ext cx="2376264" cy="131771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Snip Same Side Corner Rectangle 1"/>
            <p:cNvSpPr/>
            <p:nvPr/>
          </p:nvSpPr>
          <p:spPr>
            <a:xfrm>
              <a:off x="323528" y="2204864"/>
              <a:ext cx="8352928" cy="4320480"/>
            </a:xfrm>
            <a:prstGeom prst="snip2Same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itle 3"/>
          <p:cNvSpPr>
            <a:spLocks noGrp="1"/>
          </p:cNvSpPr>
          <p:nvPr>
            <p:ph type="title"/>
          </p:nvPr>
        </p:nvSpPr>
        <p:spPr/>
        <p:txBody>
          <a:bodyPr/>
          <a:lstStyle/>
          <a:p>
            <a:r>
              <a:rPr lang="en-GB" sz="2000" b="1" dirty="0"/>
              <a:t>What GNC IM Tools inform the Implementation &amp; Monitoring stage?</a:t>
            </a:r>
          </a:p>
        </p:txBody>
      </p:sp>
      <p:sp>
        <p:nvSpPr>
          <p:cNvPr id="6" name="Snip Same Side Corner Rectangle 5"/>
          <p:cNvSpPr/>
          <p:nvPr/>
        </p:nvSpPr>
        <p:spPr>
          <a:xfrm>
            <a:off x="5292893" y="4703229"/>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HIR</a:t>
            </a:r>
          </a:p>
        </p:txBody>
      </p:sp>
      <p:sp>
        <p:nvSpPr>
          <p:cNvPr id="7" name="Snip Same Side Corner Rectangle 6"/>
          <p:cNvSpPr/>
          <p:nvPr/>
        </p:nvSpPr>
        <p:spPr>
          <a:xfrm>
            <a:off x="2393340" y="2636912"/>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Key datasets</a:t>
            </a:r>
          </a:p>
        </p:txBody>
      </p:sp>
      <p:sp>
        <p:nvSpPr>
          <p:cNvPr id="8" name="Snip Same Side Corner Rectangle 7"/>
          <p:cNvSpPr/>
          <p:nvPr/>
        </p:nvSpPr>
        <p:spPr>
          <a:xfrm>
            <a:off x="5292893" y="2636912"/>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HRP tips</a:t>
            </a:r>
          </a:p>
        </p:txBody>
      </p:sp>
      <p:sp>
        <p:nvSpPr>
          <p:cNvPr id="9" name="Snip Same Side Corner Rectangle 8"/>
          <p:cNvSpPr/>
          <p:nvPr/>
        </p:nvSpPr>
        <p:spPr>
          <a:xfrm>
            <a:off x="2392338" y="4696279"/>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Country bulletin template</a:t>
            </a:r>
          </a:p>
        </p:txBody>
      </p:sp>
      <p:sp>
        <p:nvSpPr>
          <p:cNvPr id="10" name="Snip Same Side Corner Rectangle 9"/>
          <p:cNvSpPr/>
          <p:nvPr/>
        </p:nvSpPr>
        <p:spPr>
          <a:xfrm>
            <a:off x="3935494" y="5560375"/>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Map examples/ templates</a:t>
            </a:r>
          </a:p>
        </p:txBody>
      </p:sp>
      <p:sp>
        <p:nvSpPr>
          <p:cNvPr id="11" name="Snip Same Side Corner Rectangle 10"/>
          <p:cNvSpPr/>
          <p:nvPr/>
        </p:nvSpPr>
        <p:spPr>
          <a:xfrm>
            <a:off x="928620" y="3655931"/>
            <a:ext cx="1386572" cy="763223"/>
          </a:xfrm>
          <a:prstGeom prst="snip2SameRect">
            <a:avLst/>
          </a:prstGeom>
          <a:solidFill>
            <a:srgbClr val="4A8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4W</a:t>
            </a:r>
            <a:endParaRPr lang="en-GB" sz="1400" b="1" dirty="0"/>
          </a:p>
        </p:txBody>
      </p:sp>
      <p:sp>
        <p:nvSpPr>
          <p:cNvPr id="12" name="Snip Same Side Corner Rectangle 11"/>
          <p:cNvSpPr/>
          <p:nvPr/>
        </p:nvSpPr>
        <p:spPr>
          <a:xfrm>
            <a:off x="928620" y="5466452"/>
            <a:ext cx="1265380"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 Update template</a:t>
            </a:r>
          </a:p>
        </p:txBody>
      </p:sp>
      <p:sp>
        <p:nvSpPr>
          <p:cNvPr id="13" name="Snip Same Side Corner Rectangle 12"/>
          <p:cNvSpPr/>
          <p:nvPr/>
        </p:nvSpPr>
        <p:spPr>
          <a:xfrm>
            <a:off x="6876256" y="5565903"/>
            <a:ext cx="1265380"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 Checklist</a:t>
            </a:r>
          </a:p>
        </p:txBody>
      </p:sp>
      <p:sp>
        <p:nvSpPr>
          <p:cNvPr id="14" name="Snip Same Side Corner Rectangle 13"/>
          <p:cNvSpPr/>
          <p:nvPr/>
        </p:nvSpPr>
        <p:spPr>
          <a:xfrm>
            <a:off x="6876256" y="3683929"/>
            <a:ext cx="1265380" cy="763223"/>
          </a:xfrm>
          <a:prstGeom prst="snip2SameRect">
            <a:avLst/>
          </a:prstGeom>
          <a:solidFill>
            <a:srgbClr val="4A8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Partners tracking tool</a:t>
            </a:r>
          </a:p>
        </p:txBody>
      </p:sp>
      <p:sp>
        <p:nvSpPr>
          <p:cNvPr id="15" name="Snip Same Side Corner Rectangle 14"/>
          <p:cNvSpPr/>
          <p:nvPr/>
        </p:nvSpPr>
        <p:spPr>
          <a:xfrm>
            <a:off x="3935494" y="3683929"/>
            <a:ext cx="1386572" cy="763223"/>
          </a:xfrm>
          <a:prstGeom prst="snip2SameRect">
            <a:avLst/>
          </a:prstGeom>
          <a:solidFill>
            <a:srgbClr val="4A8DAA"/>
          </a:solidFill>
          <a:ln>
            <a:solidFill>
              <a:srgbClr val="4A8D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BMS Code Violations tracking</a:t>
            </a:r>
            <a:endParaRPr lang="en-GB" sz="1400" b="1" dirty="0"/>
          </a:p>
        </p:txBody>
      </p:sp>
    </p:spTree>
    <p:extLst>
      <p:ext uri="{BB962C8B-B14F-4D97-AF65-F5344CB8AC3E}">
        <p14:creationId xmlns:p14="http://schemas.microsoft.com/office/powerpoint/2010/main" val="352302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3528" y="1614367"/>
            <a:ext cx="8352928" cy="4968552"/>
            <a:chOff x="323528" y="1556792"/>
            <a:chExt cx="8352928" cy="4968552"/>
          </a:xfrm>
        </p:grpSpPr>
        <p:sp>
          <p:nvSpPr>
            <p:cNvPr id="3" name="Donut 2"/>
            <p:cNvSpPr/>
            <p:nvPr/>
          </p:nvSpPr>
          <p:spPr>
            <a:xfrm>
              <a:off x="3275856" y="1556792"/>
              <a:ext cx="2376264" cy="131771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Snip Same Side Corner Rectangle 1"/>
            <p:cNvSpPr/>
            <p:nvPr/>
          </p:nvSpPr>
          <p:spPr>
            <a:xfrm>
              <a:off x="323528" y="2204864"/>
              <a:ext cx="8352928" cy="4320480"/>
            </a:xfrm>
            <a:prstGeom prst="snip2Same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itle 3"/>
          <p:cNvSpPr>
            <a:spLocks noGrp="1"/>
          </p:cNvSpPr>
          <p:nvPr>
            <p:ph type="title"/>
          </p:nvPr>
        </p:nvSpPr>
        <p:spPr/>
        <p:txBody>
          <a:bodyPr/>
          <a:lstStyle/>
          <a:p>
            <a:r>
              <a:rPr lang="en-GB" sz="2000" b="1" dirty="0"/>
              <a:t>What GNC IM Tools inform the Implementation &amp; Monitoring stage?</a:t>
            </a:r>
          </a:p>
        </p:txBody>
      </p:sp>
      <p:sp>
        <p:nvSpPr>
          <p:cNvPr id="6" name="Snip Same Side Corner Rectangle 5"/>
          <p:cNvSpPr/>
          <p:nvPr/>
        </p:nvSpPr>
        <p:spPr>
          <a:xfrm>
            <a:off x="5292893" y="4703229"/>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HIR</a:t>
            </a:r>
          </a:p>
        </p:txBody>
      </p:sp>
      <p:sp>
        <p:nvSpPr>
          <p:cNvPr id="7" name="Snip Same Side Corner Rectangle 6"/>
          <p:cNvSpPr/>
          <p:nvPr/>
        </p:nvSpPr>
        <p:spPr>
          <a:xfrm>
            <a:off x="2393340" y="2636912"/>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Key datasets</a:t>
            </a:r>
          </a:p>
        </p:txBody>
      </p:sp>
      <p:sp>
        <p:nvSpPr>
          <p:cNvPr id="8" name="Snip Same Side Corner Rectangle 7"/>
          <p:cNvSpPr/>
          <p:nvPr/>
        </p:nvSpPr>
        <p:spPr>
          <a:xfrm>
            <a:off x="5292893" y="2636912"/>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HRP tips</a:t>
            </a:r>
          </a:p>
        </p:txBody>
      </p:sp>
      <p:sp>
        <p:nvSpPr>
          <p:cNvPr id="9" name="Snip Same Side Corner Rectangle 8"/>
          <p:cNvSpPr/>
          <p:nvPr/>
        </p:nvSpPr>
        <p:spPr>
          <a:xfrm>
            <a:off x="2392338" y="4696279"/>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Country bulletin template</a:t>
            </a:r>
          </a:p>
        </p:txBody>
      </p:sp>
      <p:sp>
        <p:nvSpPr>
          <p:cNvPr id="10" name="Snip Same Side Corner Rectangle 9"/>
          <p:cNvSpPr/>
          <p:nvPr/>
        </p:nvSpPr>
        <p:spPr>
          <a:xfrm>
            <a:off x="3935494" y="5560375"/>
            <a:ext cx="1386572"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Map examples/ templates</a:t>
            </a:r>
          </a:p>
        </p:txBody>
      </p:sp>
      <p:sp>
        <p:nvSpPr>
          <p:cNvPr id="11" name="Snip Same Side Corner Rectangle 10"/>
          <p:cNvSpPr/>
          <p:nvPr/>
        </p:nvSpPr>
        <p:spPr>
          <a:xfrm>
            <a:off x="928620" y="3655931"/>
            <a:ext cx="1386572" cy="763223"/>
          </a:xfrm>
          <a:prstGeom prst="snip2SameRect">
            <a:avLst/>
          </a:prstGeom>
          <a:solidFill>
            <a:srgbClr val="4A8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4W</a:t>
            </a:r>
            <a:endParaRPr lang="en-GB" sz="1400" b="1" dirty="0"/>
          </a:p>
        </p:txBody>
      </p:sp>
      <p:sp>
        <p:nvSpPr>
          <p:cNvPr id="12" name="Snip Same Side Corner Rectangle 11"/>
          <p:cNvSpPr/>
          <p:nvPr/>
        </p:nvSpPr>
        <p:spPr>
          <a:xfrm>
            <a:off x="928620" y="5466452"/>
            <a:ext cx="1265380"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 Update template</a:t>
            </a:r>
          </a:p>
        </p:txBody>
      </p:sp>
      <p:sp>
        <p:nvSpPr>
          <p:cNvPr id="13" name="Snip Same Side Corner Rectangle 12"/>
          <p:cNvSpPr/>
          <p:nvPr/>
        </p:nvSpPr>
        <p:spPr>
          <a:xfrm>
            <a:off x="6876256" y="5565903"/>
            <a:ext cx="1265380" cy="76322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 Checklist</a:t>
            </a:r>
          </a:p>
        </p:txBody>
      </p:sp>
      <p:sp>
        <p:nvSpPr>
          <p:cNvPr id="14" name="Snip Same Side Corner Rectangle 13"/>
          <p:cNvSpPr/>
          <p:nvPr/>
        </p:nvSpPr>
        <p:spPr>
          <a:xfrm>
            <a:off x="6876256" y="3683929"/>
            <a:ext cx="1265380" cy="763223"/>
          </a:xfrm>
          <a:prstGeom prst="snip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Partners reporting tool</a:t>
            </a:r>
          </a:p>
        </p:txBody>
      </p:sp>
      <p:sp>
        <p:nvSpPr>
          <p:cNvPr id="15" name="Snip Same Side Corner Rectangle 14"/>
          <p:cNvSpPr/>
          <p:nvPr/>
        </p:nvSpPr>
        <p:spPr>
          <a:xfrm>
            <a:off x="3935494" y="3683929"/>
            <a:ext cx="1386572" cy="763223"/>
          </a:xfrm>
          <a:prstGeom prst="snip2SameRect">
            <a:avLst/>
          </a:prstGeom>
          <a:solidFill>
            <a:srgbClr val="92D050"/>
          </a:solidFill>
          <a:ln>
            <a:solidFill>
              <a:srgbClr val="4A8D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BMS Code Violations tracking</a:t>
            </a:r>
            <a:endParaRPr lang="en-GB" sz="1400" b="1" dirty="0"/>
          </a:p>
        </p:txBody>
      </p:sp>
    </p:spTree>
    <p:extLst>
      <p:ext uri="{BB962C8B-B14F-4D97-AF65-F5344CB8AC3E}">
        <p14:creationId xmlns:p14="http://schemas.microsoft.com/office/powerpoint/2010/main" val="408496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HPC</a:t>
            </a:r>
          </a:p>
        </p:txBody>
      </p:sp>
      <p:pic>
        <p:nvPicPr>
          <p:cNvPr id="4" name="Picture 3"/>
          <p:cNvPicPr>
            <a:picLocks noChangeAspect="1"/>
          </p:cNvPicPr>
          <p:nvPr/>
        </p:nvPicPr>
        <p:blipFill>
          <a:blip r:embed="rId2"/>
          <a:stretch>
            <a:fillRect/>
          </a:stretch>
        </p:blipFill>
        <p:spPr>
          <a:xfrm>
            <a:off x="1619672" y="1626359"/>
            <a:ext cx="6192688" cy="4618275"/>
          </a:xfrm>
          <a:prstGeom prst="rect">
            <a:avLst/>
          </a:prstGeom>
        </p:spPr>
      </p:pic>
      <p:sp>
        <p:nvSpPr>
          <p:cNvPr id="3" name="Oval 2"/>
          <p:cNvSpPr/>
          <p:nvPr/>
        </p:nvSpPr>
        <p:spPr>
          <a:xfrm>
            <a:off x="2483768" y="3717032"/>
            <a:ext cx="1512168" cy="1224136"/>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9055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Breast Milk Substitutes Code violations tracking tool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0403328"/>
              </p:ext>
            </p:extLst>
          </p:nvPr>
        </p:nvGraphicFramePr>
        <p:xfrm>
          <a:off x="179512" y="1700806"/>
          <a:ext cx="8712968" cy="4857708"/>
        </p:xfrm>
        <a:graphic>
          <a:graphicData uri="http://schemas.openxmlformats.org/drawingml/2006/table">
            <a:tbl>
              <a:tblPr firstRow="1" bandRow="1">
                <a:tableStyleId>{BC89EF96-8CEA-46FF-86C4-4CE0E7609802}</a:tableStyleId>
              </a:tblPr>
              <a:tblGrid>
                <a:gridCol w="2221837">
                  <a:extLst>
                    <a:ext uri="{9D8B030D-6E8A-4147-A177-3AD203B41FA5}">
                      <a16:colId xmlns:a16="http://schemas.microsoft.com/office/drawing/2014/main" val="20000"/>
                    </a:ext>
                  </a:extLst>
                </a:gridCol>
                <a:gridCol w="6491131">
                  <a:extLst>
                    <a:ext uri="{9D8B030D-6E8A-4147-A177-3AD203B41FA5}">
                      <a16:colId xmlns:a16="http://schemas.microsoft.com/office/drawing/2014/main" val="20001"/>
                    </a:ext>
                  </a:extLst>
                </a:gridCol>
              </a:tblGrid>
              <a:tr h="1560174">
                <a:tc>
                  <a:txBody>
                    <a:bodyPr/>
                    <a:lstStyle/>
                    <a:p>
                      <a:endParaRPr lang="en-GB"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strike="noStrike" baseline="0" dirty="0">
                          <a:solidFill>
                            <a:schemeClr val="tx1"/>
                          </a:solidFill>
                        </a:rPr>
                        <a:t>The purpose of the tool is </a:t>
                      </a:r>
                      <a:r>
                        <a:rPr lang="en-GB" b="0" baseline="0" dirty="0">
                          <a:solidFill>
                            <a:schemeClr val="tx1"/>
                          </a:solidFill>
                        </a:rPr>
                        <a:t>to </a:t>
                      </a:r>
                      <a:r>
                        <a:rPr lang="en-GB" b="0" baseline="0" dirty="0"/>
                        <a:t>increase consistency in tracking code violations for improved communication and comparative analysis.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solidFill>
                            <a:schemeClr val="tx1"/>
                          </a:solidFill>
                        </a:rPr>
                        <a:t>Establish SEA and GBV case information sharing protocol with all relevant actors to increase response effectiveness</a:t>
                      </a:r>
                      <a:endParaRPr lang="en-GB" b="0" dirty="0">
                        <a:solidFill>
                          <a:schemeClr val="tx1"/>
                        </a:solidFill>
                      </a:endParaRPr>
                    </a:p>
                  </a:txBody>
                  <a:tcPr/>
                </a:tc>
                <a:extLst>
                  <a:ext uri="{0D108BD9-81ED-4DB2-BD59-A6C34878D82A}">
                    <a16:rowId xmlns:a16="http://schemas.microsoft.com/office/drawing/2014/main" val="10000"/>
                  </a:ext>
                </a:extLst>
              </a:tr>
              <a:tr h="1560174">
                <a:tc>
                  <a:txBody>
                    <a:bodyPr/>
                    <a:lstStyle/>
                    <a:p>
                      <a:endParaRPr lang="en-GB" dirty="0"/>
                    </a:p>
                  </a:txBody>
                  <a:tcPr/>
                </a:tc>
                <a:tc>
                  <a:txBody>
                    <a:bodyPr/>
                    <a:lstStyle/>
                    <a:p>
                      <a:pPr marL="0" indent="0">
                        <a:buFont typeface="Arial" panose="020B0604020202020204" pitchFamily="34" charset="0"/>
                        <a:buNone/>
                      </a:pPr>
                      <a:r>
                        <a:rPr lang="en-US" sz="1800" kern="1200" dirty="0">
                          <a:solidFill>
                            <a:schemeClr val="tx1"/>
                          </a:solidFill>
                          <a:effectLst/>
                          <a:latin typeface="+mn-lt"/>
                          <a:ea typeface="+mn-ea"/>
                          <a:cs typeface="+mn-cs"/>
                        </a:rPr>
                        <a:t>Two-part tool:  </a:t>
                      </a:r>
                    </a:p>
                    <a:p>
                      <a:pPr marL="800100" lvl="1" indent="-342900">
                        <a:buFont typeface="+mj-lt"/>
                        <a:buAutoNum type="arabicPeriod"/>
                      </a:pPr>
                      <a:r>
                        <a:rPr lang="en-US" sz="1800" kern="1200" dirty="0">
                          <a:solidFill>
                            <a:schemeClr val="tx1"/>
                          </a:solidFill>
                          <a:effectLst/>
                          <a:latin typeface="+mn-lt"/>
                          <a:ea typeface="+mn-ea"/>
                          <a:cs typeface="+mn-cs"/>
                        </a:rPr>
                        <a:t>An adaptable MS Word document for tracking violations of the International Code of Marketing of Breastmilk Substitutes and </a:t>
                      </a:r>
                    </a:p>
                    <a:p>
                      <a:pPr marL="800100" lvl="1" indent="-342900">
                        <a:buFont typeface="+mj-lt"/>
                        <a:buAutoNum type="arabicPeriod"/>
                      </a:pPr>
                      <a:r>
                        <a:rPr lang="en-US" sz="1800" kern="1200" dirty="0">
                          <a:solidFill>
                            <a:schemeClr val="tx1"/>
                          </a:solidFill>
                          <a:effectLst/>
                          <a:latin typeface="+mn-lt"/>
                          <a:ea typeface="+mn-ea"/>
                          <a:cs typeface="+mn-cs"/>
                        </a:rPr>
                        <a:t>An MS Excel database to compile code violations for further consolidation, analysis and follow-up</a:t>
                      </a:r>
                      <a:endParaRPr lang="en-GB" dirty="0"/>
                    </a:p>
                  </a:txBody>
                  <a:tcPr/>
                </a:tc>
                <a:extLst>
                  <a:ext uri="{0D108BD9-81ED-4DB2-BD59-A6C34878D82A}">
                    <a16:rowId xmlns:a16="http://schemas.microsoft.com/office/drawing/2014/main" val="10001"/>
                  </a:ext>
                </a:extLst>
              </a:tr>
              <a:tr h="1560174">
                <a:tc>
                  <a:txBody>
                    <a:bodyPr/>
                    <a:lstStyle/>
                    <a:p>
                      <a:endParaRPr lang="en-GB" dirty="0"/>
                    </a:p>
                  </a:txBody>
                  <a:tcPr/>
                </a:tc>
                <a:tc>
                  <a:txBody>
                    <a:bodyPr/>
                    <a:lstStyle/>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Partners</a:t>
                      </a:r>
                      <a:r>
                        <a:rPr lang="en-US" sz="1800" kern="1200" baseline="0" dirty="0">
                          <a:solidFill>
                            <a:schemeClr val="tx1"/>
                          </a:solidFill>
                          <a:effectLst/>
                          <a:latin typeface="+mn-lt"/>
                          <a:ea typeface="+mn-ea"/>
                          <a:cs typeface="+mn-cs"/>
                        </a:rPr>
                        <a:t> complete it initially, either in Word or Excel. </a:t>
                      </a:r>
                      <a:br>
                        <a:rPr lang="en-US" sz="1800" kern="1200" baseline="0" dirty="0">
                          <a:solidFill>
                            <a:schemeClr val="tx1"/>
                          </a:solidFill>
                          <a:effectLst/>
                          <a:latin typeface="+mn-lt"/>
                          <a:ea typeface="+mn-ea"/>
                          <a:cs typeface="+mn-cs"/>
                        </a:rPr>
                      </a:br>
                      <a:r>
                        <a:rPr lang="en-US" sz="1800" b="0" kern="1200" baseline="0" dirty="0">
                          <a:solidFill>
                            <a:schemeClr val="tx1"/>
                          </a:solidFill>
                          <a:effectLst/>
                          <a:latin typeface="+mn-lt"/>
                          <a:ea typeface="+mn-ea"/>
                          <a:cs typeface="+mn-cs"/>
                        </a:rPr>
                        <a:t>Note:  </a:t>
                      </a:r>
                      <a:r>
                        <a:rPr lang="en-US" sz="1800" b="0" kern="1200" dirty="0">
                          <a:solidFill>
                            <a:schemeClr val="tx1"/>
                          </a:solidFill>
                          <a:effectLst/>
                          <a:latin typeface="+mn-lt"/>
                          <a:ea typeface="+mn-ea"/>
                          <a:cs typeface="+mn-cs"/>
                        </a:rPr>
                        <a:t>It is important that the identity of reporting organization’s is kept confidential.</a:t>
                      </a:r>
                      <a:endParaRPr lang="en-GB" sz="1800" b="0" kern="1200" dirty="0">
                        <a:solidFill>
                          <a:schemeClr val="tx1"/>
                        </a:solidFill>
                        <a:effectLst/>
                        <a:latin typeface="+mn-lt"/>
                        <a:ea typeface="+mn-ea"/>
                        <a:cs typeface="+mn-cs"/>
                      </a:endParaRPr>
                    </a:p>
                    <a:p>
                      <a:pPr marL="285750" indent="-285750">
                        <a:buFont typeface="Arial" panose="020B0604020202020204" pitchFamily="34" charset="0"/>
                        <a:buChar char="•"/>
                      </a:pPr>
                      <a:r>
                        <a:rPr lang="en-US" sz="1800" kern="1200" dirty="0">
                          <a:solidFill>
                            <a:schemeClr val="tx1"/>
                          </a:solidFill>
                          <a:effectLst/>
                          <a:latin typeface="+mn-lt"/>
                          <a:ea typeface="+mn-ea"/>
                          <a:cs typeface="+mn-cs"/>
                        </a:rPr>
                        <a:t>It is recommended to conduct capacity building sessions before using this tool.</a:t>
                      </a:r>
                      <a:endParaRPr lang="en-GB" dirty="0"/>
                    </a:p>
                  </a:txBody>
                  <a:tcPr/>
                </a:tc>
                <a:extLst>
                  <a:ext uri="{0D108BD9-81ED-4DB2-BD59-A6C34878D82A}">
                    <a16:rowId xmlns:a16="http://schemas.microsoft.com/office/drawing/2014/main" val="10002"/>
                  </a:ext>
                </a:extLst>
              </a:tr>
            </a:tbl>
          </a:graphicData>
        </a:graphic>
      </p:graphicFrame>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6"/>
          <a:stretch/>
        </p:blipFill>
        <p:spPr bwMode="auto">
          <a:xfrm>
            <a:off x="196230" y="2073355"/>
            <a:ext cx="2169748" cy="947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536" y="3687981"/>
            <a:ext cx="2130442" cy="965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658" y="5337948"/>
            <a:ext cx="2202450" cy="97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5858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BMS Code Monitoring</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64088" y="1772816"/>
            <a:ext cx="3123827" cy="45259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323528" y="1772816"/>
            <a:ext cx="4572000" cy="4708981"/>
          </a:xfrm>
          <a:prstGeom prst="rect">
            <a:avLst/>
          </a:prstGeom>
        </p:spPr>
        <p:txBody>
          <a:bodyPr>
            <a:spAutoFit/>
          </a:bodyPr>
          <a:lstStyle/>
          <a:p>
            <a:pPr algn="ctr"/>
            <a:r>
              <a:rPr lang="en-GB" sz="2000" dirty="0"/>
              <a:t>Breast Milk Substitutes (BMS) are defined as: "any food being marketed or otherwise represented as partial or total replacement of breast-milk, whether or not suitable for that purpose.“</a:t>
            </a:r>
          </a:p>
          <a:p>
            <a:pPr algn="ctr"/>
            <a:endParaRPr lang="en-GB" sz="2000" dirty="0"/>
          </a:p>
          <a:p>
            <a:pPr algn="ctr"/>
            <a:r>
              <a:rPr lang="en-GB" sz="2000" dirty="0"/>
              <a:t>"In emergencies, targeting and use, procurement, management and distribution of BMS, milk products, bottles and teats should be strictly controlled based on technical advice, and comply with the International Code and all relevant WHA Resolutions (4)…” </a:t>
            </a:r>
          </a:p>
        </p:txBody>
      </p:sp>
    </p:spTree>
    <p:extLst>
      <p:ext uri="{BB962C8B-B14F-4D97-AF65-F5344CB8AC3E}">
        <p14:creationId xmlns:p14="http://schemas.microsoft.com/office/powerpoint/2010/main" val="649726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BMS Data:  General Information and Code violation</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7" y="1916832"/>
            <a:ext cx="8632179"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958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BMS data:  Who is violating and how?</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7969178"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6978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normAutofit/>
          </a:bodyPr>
          <a:lstStyle/>
          <a:p>
            <a:r>
              <a:rPr lang="en-GB" sz="2400" dirty="0">
                <a:latin typeface="Arial" panose="020B0604020202020204" pitchFamily="34" charset="0"/>
                <a:cs typeface="Arial" panose="020B0604020202020204" pitchFamily="34" charset="0"/>
              </a:rPr>
              <a:t>INFORMATION MANAGEMENT </a:t>
            </a:r>
          </a:p>
        </p:txBody>
      </p:sp>
      <p:sp>
        <p:nvSpPr>
          <p:cNvPr id="10" name="Text Placeholder 9"/>
          <p:cNvSpPr>
            <a:spLocks noGrp="1"/>
          </p:cNvSpPr>
          <p:nvPr>
            <p:ph type="body" sz="quarter" idx="15"/>
          </p:nvPr>
        </p:nvSpPr>
        <p:spPr>
          <a:xfrm>
            <a:off x="1135566" y="1844824"/>
            <a:ext cx="7396874" cy="1298415"/>
          </a:xfrm>
          <a:prstGeom prst="rect">
            <a:avLst/>
          </a:prstGeom>
        </p:spPr>
        <p:txBody>
          <a:bodyPr>
            <a:normAutofit/>
          </a:bodyPr>
          <a:lstStyle/>
          <a:p>
            <a:r>
              <a:rPr lang="en-GB" sz="3200" b="1" dirty="0">
                <a:latin typeface="Arial Unicode MS" pitchFamily="34" charset="-128"/>
                <a:ea typeface="Arial Unicode MS" pitchFamily="34" charset="-128"/>
                <a:cs typeface="Arial Unicode MS" pitchFamily="34" charset="-128"/>
              </a:rPr>
              <a:t>Partners reporting</a:t>
            </a:r>
            <a:endParaRPr lang="en-GB" sz="2400" b="1" dirty="0">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380768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Partners reporting tool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4779441"/>
              </p:ext>
            </p:extLst>
          </p:nvPr>
        </p:nvGraphicFramePr>
        <p:xfrm>
          <a:off x="179512" y="1700806"/>
          <a:ext cx="8712968" cy="5034894"/>
        </p:xfrm>
        <a:graphic>
          <a:graphicData uri="http://schemas.openxmlformats.org/drawingml/2006/table">
            <a:tbl>
              <a:tblPr firstRow="1" bandRow="1">
                <a:tableStyleId>{BC89EF96-8CEA-46FF-86C4-4CE0E7609802}</a:tableStyleId>
              </a:tblPr>
              <a:tblGrid>
                <a:gridCol w="2221837">
                  <a:extLst>
                    <a:ext uri="{9D8B030D-6E8A-4147-A177-3AD203B41FA5}">
                      <a16:colId xmlns:a16="http://schemas.microsoft.com/office/drawing/2014/main" val="20000"/>
                    </a:ext>
                  </a:extLst>
                </a:gridCol>
                <a:gridCol w="6491131">
                  <a:extLst>
                    <a:ext uri="{9D8B030D-6E8A-4147-A177-3AD203B41FA5}">
                      <a16:colId xmlns:a16="http://schemas.microsoft.com/office/drawing/2014/main" val="20001"/>
                    </a:ext>
                  </a:extLst>
                </a:gridCol>
              </a:tblGrid>
              <a:tr h="1560174">
                <a:tc>
                  <a:txBody>
                    <a:bodyPr/>
                    <a:lstStyle/>
                    <a:p>
                      <a:endParaRPr lang="en-GB"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solidFill>
                          <a:effectLst/>
                          <a:latin typeface="+mn-lt"/>
                          <a:ea typeface="+mn-ea"/>
                          <a:cs typeface="+mn-cs"/>
                        </a:rPr>
                        <a:t>An adaptable Excel template for partner reporting.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solidFill>
                          <a:effectLst/>
                          <a:latin typeface="+mn-lt"/>
                          <a:ea typeface="+mn-ea"/>
                          <a:cs typeface="+mn-cs"/>
                        </a:rPr>
                        <a:t>The template includes various possible interventions and suggested indicators to monitor and should be adapted to the country plans.</a:t>
                      </a:r>
                      <a:endParaRPr lang="en-GB" b="0" dirty="0"/>
                    </a:p>
                  </a:txBody>
                  <a:tcPr/>
                </a:tc>
                <a:extLst>
                  <a:ext uri="{0D108BD9-81ED-4DB2-BD59-A6C34878D82A}">
                    <a16:rowId xmlns:a16="http://schemas.microsoft.com/office/drawing/2014/main" val="10000"/>
                  </a:ext>
                </a:extLst>
              </a:tr>
              <a:tr h="1560174">
                <a:tc>
                  <a:txBody>
                    <a:bodyPr/>
                    <a:lstStyle/>
                    <a:p>
                      <a:endParaRPr lang="en-GB"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Records information about nutrition services delivery including general information, screening and referrals, management of SAM (inpatient and outpatient), targeted and blanket supplementary feeding, micronutrients supplementation, deworming, IYCF-E and capacity development. </a:t>
                      </a:r>
                      <a:endParaRPr lang="en-GB" sz="18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1560174">
                <a:tc>
                  <a:txBody>
                    <a:bodyPr/>
                    <a:lstStyle/>
                    <a:p>
                      <a:endParaRPr lang="en-GB" dirty="0"/>
                    </a:p>
                  </a:txBody>
                  <a:tcPr/>
                </a:tc>
                <a:tc>
                  <a:txBody>
                    <a:bodyPr/>
                    <a:lstStyle/>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The tool is completed first by partners and then collated and </a:t>
                      </a:r>
                      <a:r>
                        <a:rPr lang="en-US" sz="1800" kern="1200" dirty="0" err="1">
                          <a:solidFill>
                            <a:schemeClr val="tx1"/>
                          </a:solidFill>
                          <a:effectLst/>
                          <a:latin typeface="+mn-lt"/>
                          <a:ea typeface="+mn-ea"/>
                          <a:cs typeface="+mn-cs"/>
                        </a:rPr>
                        <a:t>analysed</a:t>
                      </a:r>
                      <a:r>
                        <a:rPr lang="en-US" sz="1800" kern="1200" dirty="0">
                          <a:solidFill>
                            <a:schemeClr val="tx1"/>
                          </a:solidFill>
                          <a:effectLst/>
                          <a:latin typeface="+mn-lt"/>
                          <a:ea typeface="+mn-ea"/>
                          <a:cs typeface="+mn-cs"/>
                        </a:rPr>
                        <a:t> by the IMO.</a:t>
                      </a:r>
                      <a:endParaRPr lang="en-GB" sz="18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Users may adapt the spreadsheet by hiding row/columns that do not apply to their service provision, however the data extraction sheet should remain fixed.</a:t>
                      </a:r>
                      <a:endParaRPr lang="en-GB" sz="1800" kern="1200" dirty="0">
                        <a:solidFill>
                          <a:schemeClr val="tx1"/>
                        </a:solidFill>
                        <a:effectLst/>
                        <a:latin typeface="+mn-lt"/>
                        <a:ea typeface="+mn-ea"/>
                        <a:cs typeface="+mn-cs"/>
                      </a:endParaRPr>
                    </a:p>
                    <a:p>
                      <a:endParaRPr lang="en-GB" dirty="0"/>
                    </a:p>
                  </a:txBody>
                  <a:tcPr/>
                </a:tc>
                <a:extLst>
                  <a:ext uri="{0D108BD9-81ED-4DB2-BD59-A6C34878D82A}">
                    <a16:rowId xmlns:a16="http://schemas.microsoft.com/office/drawing/2014/main" val="10002"/>
                  </a:ext>
                </a:extLst>
              </a:tr>
            </a:tbl>
          </a:graphicData>
        </a:graphic>
      </p:graphicFrame>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6"/>
          <a:stretch/>
        </p:blipFill>
        <p:spPr bwMode="auto">
          <a:xfrm>
            <a:off x="196230" y="2073355"/>
            <a:ext cx="2169748" cy="947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536" y="3687981"/>
            <a:ext cx="2130442" cy="965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658" y="5337948"/>
            <a:ext cx="2202450" cy="97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5858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sz="2800" b="1" dirty="0"/>
              <a:t>Exercise:  Partners reporting tool</a:t>
            </a:r>
            <a:endParaRPr lang="en-US" sz="2800" b="1" dirty="0"/>
          </a:p>
        </p:txBody>
      </p:sp>
      <p:sp>
        <p:nvSpPr>
          <p:cNvPr id="10" name="Content Placeholder 9"/>
          <p:cNvSpPr>
            <a:spLocks noGrp="1"/>
          </p:cNvSpPr>
          <p:nvPr>
            <p:ph idx="1"/>
          </p:nvPr>
        </p:nvSpPr>
        <p:spPr/>
        <p:txBody>
          <a:bodyPr/>
          <a:lstStyle/>
          <a:p>
            <a:endParaRPr lang="en-US" sz="2400" dirty="0"/>
          </a:p>
          <a:p>
            <a:r>
              <a:rPr lang="en-US" sz="2400" dirty="0"/>
              <a:t>Open the M&amp;E Framework your group developed during the Strategic Planning session as the data for this exercise. </a:t>
            </a:r>
            <a:endParaRPr lang="en-GB" sz="2400" dirty="0"/>
          </a:p>
          <a:p>
            <a:pPr marL="0" indent="0">
              <a:buNone/>
            </a:pPr>
            <a:endParaRPr lang="en-GB" sz="2400" dirty="0"/>
          </a:p>
          <a:p>
            <a:r>
              <a:rPr lang="en-GB" sz="2400" dirty="0"/>
              <a:t>Practice completing the Partners reporting tool</a:t>
            </a:r>
          </a:p>
          <a:p>
            <a:endParaRPr lang="en-GB" sz="2400" dirty="0"/>
          </a:p>
          <a:p>
            <a:pPr marL="0" indent="0">
              <a:buNone/>
            </a:pPr>
            <a:r>
              <a:rPr lang="en-GB" sz="2400" dirty="0"/>
              <a:t>20 minutes</a:t>
            </a:r>
          </a:p>
          <a:p>
            <a:pPr marL="0" indent="0">
              <a:buNone/>
            </a:pPr>
            <a:endParaRPr lang="en-GB" sz="2400" dirty="0"/>
          </a:p>
        </p:txBody>
      </p:sp>
    </p:spTree>
    <p:extLst>
      <p:ext uri="{BB962C8B-B14F-4D97-AF65-F5344CB8AC3E}">
        <p14:creationId xmlns:p14="http://schemas.microsoft.com/office/powerpoint/2010/main" val="377687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982217"/>
            <a:ext cx="7920880" cy="3785652"/>
          </a:xfrm>
          <a:prstGeom prst="rect">
            <a:avLst/>
          </a:prstGeom>
        </p:spPr>
        <p:txBody>
          <a:bodyPr wrap="square">
            <a:spAutoFit/>
          </a:bodyPr>
          <a:lstStyle/>
          <a:p>
            <a:pPr algn="ctr">
              <a:lnSpc>
                <a:spcPct val="150000"/>
              </a:lnSpc>
              <a:defRPr/>
            </a:pPr>
            <a:r>
              <a:rPr lang="en-GB" sz="3200" i="1" dirty="0">
                <a:cs typeface="Arial" charset="0"/>
              </a:rPr>
              <a:t>Monitoring is the </a:t>
            </a:r>
            <a:r>
              <a:rPr lang="en-GB" sz="3200" b="1" i="1" dirty="0">
                <a:cs typeface="Arial" charset="0"/>
              </a:rPr>
              <a:t>systematic</a:t>
            </a:r>
            <a:r>
              <a:rPr lang="en-GB" sz="3200" i="1" dirty="0">
                <a:cs typeface="Arial" charset="0"/>
              </a:rPr>
              <a:t> and </a:t>
            </a:r>
            <a:r>
              <a:rPr lang="en-GB" sz="3200" b="1" i="1" dirty="0">
                <a:cs typeface="Arial" charset="0"/>
              </a:rPr>
              <a:t>continuous</a:t>
            </a:r>
            <a:r>
              <a:rPr lang="en-GB" sz="3200" i="1" dirty="0">
                <a:cs typeface="Arial" charset="0"/>
              </a:rPr>
              <a:t> process of </a:t>
            </a:r>
            <a:r>
              <a:rPr lang="en-GB" sz="3200" b="1" i="1" dirty="0">
                <a:cs typeface="Arial" charset="0"/>
              </a:rPr>
              <a:t>collecting</a:t>
            </a:r>
            <a:r>
              <a:rPr lang="en-GB" sz="3200" i="1" dirty="0">
                <a:cs typeface="Arial" charset="0"/>
              </a:rPr>
              <a:t> and </a:t>
            </a:r>
            <a:r>
              <a:rPr lang="en-GB" sz="3200" b="1" i="1" dirty="0">
                <a:cs typeface="Arial" charset="0"/>
              </a:rPr>
              <a:t>using</a:t>
            </a:r>
            <a:r>
              <a:rPr lang="en-GB" sz="3200" i="1" dirty="0">
                <a:cs typeface="Arial" charset="0"/>
              </a:rPr>
              <a:t> </a:t>
            </a:r>
            <a:r>
              <a:rPr lang="en-GB" sz="3200" b="1" i="1" dirty="0">
                <a:cs typeface="Arial" charset="0"/>
              </a:rPr>
              <a:t>information</a:t>
            </a:r>
            <a:r>
              <a:rPr lang="en-GB" sz="3200" i="1" dirty="0">
                <a:cs typeface="Arial" charset="0"/>
              </a:rPr>
              <a:t>  throughout the humanitarian</a:t>
            </a:r>
            <a:r>
              <a:rPr lang="en-GB" sz="3200" i="1" dirty="0">
                <a:solidFill>
                  <a:srgbClr val="FF0000"/>
                </a:solidFill>
                <a:cs typeface="Arial" charset="0"/>
              </a:rPr>
              <a:t> </a:t>
            </a:r>
            <a:r>
              <a:rPr lang="en-GB" sz="3200" i="1" dirty="0">
                <a:cs typeface="Arial" charset="0"/>
              </a:rPr>
              <a:t>programme cycle for </a:t>
            </a:r>
            <a:r>
              <a:rPr lang="en-GB" sz="3200" b="1" i="1" dirty="0">
                <a:cs typeface="Arial" charset="0"/>
              </a:rPr>
              <a:t>management</a:t>
            </a:r>
            <a:r>
              <a:rPr lang="en-GB" sz="3200" i="1" dirty="0">
                <a:cs typeface="Arial" charset="0"/>
              </a:rPr>
              <a:t> and </a:t>
            </a:r>
            <a:r>
              <a:rPr lang="en-GB" sz="3200" b="1" i="1" dirty="0">
                <a:cs typeface="Arial" charset="0"/>
              </a:rPr>
              <a:t>decision-making</a:t>
            </a:r>
          </a:p>
        </p:txBody>
      </p:sp>
    </p:spTree>
    <p:extLst>
      <p:ext uri="{BB962C8B-B14F-4D97-AF65-F5344CB8AC3E}">
        <p14:creationId xmlns:p14="http://schemas.microsoft.com/office/powerpoint/2010/main" val="107418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b="1" dirty="0">
                <a:latin typeface="+mn-lt"/>
              </a:rPr>
              <a:t>Why do we monitor?</a:t>
            </a:r>
          </a:p>
        </p:txBody>
      </p:sp>
      <p:sp>
        <p:nvSpPr>
          <p:cNvPr id="3" name="Content Placeholder 2"/>
          <p:cNvSpPr>
            <a:spLocks noGrp="1"/>
          </p:cNvSpPr>
          <p:nvPr>
            <p:ph idx="1"/>
          </p:nvPr>
        </p:nvSpPr>
        <p:spPr>
          <a:xfrm>
            <a:off x="179512" y="1600200"/>
            <a:ext cx="4896544" cy="4525963"/>
          </a:xfrm>
        </p:spPr>
        <p:txBody>
          <a:bodyPr>
            <a:noAutofit/>
          </a:bodyPr>
          <a:lstStyle/>
          <a:p>
            <a:pPr>
              <a:spcAft>
                <a:spcPts val="1800"/>
              </a:spcAft>
            </a:pPr>
            <a:r>
              <a:rPr lang="en-GB" altLang="en-US" sz="2400" dirty="0"/>
              <a:t>to </a:t>
            </a:r>
            <a:r>
              <a:rPr lang="en-GB" altLang="en-US" sz="2400" b="1" dirty="0"/>
              <a:t>document progress and results against cluster targets</a:t>
            </a:r>
          </a:p>
          <a:p>
            <a:pPr>
              <a:spcAft>
                <a:spcPts val="1800"/>
              </a:spcAft>
            </a:pPr>
            <a:r>
              <a:rPr lang="en-GB" altLang="en-US" sz="2400" dirty="0"/>
              <a:t>to provide the necessary information to cluster for </a:t>
            </a:r>
            <a:r>
              <a:rPr lang="en-GB" altLang="en-US" sz="2400" b="1" dirty="0"/>
              <a:t>timely decision taking and corrective action</a:t>
            </a:r>
            <a:r>
              <a:rPr lang="en-GB" altLang="en-US" sz="2400" dirty="0"/>
              <a:t> (if necessary)</a:t>
            </a:r>
          </a:p>
          <a:p>
            <a:pPr>
              <a:spcAft>
                <a:spcPts val="1800"/>
              </a:spcAft>
            </a:pPr>
            <a:r>
              <a:rPr lang="en-GB" altLang="en-US" sz="2400" dirty="0"/>
              <a:t>to promote</a:t>
            </a:r>
            <a:r>
              <a:rPr lang="en-US" altLang="en-US" sz="2400" dirty="0"/>
              <a:t> </a:t>
            </a:r>
            <a:r>
              <a:rPr lang="en-US" altLang="en-US" sz="2400" b="1" dirty="0"/>
              <a:t>accountability</a:t>
            </a:r>
            <a:r>
              <a:rPr lang="en-US" altLang="en-US" sz="2400" dirty="0"/>
              <a:t> to </a:t>
            </a:r>
            <a:r>
              <a:rPr lang="en-US" altLang="en-US" sz="2400" i="1" dirty="0"/>
              <a:t>all </a:t>
            </a:r>
            <a:r>
              <a:rPr lang="en-US" altLang="en-US" sz="2400" dirty="0"/>
              <a:t>stakeholders </a:t>
            </a:r>
            <a:r>
              <a:rPr lang="en-GB" altLang="en-US" sz="2400" dirty="0"/>
              <a:t>(to affected population, donors, partners etc)</a:t>
            </a:r>
            <a:endParaRPr lang="fr-CH" altLang="en-US" sz="2400" dirty="0"/>
          </a:p>
          <a:p>
            <a:endParaRPr lang="en-AU" sz="2400" dirty="0"/>
          </a:p>
          <a:p>
            <a:pPr marL="0" indent="0">
              <a:buNone/>
            </a:pPr>
            <a:endParaRPr lang="en-AU" sz="2400" dirty="0"/>
          </a:p>
        </p:txBody>
      </p:sp>
      <p:pic>
        <p:nvPicPr>
          <p:cNvPr id="2050" name="Picture 2" descr="http://donate.worldvision.org/media/catalog/product/cache/1/image/310x/9df78eab33525d08d6e5fb8d27136e95/D/4/D400-1161-21_W100012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423" y="2182795"/>
            <a:ext cx="3550462" cy="3550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7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Awareness Test</a:t>
            </a:r>
          </a:p>
        </p:txBody>
      </p:sp>
      <p:pic>
        <p:nvPicPr>
          <p:cNvPr id="3074" name="Picture 2" descr="http://laticsdrivertraining.com/images/videosplash/video-splash-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5400600" cy="4031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9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052736"/>
            <a:ext cx="9062905" cy="584996"/>
          </a:xfrm>
        </p:spPr>
        <p:txBody>
          <a:bodyPr>
            <a:noAutofit/>
          </a:bodyPr>
          <a:lstStyle/>
          <a:p>
            <a:r>
              <a:rPr lang="en-GB" sz="2800" b="1" dirty="0">
                <a:latin typeface="+mn-lt"/>
                <a:cs typeface="Arial" panose="020B0604020202020204" pitchFamily="34" charset="0"/>
              </a:rPr>
              <a:t>Relationship between Planning &amp; Monitoring</a:t>
            </a: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20997"/>
          <a:stretch/>
        </p:blipFill>
        <p:spPr>
          <a:xfrm>
            <a:off x="-137484" y="1772816"/>
            <a:ext cx="9511399" cy="5256584"/>
          </a:xfrm>
          <a:prstGeom prst="rect">
            <a:avLst/>
          </a:prstGeom>
          <a:noFill/>
          <a:ln>
            <a:noFill/>
          </a:ln>
        </p:spPr>
      </p:pic>
      <p:sp>
        <p:nvSpPr>
          <p:cNvPr id="5" name="TextBox 4"/>
          <p:cNvSpPr txBox="1"/>
          <p:nvPr/>
        </p:nvSpPr>
        <p:spPr>
          <a:xfrm rot="20577938">
            <a:off x="1451302" y="2644513"/>
            <a:ext cx="6333826" cy="2554545"/>
          </a:xfrm>
          <a:prstGeom prst="rect">
            <a:avLst/>
          </a:prstGeom>
          <a:solidFill>
            <a:schemeClr val="tx2"/>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endParaRPr lang="en-US" sz="3200" dirty="0">
              <a:solidFill>
                <a:schemeClr val="bg1"/>
              </a:solidFill>
            </a:endParaRPr>
          </a:p>
          <a:p>
            <a:pPr algn="ctr"/>
            <a:r>
              <a:rPr lang="en-US" sz="3200" dirty="0">
                <a:solidFill>
                  <a:schemeClr val="bg1"/>
                </a:solidFill>
              </a:rPr>
              <a:t>Use the SAG, create a monitoring </a:t>
            </a:r>
            <a:r>
              <a:rPr lang="en-US" sz="3200" dirty="0" err="1">
                <a:solidFill>
                  <a:schemeClr val="bg1"/>
                </a:solidFill>
              </a:rPr>
              <a:t>TWiG</a:t>
            </a:r>
            <a:r>
              <a:rPr lang="en-US" sz="3200" dirty="0">
                <a:solidFill>
                  <a:schemeClr val="bg1"/>
                </a:solidFill>
              </a:rPr>
              <a:t> or define indicators collectively with Cluster partners!!</a:t>
            </a:r>
          </a:p>
          <a:p>
            <a:pPr algn="ctr"/>
            <a:endParaRPr lang="en-US" sz="3200" b="1" dirty="0">
              <a:latin typeface="+mn-lt"/>
            </a:endParaRPr>
          </a:p>
        </p:txBody>
      </p:sp>
    </p:spTree>
    <p:extLst>
      <p:ext uri="{BB962C8B-B14F-4D97-AF65-F5344CB8AC3E}">
        <p14:creationId xmlns:p14="http://schemas.microsoft.com/office/powerpoint/2010/main" val="37506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5229200"/>
            <a:ext cx="1846238" cy="1224136"/>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2" name="Title 1"/>
          <p:cNvSpPr>
            <a:spLocks noGrp="1"/>
          </p:cNvSpPr>
          <p:nvPr>
            <p:ph type="title"/>
          </p:nvPr>
        </p:nvSpPr>
        <p:spPr/>
        <p:txBody>
          <a:bodyPr/>
          <a:lstStyle/>
          <a:p>
            <a:r>
              <a:rPr lang="en-GB" b="1" dirty="0"/>
              <a:t>Exercise:  Challenges </a:t>
            </a:r>
            <a:r>
              <a:rPr lang="en-GB" b="1"/>
              <a:t>to monitoring</a:t>
            </a:r>
            <a:endParaRPr lang="en-GB" b="1" dirty="0"/>
          </a:p>
        </p:txBody>
      </p:sp>
      <p:sp>
        <p:nvSpPr>
          <p:cNvPr id="7" name="Content Placeholder 6"/>
          <p:cNvSpPr>
            <a:spLocks noGrp="1"/>
          </p:cNvSpPr>
          <p:nvPr>
            <p:ph idx="1"/>
          </p:nvPr>
        </p:nvSpPr>
        <p:spPr/>
        <p:txBody>
          <a:bodyPr>
            <a:noAutofit/>
          </a:bodyPr>
          <a:lstStyle/>
          <a:p>
            <a:pPr marL="0" indent="0">
              <a:buNone/>
            </a:pPr>
            <a:r>
              <a:rPr lang="en-GB" sz="2800" dirty="0"/>
              <a:t>Based on your experience in the nutrition cluster:</a:t>
            </a:r>
          </a:p>
          <a:p>
            <a:pPr lvl="0">
              <a:spcAft>
                <a:spcPts val="1800"/>
              </a:spcAft>
            </a:pPr>
            <a:r>
              <a:rPr lang="en-GB" sz="2800" dirty="0"/>
              <a:t>What information management processes and tools are currently being used to support monitoring?</a:t>
            </a:r>
          </a:p>
          <a:p>
            <a:pPr lvl="0">
              <a:spcAft>
                <a:spcPts val="1800"/>
              </a:spcAft>
            </a:pPr>
            <a:r>
              <a:rPr lang="en-GB" sz="2800" dirty="0"/>
              <a:t>What are three key challenges to effective response</a:t>
            </a:r>
            <a:r>
              <a:rPr lang="en-GB" sz="2800" strike="sngStrike" dirty="0"/>
              <a:t> </a:t>
            </a:r>
            <a:r>
              <a:rPr lang="en-GB" sz="2800" dirty="0"/>
              <a:t>monitoring?</a:t>
            </a:r>
          </a:p>
          <a:p>
            <a:pPr lvl="0">
              <a:spcAft>
                <a:spcPts val="1800"/>
              </a:spcAft>
            </a:pPr>
            <a:r>
              <a:rPr lang="en-GB" sz="2800" dirty="0"/>
              <a:t>What could the IM do to address those challenges?</a:t>
            </a:r>
          </a:p>
        </p:txBody>
      </p:sp>
    </p:spTree>
    <p:extLst>
      <p:ext uri="{BB962C8B-B14F-4D97-AF65-F5344CB8AC3E}">
        <p14:creationId xmlns:p14="http://schemas.microsoft.com/office/powerpoint/2010/main" val="294882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Common challenges</a:t>
            </a:r>
          </a:p>
        </p:txBody>
      </p:sp>
      <p:sp>
        <p:nvSpPr>
          <p:cNvPr id="3" name="Content Placeholder 2"/>
          <p:cNvSpPr>
            <a:spLocks noGrp="1"/>
          </p:cNvSpPr>
          <p:nvPr>
            <p:ph idx="1"/>
          </p:nvPr>
        </p:nvSpPr>
        <p:spPr>
          <a:xfrm>
            <a:off x="251520" y="1772816"/>
            <a:ext cx="8784976" cy="4752528"/>
          </a:xfrm>
        </p:spPr>
        <p:txBody>
          <a:bodyPr/>
          <a:lstStyle/>
          <a:p>
            <a:r>
              <a:rPr lang="en-GB" sz="2400" dirty="0"/>
              <a:t>Poor linkage (situation monitoring &amp; standard indicator)</a:t>
            </a:r>
          </a:p>
          <a:p>
            <a:r>
              <a:rPr lang="en-GB" sz="2400" dirty="0"/>
              <a:t>Inadequate participation of NC partners &amp; affected communities</a:t>
            </a:r>
          </a:p>
          <a:p>
            <a:r>
              <a:rPr lang="en-GB" sz="2400" dirty="0"/>
              <a:t>Duplication</a:t>
            </a:r>
          </a:p>
          <a:p>
            <a:r>
              <a:rPr lang="en-GB" sz="2400" dirty="0"/>
              <a:t>Difficulty in agreement (tools/approaches)</a:t>
            </a:r>
          </a:p>
          <a:p>
            <a:r>
              <a:rPr lang="en-GB" sz="2400" dirty="0"/>
              <a:t>Corruptions and misconducts by the partners and stakeholders</a:t>
            </a:r>
          </a:p>
          <a:p>
            <a:r>
              <a:rPr lang="en-GB" sz="2400" dirty="0"/>
              <a:t>Lack of capacity to address PSEA and GBV protection and prevention by the response system</a:t>
            </a:r>
          </a:p>
          <a:p>
            <a:r>
              <a:rPr lang="en-GB" sz="2400" dirty="0"/>
              <a:t>Inadequate or wrong baseline data that are often gender and GBV blind</a:t>
            </a:r>
          </a:p>
        </p:txBody>
      </p:sp>
    </p:spTree>
    <p:extLst>
      <p:ext uri="{BB962C8B-B14F-4D97-AF65-F5344CB8AC3E}">
        <p14:creationId xmlns:p14="http://schemas.microsoft.com/office/powerpoint/2010/main" val="39937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Acute malnutrition</a:t>
            </a:r>
          </a:p>
        </p:txBody>
      </p:sp>
      <p:sp>
        <p:nvSpPr>
          <p:cNvPr id="3" name="Content Placeholder 2"/>
          <p:cNvSpPr>
            <a:spLocks noGrp="1"/>
          </p:cNvSpPr>
          <p:nvPr>
            <p:ph idx="1"/>
          </p:nvPr>
        </p:nvSpPr>
        <p:spPr/>
        <p:txBody>
          <a:bodyPr/>
          <a:lstStyle/>
          <a:p>
            <a:pPr marL="0" indent="0" algn="ctr">
              <a:buNone/>
            </a:pPr>
            <a:endParaRPr lang="en-GB" sz="2000" dirty="0"/>
          </a:p>
          <a:p>
            <a:pPr marL="0" indent="0" algn="ctr">
              <a:buNone/>
            </a:pPr>
            <a:r>
              <a:rPr lang="en-GB" sz="2000" dirty="0"/>
              <a:t>A result of recent (short-term) deficiency of protein, energy, and minerals and vitamins leading to loss of body fats and muscle tissues. </a:t>
            </a:r>
          </a:p>
          <a:p>
            <a:pPr marL="0" indent="0" algn="ctr">
              <a:buNone/>
            </a:pPr>
            <a:endParaRPr lang="en-GB" sz="2000" dirty="0"/>
          </a:p>
          <a:p>
            <a:pPr marL="0" indent="0" algn="ctr">
              <a:buNone/>
            </a:pPr>
            <a:r>
              <a:rPr lang="en-GB" sz="2000" dirty="0"/>
              <a:t>Acute malnutrition presents with </a:t>
            </a:r>
            <a:r>
              <a:rPr lang="en-GB" sz="2000" b="1" dirty="0"/>
              <a:t>wasting </a:t>
            </a:r>
            <a:r>
              <a:rPr lang="en-GB" sz="2000" dirty="0"/>
              <a:t>(low weight-for-height) and/or the </a:t>
            </a:r>
            <a:r>
              <a:rPr lang="en-GB" sz="2000" b="1" dirty="0"/>
              <a:t>presence of oedema </a:t>
            </a:r>
            <a:r>
              <a:rPr lang="en-GB" sz="2000" dirty="0"/>
              <a:t>(i.e., retention of water in body tissues). </a:t>
            </a:r>
          </a:p>
          <a:p>
            <a:pPr marL="0" indent="0" algn="ctr">
              <a:buNone/>
            </a:pPr>
            <a:endParaRPr lang="en-GB" sz="2000" dirty="0"/>
          </a:p>
        </p:txBody>
      </p:sp>
    </p:spTree>
    <p:extLst>
      <p:ext uri="{BB962C8B-B14F-4D97-AF65-F5344CB8AC3E}">
        <p14:creationId xmlns:p14="http://schemas.microsoft.com/office/powerpoint/2010/main" val="2112109767"/>
      </p:ext>
    </p:extLst>
  </p:cSld>
  <p:clrMapOvr>
    <a:masterClrMapping/>
  </p:clrMapOvr>
</p:sld>
</file>

<file path=ppt/theme/theme1.xml><?xml version="1.0" encoding="utf-8"?>
<a:theme xmlns:a="http://schemas.openxmlformats.org/drawingml/2006/main" name="RedR Theme - Office">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Arial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_Arial_powerpoint" id="{B04597F6-5833-430B-80E0-0B23BF29AEA9}" vid="{8BD9E51E-9664-4E25-BEB3-8EBE30D25DB5}"/>
    </a:ext>
  </a:extLst>
</a:theme>
</file>

<file path=ppt/theme/theme2.xml><?xml version="1.0" encoding="utf-8"?>
<a:theme xmlns:a="http://schemas.openxmlformats.org/drawingml/2006/main" name="1_RedR Theme - Office">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Arial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_Arial_powerpoint" id="{B04597F6-5833-430B-80E0-0B23BF29AEA9}" vid="{9418077A-119B-4648-8C73-00423E5755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73f51738-d318-4883-9d64-4f0bd0ccc55e" ContentTypeId="0x0101009BA85F8052A6DA4FA3E31FF9F74C6970" PreviousValue="false"/>
</file>

<file path=customXml/item5.xml><?xml version="1.0" encoding="utf-8"?>
<?mso-contentType ?>
<customXsn xmlns="http://schemas.microsoft.com/office/2006/metadata/customXsn">
  <xsnLocation/>
  <cached>True</cached>
  <openByDefault>True</openByDefault>
  <xsnScope/>
</customXsn>
</file>

<file path=customXml/item6.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133</Value>
      <Value>148</Value>
      <Value>10</Value>
      <Value>163</Value>
      <Value>12</Value>
      <Value>3</Value>
      <Value>105</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Info xmlns="http://schemas.microsoft.com/office/infopath/2007/PartnerControls">
          <TermName xmlns="http://schemas.microsoft.com/office/infopath/2007/PartnerControls">Nutrition preparedness and risk informed programming</TermName>
          <TermId xmlns="http://schemas.microsoft.com/office/infopath/2007/PartnerControls">4ab365b7-18be-48cf-a866-cdd5f63cb150</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GNC</TermName>
          <TermId xmlns="http://schemas.microsoft.com/office/infopath/2007/PartnerControls">82a4199d-9c93-4d57-833f-59195f986fba</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Info xmlns="http://schemas.microsoft.com/office/infopath/2007/PartnerControls">
          <TermName xmlns="http://schemas.microsoft.com/office/infopath/2007/PartnerControls">IMO</TermName>
          <TermId xmlns="http://schemas.microsoft.com/office/infopath/2007/PartnerControls">9411842a-837f-4f81-918e-c4fd3b034dbe</TermId>
        </TermInfo>
      </Terms>
    </TaxKeywordTaxHTField>
    <CategoryDescription xmlns="http://schemas.microsoft.com/sharepoint.v3" xsi:nil="true"/>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EMOPSGCCU-1435067120-17675</_dlc_DocId>
    <_dlc_DocIdUrl xmlns="5858627f-d058-4b92-9b52-677b5fd7d454">
      <Url>https://unicef.sharepoint.com/teams/EMOPS-GCCU/_layouts/15/DocIdRedir.aspx?ID=EMOPSGCCU-1435067120-17675</Url>
      <Description>EMOPSGCCU-1435067120-17675</Description>
    </_dlc_DocIdUrl>
  </documentManagement>
</p:properties>
</file>

<file path=customXml/itemProps1.xml><?xml version="1.0" encoding="utf-8"?>
<ds:datastoreItem xmlns:ds="http://schemas.openxmlformats.org/officeDocument/2006/customXml" ds:itemID="{7850C2E9-131E-4D8B-9EC1-96EB801CF853}">
  <ds:schemaRefs>
    <ds:schemaRef ds:uri="http://schemas.microsoft.com/sharepoint/v3/contenttype/forms"/>
  </ds:schemaRefs>
</ds:datastoreItem>
</file>

<file path=customXml/itemProps2.xml><?xml version="1.0" encoding="utf-8"?>
<ds:datastoreItem xmlns:ds="http://schemas.openxmlformats.org/officeDocument/2006/customXml" ds:itemID="{7D1423A0-05CF-45C2-BD7D-5A13933018C4}"/>
</file>

<file path=customXml/itemProps3.xml><?xml version="1.0" encoding="utf-8"?>
<ds:datastoreItem xmlns:ds="http://schemas.openxmlformats.org/officeDocument/2006/customXml" ds:itemID="{ACEF66B8-B8F9-4811-8EED-0E4F437B9C7D}">
  <ds:schemaRefs>
    <ds:schemaRef ds:uri="http://schemas.microsoft.com/sharepoint/events"/>
  </ds:schemaRefs>
</ds:datastoreItem>
</file>

<file path=customXml/itemProps4.xml><?xml version="1.0" encoding="utf-8"?>
<ds:datastoreItem xmlns:ds="http://schemas.openxmlformats.org/officeDocument/2006/customXml" ds:itemID="{092A74F0-4451-43A2-BE73-27909BD30DE4}">
  <ds:schemaRefs>
    <ds:schemaRef ds:uri="Microsoft.SharePoint.Taxonomy.ContentTypeSync"/>
  </ds:schemaRefs>
</ds:datastoreItem>
</file>

<file path=customXml/itemProps5.xml><?xml version="1.0" encoding="utf-8"?>
<ds:datastoreItem xmlns:ds="http://schemas.openxmlformats.org/officeDocument/2006/customXml" ds:itemID="{3B97E816-C3A5-4717-BACD-79E5F086CFDD}">
  <ds:schemaRefs>
    <ds:schemaRef ds:uri="http://schemas.microsoft.com/office/2006/metadata/customXsn"/>
  </ds:schemaRefs>
</ds:datastoreItem>
</file>

<file path=customXml/itemProps6.xml><?xml version="1.0" encoding="utf-8"?>
<ds:datastoreItem xmlns:ds="http://schemas.openxmlformats.org/officeDocument/2006/customXml" ds:itemID="{2288E274-CA59-4FE7-8A1C-6DC943F522A1}">
  <ds:schemaRefs>
    <ds:schemaRef ds:uri="http://purl.org/dc/elements/1.1/"/>
    <ds:schemaRef ds:uri="http://www.w3.org/XML/1998/namespace"/>
    <ds:schemaRef ds:uri="http://purl.org/dc/terms/"/>
    <ds:schemaRef ds:uri="http://purl.org/dc/dcmitype/"/>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a438dd15-07ca-4cdc-82a3-f2206b92025e"/>
    <ds:schemaRef ds:uri="5858627f-d058-4b92-9b52-677b5fd7d454"/>
    <ds:schemaRef ds:uri="http://schemas.microsoft.com/sharepoint.v3"/>
    <ds:schemaRef ds:uri="http://schemas.microsoft.com/sharepoint/v4"/>
    <ds:schemaRef ds:uri="ca283e0b-db31-4043-a2ef-b80661bf084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New_Arial_powerpoint</Template>
  <TotalTime>1102</TotalTime>
  <Words>1150</Words>
  <Application>Microsoft Office PowerPoint</Application>
  <PresentationFormat>On-screen Show (4:3)</PresentationFormat>
  <Paragraphs>149</Paragraphs>
  <Slides>26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Arial Unicode MS</vt:lpstr>
      <vt:lpstr>Calibri</vt:lpstr>
      <vt:lpstr>Wingdings</vt:lpstr>
      <vt:lpstr>RedR Theme - Office</vt:lpstr>
      <vt:lpstr>1_RedR Theme - Office</vt:lpstr>
      <vt:lpstr>PowerPoint Presentation</vt:lpstr>
      <vt:lpstr>HPC</vt:lpstr>
      <vt:lpstr>PowerPoint Presentation</vt:lpstr>
      <vt:lpstr>Why do we monitor?</vt:lpstr>
      <vt:lpstr>Awareness Test</vt:lpstr>
      <vt:lpstr>Relationship between Planning &amp; Monitoring</vt:lpstr>
      <vt:lpstr>Exercise:  Challenges to monitoring</vt:lpstr>
      <vt:lpstr>Common challenges</vt:lpstr>
      <vt:lpstr>Acute malnutrition</vt:lpstr>
      <vt:lpstr>Severe acute malnutrition</vt:lpstr>
      <vt:lpstr>Moderate acute malnutrition</vt:lpstr>
      <vt:lpstr>Additional data for monitoring CMAM interventions</vt:lpstr>
      <vt:lpstr>Methods and tools for monitoring  IYCF interventions</vt:lpstr>
      <vt:lpstr>Indicators for monitoring IYCF-E interventions</vt:lpstr>
      <vt:lpstr>PowerPoint Presentation</vt:lpstr>
      <vt:lpstr>Methods and tools for monitoring  micronutrient interventions</vt:lpstr>
      <vt:lpstr>Indicators for monitoring micronutrient interventions</vt:lpstr>
      <vt:lpstr>What GNC IM Tools inform the Implementation &amp; Monitoring stage?</vt:lpstr>
      <vt:lpstr>What GNC IM Tools inform the Implementation &amp; Monitoring stage?</vt:lpstr>
      <vt:lpstr>Breast Milk Substitutes Code violations tracking tool</vt:lpstr>
      <vt:lpstr>BMS Code Monitoring</vt:lpstr>
      <vt:lpstr>BMS Data:  General Information and Code violation</vt:lpstr>
      <vt:lpstr>BMS data:  Who is violating and how?</vt:lpstr>
      <vt:lpstr>PowerPoint Presentation</vt:lpstr>
      <vt:lpstr>Partners reporting tool</vt:lpstr>
      <vt:lpstr>Exercise:  Partners reporting tool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Erina Mugadu</dc:creator>
  <cp:keywords>GNC; IMO; Training</cp:keywords>
  <cp:lastModifiedBy>Diogo Loureiro Jurema</cp:lastModifiedBy>
  <cp:revision>88</cp:revision>
  <cp:lastPrinted>2016-05-24T08:16:46Z</cp:lastPrinted>
  <dcterms:created xsi:type="dcterms:W3CDTF">2016-02-17T12:50:41Z</dcterms:created>
  <dcterms:modified xsi:type="dcterms:W3CDTF">2019-11-11T14:41:23Z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133;#GNC|82a4199d-9c93-4d57-833f-59195f986fba;#163;#Training|e274f566-a9bf-4f70-80f5-de4ef515adf5;#105;#IMO|9411842a-837f-4f81-918e-c4fd3b034dbe</vt:lpwstr>
  </property>
  <property fmtid="{D5CDD505-2E9C-101B-9397-08002B2CF9AE}" pid="5" name="Topic">
    <vt:lpwstr>10;#Nutrition Humanitarian Cluster, Coordination|414c5639-61e6-4b56-aaa5-511cdacc25c2;#148;#Nutrition preparedness and risk informed programming|4ab365b7-18be-48cf-a866-cdd5f63cb150</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35a550a0-2e76-461c-84dc-eb7dab6b3e9a</vt:lpwstr>
  </property>
</Properties>
</file>