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28"/>
  </p:notesMasterIdLst>
  <p:sldIdLst>
    <p:sldId id="274" r:id="rId8"/>
    <p:sldId id="276" r:id="rId9"/>
    <p:sldId id="323" r:id="rId10"/>
    <p:sldId id="324" r:id="rId11"/>
    <p:sldId id="451" r:id="rId12"/>
    <p:sldId id="277" r:id="rId13"/>
    <p:sldId id="263" r:id="rId14"/>
    <p:sldId id="452" r:id="rId15"/>
    <p:sldId id="257" r:id="rId16"/>
    <p:sldId id="264" r:id="rId17"/>
    <p:sldId id="269" r:id="rId18"/>
    <p:sldId id="279" r:id="rId19"/>
    <p:sldId id="318" r:id="rId20"/>
    <p:sldId id="306" r:id="rId21"/>
    <p:sldId id="316" r:id="rId22"/>
    <p:sldId id="321" r:id="rId23"/>
    <p:sldId id="322" r:id="rId24"/>
    <p:sldId id="272" r:id="rId25"/>
    <p:sldId id="278" r:id="rId26"/>
    <p:sldId id="45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B6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D1BCEA-2048-4A29-85C4-758833B836F6}" v="119" dt="2019-10-17T12:49:02.7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2"/>
    <p:restoredTop sz="69079"/>
  </p:normalViewPr>
  <p:slideViewPr>
    <p:cSldViewPr>
      <p:cViewPr varScale="1">
        <p:scale>
          <a:sx n="70" d="100"/>
          <a:sy n="70" d="100"/>
        </p:scale>
        <p:origin x="1152"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6/11/relationships/changesInfo" Target="changesInfos/changesInfo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DF943B5-9682-4538-BA91-D08A6F62E26C}"/>
  </pc:docChgLst>
  <pc:docChgLst>
    <pc:chgData name="Tove Eriksson" userId="fd4bf3dc-9314-482f-8100-a10a36654583" providerId="ADAL" clId="{D8A34D8F-28B9-4D5D-823F-C9B930139DAA}"/>
  </pc:docChgLst>
  <pc:docChgLst>
    <pc:chgData clId="Web-{06B459A2-E9CA-4749-8983-2674D16EECA7}"/>
  </pc:docChgLst>
  <pc:docChgLst>
    <pc:chgData name="Tove Eriksson" userId="fd4bf3dc-9314-482f-8100-a10a36654583" providerId="ADAL" clId="{E5562939-720A-4DEA-884F-7B31DFAB010B}"/>
  </pc:docChgLst>
  <pc:docChgLst>
    <pc:chgData name="Tove Eriksson" userId="fd4bf3dc-9314-482f-8100-a10a36654583" providerId="ADAL" clId="{F036F15F-D8A2-894F-9682-CB70384B6445}"/>
  </pc:docChgLst>
  <pc:docChgLst>
    <pc:chgData clId="Web-{DECAB9B9-0316-4EB5-8D7D-F5419A1D3050}"/>
  </pc:docChgLst>
  <pc:docChgLst>
    <pc:chgData name="Diogo Loureiro Jurema" userId="9dfde3f0-34dd-48c5-90ef-eaf27597f482" providerId="ADAL" clId="{28D1BCEA-2048-4A29-85C4-758833B836F6}"/>
    <pc:docChg chg="custSel modSld modMainMaster">
      <pc:chgData name="Diogo Loureiro Jurema" userId="9dfde3f0-34dd-48c5-90ef-eaf27597f482" providerId="ADAL" clId="{28D1BCEA-2048-4A29-85C4-758833B836F6}" dt="2019-10-17T12:49:02.772" v="118" actId="1038"/>
      <pc:docMkLst>
        <pc:docMk/>
      </pc:docMkLst>
      <pc:sldChg chg="delSp">
        <pc:chgData name="Diogo Loureiro Jurema" userId="9dfde3f0-34dd-48c5-90ef-eaf27597f482" providerId="ADAL" clId="{28D1BCEA-2048-4A29-85C4-758833B836F6}" dt="2019-10-17T12:44:18.337" v="42" actId="478"/>
        <pc:sldMkLst>
          <pc:docMk/>
          <pc:sldMk cId="0" sldId="257"/>
        </pc:sldMkLst>
        <pc:picChg chg="del">
          <ac:chgData name="Diogo Loureiro Jurema" userId="9dfde3f0-34dd-48c5-90ef-eaf27597f482" providerId="ADAL" clId="{28D1BCEA-2048-4A29-85C4-758833B836F6}" dt="2019-10-17T12:44:18.337" v="42" actId="478"/>
          <ac:picMkLst>
            <pc:docMk/>
            <pc:sldMk cId="0" sldId="257"/>
            <ac:picMk id="5" creationId="{865282C2-321A-4169-9855-C22D8DCE0AEE}"/>
          </ac:picMkLst>
        </pc:picChg>
      </pc:sldChg>
      <pc:sldChg chg="delSp">
        <pc:chgData name="Diogo Loureiro Jurema" userId="9dfde3f0-34dd-48c5-90ef-eaf27597f482" providerId="ADAL" clId="{28D1BCEA-2048-4A29-85C4-758833B836F6}" dt="2019-10-17T12:44:15.193" v="40" actId="478"/>
        <pc:sldMkLst>
          <pc:docMk/>
          <pc:sldMk cId="0" sldId="263"/>
        </pc:sldMkLst>
        <pc:picChg chg="del">
          <ac:chgData name="Diogo Loureiro Jurema" userId="9dfde3f0-34dd-48c5-90ef-eaf27597f482" providerId="ADAL" clId="{28D1BCEA-2048-4A29-85C4-758833B836F6}" dt="2019-10-17T12:44:15.193" v="40" actId="478"/>
          <ac:picMkLst>
            <pc:docMk/>
            <pc:sldMk cId="0" sldId="263"/>
            <ac:picMk id="4" creationId="{4D1268A8-8AAA-4912-A1B2-1C7D3C7741BD}"/>
          </ac:picMkLst>
        </pc:picChg>
      </pc:sldChg>
      <pc:sldChg chg="delSp">
        <pc:chgData name="Diogo Loureiro Jurema" userId="9dfde3f0-34dd-48c5-90ef-eaf27597f482" providerId="ADAL" clId="{28D1BCEA-2048-4A29-85C4-758833B836F6}" dt="2019-10-17T12:44:19.489" v="43" actId="478"/>
        <pc:sldMkLst>
          <pc:docMk/>
          <pc:sldMk cId="0" sldId="264"/>
        </pc:sldMkLst>
        <pc:picChg chg="del">
          <ac:chgData name="Diogo Loureiro Jurema" userId="9dfde3f0-34dd-48c5-90ef-eaf27597f482" providerId="ADAL" clId="{28D1BCEA-2048-4A29-85C4-758833B836F6}" dt="2019-10-17T12:44:19.489" v="43" actId="478"/>
          <ac:picMkLst>
            <pc:docMk/>
            <pc:sldMk cId="0" sldId="264"/>
            <ac:picMk id="5" creationId="{99D0BC62-4B99-421A-8A62-AC30F01543A8}"/>
          </ac:picMkLst>
        </pc:picChg>
      </pc:sldChg>
      <pc:sldChg chg="delSp">
        <pc:chgData name="Diogo Loureiro Jurema" userId="9dfde3f0-34dd-48c5-90ef-eaf27597f482" providerId="ADAL" clId="{28D1BCEA-2048-4A29-85C4-758833B836F6}" dt="2019-10-17T12:44:20.656" v="44" actId="478"/>
        <pc:sldMkLst>
          <pc:docMk/>
          <pc:sldMk cId="0" sldId="269"/>
        </pc:sldMkLst>
        <pc:picChg chg="del">
          <ac:chgData name="Diogo Loureiro Jurema" userId="9dfde3f0-34dd-48c5-90ef-eaf27597f482" providerId="ADAL" clId="{28D1BCEA-2048-4A29-85C4-758833B836F6}" dt="2019-10-17T12:44:20.656" v="44" actId="478"/>
          <ac:picMkLst>
            <pc:docMk/>
            <pc:sldMk cId="0" sldId="269"/>
            <ac:picMk id="4" creationId="{09CE4F75-9255-403E-A5E2-9EC7E3B20FD9}"/>
          </ac:picMkLst>
        </pc:picChg>
      </pc:sldChg>
      <pc:sldChg chg="addSp modSp">
        <pc:chgData name="Diogo Loureiro Jurema" userId="9dfde3f0-34dd-48c5-90ef-eaf27597f482" providerId="ADAL" clId="{28D1BCEA-2048-4A29-85C4-758833B836F6}" dt="2019-10-17T12:47:43.475" v="97" actId="1035"/>
        <pc:sldMkLst>
          <pc:docMk/>
          <pc:sldMk cId="0" sldId="272"/>
        </pc:sldMkLst>
        <pc:spChg chg="mod">
          <ac:chgData name="Diogo Loureiro Jurema" userId="9dfde3f0-34dd-48c5-90ef-eaf27597f482" providerId="ADAL" clId="{28D1BCEA-2048-4A29-85C4-758833B836F6}" dt="2019-10-17T12:47:43.475" v="97" actId="1035"/>
          <ac:spMkLst>
            <pc:docMk/>
            <pc:sldMk cId="0" sldId="272"/>
            <ac:spMk id="7" creationId="{00000000-0000-0000-0000-000000000000}"/>
          </ac:spMkLst>
        </pc:spChg>
        <pc:picChg chg="add">
          <ac:chgData name="Diogo Loureiro Jurema" userId="9dfde3f0-34dd-48c5-90ef-eaf27597f482" providerId="ADAL" clId="{28D1BCEA-2048-4A29-85C4-758833B836F6}" dt="2019-10-17T12:47:33.957" v="92"/>
          <ac:picMkLst>
            <pc:docMk/>
            <pc:sldMk cId="0" sldId="272"/>
            <ac:picMk id="8" creationId="{2C03D2F7-CA40-4E54-8F9E-BF16A4EC67D2}"/>
          </ac:picMkLst>
        </pc:picChg>
      </pc:sldChg>
      <pc:sldChg chg="addSp delSp modSp">
        <pc:chgData name="Diogo Loureiro Jurema" userId="9dfde3f0-34dd-48c5-90ef-eaf27597f482" providerId="ADAL" clId="{28D1BCEA-2048-4A29-85C4-758833B836F6}" dt="2019-10-17T12:43:59.908" v="34" actId="1035"/>
        <pc:sldMkLst>
          <pc:docMk/>
          <pc:sldMk cId="0" sldId="274"/>
        </pc:sldMkLst>
        <pc:spChg chg="mod">
          <ac:chgData name="Diogo Loureiro Jurema" userId="9dfde3f0-34dd-48c5-90ef-eaf27597f482" providerId="ADAL" clId="{28D1BCEA-2048-4A29-85C4-758833B836F6}" dt="2019-10-17T12:43:59.908" v="34" actId="1035"/>
          <ac:spMkLst>
            <pc:docMk/>
            <pc:sldMk cId="0" sldId="274"/>
            <ac:spMk id="9" creationId="{0AFD4063-CFA8-4248-8B4D-46659E00ABA4}"/>
          </ac:spMkLst>
        </pc:spChg>
        <pc:spChg chg="mod">
          <ac:chgData name="Diogo Loureiro Jurema" userId="9dfde3f0-34dd-48c5-90ef-eaf27597f482" providerId="ADAL" clId="{28D1BCEA-2048-4A29-85C4-758833B836F6}" dt="2019-10-17T12:43:59.908" v="34" actId="1035"/>
          <ac:spMkLst>
            <pc:docMk/>
            <pc:sldMk cId="0" sldId="274"/>
            <ac:spMk id="10" creationId="{6B91F0E7-F271-45E5-A146-5D2F178D6FBE}"/>
          </ac:spMkLst>
        </pc:spChg>
        <pc:picChg chg="add del">
          <ac:chgData name="Diogo Loureiro Jurema" userId="9dfde3f0-34dd-48c5-90ef-eaf27597f482" providerId="ADAL" clId="{28D1BCEA-2048-4A29-85C4-758833B836F6}" dt="2019-10-17T12:42:03.765" v="1"/>
          <ac:picMkLst>
            <pc:docMk/>
            <pc:sldMk cId="0" sldId="274"/>
            <ac:picMk id="7" creationId="{784580B3-BAA2-42B3-BC79-A6A253F35CB0}"/>
          </ac:picMkLst>
        </pc:picChg>
        <pc:picChg chg="mod">
          <ac:chgData name="Diogo Loureiro Jurema" userId="9dfde3f0-34dd-48c5-90ef-eaf27597f482" providerId="ADAL" clId="{28D1BCEA-2048-4A29-85C4-758833B836F6}" dt="2019-10-17T12:43:59.908" v="34" actId="1035"/>
          <ac:picMkLst>
            <pc:docMk/>
            <pc:sldMk cId="0" sldId="274"/>
            <ac:picMk id="1026" creationId="{F2D948CF-F31F-44FB-98B3-5F3FEE846439}"/>
          </ac:picMkLst>
        </pc:picChg>
        <pc:picChg chg="del">
          <ac:chgData name="Diogo Loureiro Jurema" userId="9dfde3f0-34dd-48c5-90ef-eaf27597f482" providerId="ADAL" clId="{28D1BCEA-2048-4A29-85C4-758833B836F6}" dt="2019-10-17T12:43:49.106" v="14" actId="478"/>
          <ac:picMkLst>
            <pc:docMk/>
            <pc:sldMk cId="0" sldId="274"/>
            <ac:picMk id="135170" creationId="{00000000-0000-0000-0000-000000000000}"/>
          </ac:picMkLst>
        </pc:picChg>
        <pc:picChg chg="mod">
          <ac:chgData name="Diogo Loureiro Jurema" userId="9dfde3f0-34dd-48c5-90ef-eaf27597f482" providerId="ADAL" clId="{28D1BCEA-2048-4A29-85C4-758833B836F6}" dt="2019-10-17T12:43:42.122" v="13" actId="1035"/>
          <ac:picMkLst>
            <pc:docMk/>
            <pc:sldMk cId="0" sldId="274"/>
            <ac:picMk id="135171" creationId="{00000000-0000-0000-0000-000000000000}"/>
          </ac:picMkLst>
        </pc:picChg>
      </pc:sldChg>
      <pc:sldChg chg="delSp">
        <pc:chgData name="Diogo Loureiro Jurema" userId="9dfde3f0-34dd-48c5-90ef-eaf27597f482" providerId="ADAL" clId="{28D1BCEA-2048-4A29-85C4-758833B836F6}" dt="2019-10-17T12:44:07.329" v="35" actId="478"/>
        <pc:sldMkLst>
          <pc:docMk/>
          <pc:sldMk cId="0" sldId="276"/>
        </pc:sldMkLst>
        <pc:picChg chg="del">
          <ac:chgData name="Diogo Loureiro Jurema" userId="9dfde3f0-34dd-48c5-90ef-eaf27597f482" providerId="ADAL" clId="{28D1BCEA-2048-4A29-85C4-758833B836F6}" dt="2019-10-17T12:44:07.329" v="35" actId="478"/>
          <ac:picMkLst>
            <pc:docMk/>
            <pc:sldMk cId="0" sldId="276"/>
            <ac:picMk id="4" creationId="{02B82BB7-8863-4746-8213-F40AFA70F409}"/>
          </ac:picMkLst>
        </pc:picChg>
      </pc:sldChg>
      <pc:sldChg chg="delSp">
        <pc:chgData name="Diogo Loureiro Jurema" userId="9dfde3f0-34dd-48c5-90ef-eaf27597f482" providerId="ADAL" clId="{28D1BCEA-2048-4A29-85C4-758833B836F6}" dt="2019-10-17T12:44:13.376" v="39" actId="478"/>
        <pc:sldMkLst>
          <pc:docMk/>
          <pc:sldMk cId="0" sldId="277"/>
        </pc:sldMkLst>
        <pc:picChg chg="del">
          <ac:chgData name="Diogo Loureiro Jurema" userId="9dfde3f0-34dd-48c5-90ef-eaf27597f482" providerId="ADAL" clId="{28D1BCEA-2048-4A29-85C4-758833B836F6}" dt="2019-10-17T12:44:13.376" v="39" actId="478"/>
          <ac:picMkLst>
            <pc:docMk/>
            <pc:sldMk cId="0" sldId="277"/>
            <ac:picMk id="4" creationId="{33EE82A4-9DDE-4832-9205-F103FC43064E}"/>
          </ac:picMkLst>
        </pc:picChg>
      </pc:sldChg>
      <pc:sldChg chg="delSp">
        <pc:chgData name="Diogo Loureiro Jurema" userId="9dfde3f0-34dd-48c5-90ef-eaf27597f482" providerId="ADAL" clId="{28D1BCEA-2048-4A29-85C4-758833B836F6}" dt="2019-10-17T12:46:51.316" v="83" actId="478"/>
        <pc:sldMkLst>
          <pc:docMk/>
          <pc:sldMk cId="0" sldId="278"/>
        </pc:sldMkLst>
        <pc:picChg chg="del">
          <ac:chgData name="Diogo Loureiro Jurema" userId="9dfde3f0-34dd-48c5-90ef-eaf27597f482" providerId="ADAL" clId="{28D1BCEA-2048-4A29-85C4-758833B836F6}" dt="2019-10-17T12:46:51.316" v="83" actId="478"/>
          <ac:picMkLst>
            <pc:docMk/>
            <pc:sldMk cId="0" sldId="278"/>
            <ac:picMk id="4" creationId="{70A06095-11B8-4FBB-B0F7-11AA6E775139}"/>
          </ac:picMkLst>
        </pc:picChg>
      </pc:sldChg>
      <pc:sldChg chg="delSp">
        <pc:chgData name="Diogo Loureiro Jurema" userId="9dfde3f0-34dd-48c5-90ef-eaf27597f482" providerId="ADAL" clId="{28D1BCEA-2048-4A29-85C4-758833B836F6}" dt="2019-10-17T12:44:21.832" v="45" actId="478"/>
        <pc:sldMkLst>
          <pc:docMk/>
          <pc:sldMk cId="1327932410" sldId="279"/>
        </pc:sldMkLst>
        <pc:picChg chg="del">
          <ac:chgData name="Diogo Loureiro Jurema" userId="9dfde3f0-34dd-48c5-90ef-eaf27597f482" providerId="ADAL" clId="{28D1BCEA-2048-4A29-85C4-758833B836F6}" dt="2019-10-17T12:44:21.832" v="45" actId="478"/>
          <ac:picMkLst>
            <pc:docMk/>
            <pc:sldMk cId="1327932410" sldId="279"/>
            <ac:picMk id="4" creationId="{7D4CB558-0183-4A80-AE62-17AEEEA930C6}"/>
          </ac:picMkLst>
        </pc:picChg>
      </pc:sldChg>
      <pc:sldChg chg="delSp">
        <pc:chgData name="Diogo Loureiro Jurema" userId="9dfde3f0-34dd-48c5-90ef-eaf27597f482" providerId="ADAL" clId="{28D1BCEA-2048-4A29-85C4-758833B836F6}" dt="2019-10-17T12:46:04.245" v="75" actId="478"/>
        <pc:sldMkLst>
          <pc:docMk/>
          <pc:sldMk cId="1455212186" sldId="306"/>
        </pc:sldMkLst>
        <pc:picChg chg="del">
          <ac:chgData name="Diogo Loureiro Jurema" userId="9dfde3f0-34dd-48c5-90ef-eaf27597f482" providerId="ADAL" clId="{28D1BCEA-2048-4A29-85C4-758833B836F6}" dt="2019-10-17T12:46:04.245" v="75" actId="478"/>
          <ac:picMkLst>
            <pc:docMk/>
            <pc:sldMk cId="1455212186" sldId="306"/>
            <ac:picMk id="4" creationId="{DAFFF5C5-45EA-4906-8FC6-D1437733266E}"/>
          </ac:picMkLst>
        </pc:picChg>
      </pc:sldChg>
      <pc:sldChg chg="addSp modSp">
        <pc:chgData name="Diogo Loureiro Jurema" userId="9dfde3f0-34dd-48c5-90ef-eaf27597f482" providerId="ADAL" clId="{28D1BCEA-2048-4A29-85C4-758833B836F6}" dt="2019-10-17T12:45:57.431" v="74"/>
        <pc:sldMkLst>
          <pc:docMk/>
          <pc:sldMk cId="1398779255" sldId="318"/>
        </pc:sldMkLst>
        <pc:spChg chg="mod">
          <ac:chgData name="Diogo Loureiro Jurema" userId="9dfde3f0-34dd-48c5-90ef-eaf27597f482" providerId="ADAL" clId="{28D1BCEA-2048-4A29-85C4-758833B836F6}" dt="2019-10-17T12:44:26.792" v="46" actId="14100"/>
          <ac:spMkLst>
            <pc:docMk/>
            <pc:sldMk cId="1398779255" sldId="318"/>
            <ac:spMk id="2" creationId="{008F59AF-EF2A-47AA-B469-4FE9A7A24D9D}"/>
          </ac:spMkLst>
        </pc:spChg>
        <pc:spChg chg="mod">
          <ac:chgData name="Diogo Loureiro Jurema" userId="9dfde3f0-34dd-48c5-90ef-eaf27597f482" providerId="ADAL" clId="{28D1BCEA-2048-4A29-85C4-758833B836F6}" dt="2019-10-17T12:45:04.943" v="62" actId="1035"/>
          <ac:spMkLst>
            <pc:docMk/>
            <pc:sldMk cId="1398779255" sldId="318"/>
            <ac:spMk id="3" creationId="{26ECD908-462F-47A3-AD78-0BDAA88A4182}"/>
          </ac:spMkLst>
        </pc:spChg>
        <pc:spChg chg="mod">
          <ac:chgData name="Diogo Loureiro Jurema" userId="9dfde3f0-34dd-48c5-90ef-eaf27597f482" providerId="ADAL" clId="{28D1BCEA-2048-4A29-85C4-758833B836F6}" dt="2019-10-17T12:45:35.580" v="67" actId="14100"/>
          <ac:spMkLst>
            <pc:docMk/>
            <pc:sldMk cId="1398779255" sldId="318"/>
            <ac:spMk id="4" creationId="{9C38E2CF-F3BA-43D0-9DF2-F982C0779E59}"/>
          </ac:spMkLst>
        </pc:spChg>
        <pc:spChg chg="mod">
          <ac:chgData name="Diogo Loureiro Jurema" userId="9dfde3f0-34dd-48c5-90ef-eaf27597f482" providerId="ADAL" clId="{28D1BCEA-2048-4A29-85C4-758833B836F6}" dt="2019-10-17T12:45:48.438" v="73" actId="1036"/>
          <ac:spMkLst>
            <pc:docMk/>
            <pc:sldMk cId="1398779255" sldId="318"/>
            <ac:spMk id="5" creationId="{33CC314C-47E6-4038-8591-33FD56956163}"/>
          </ac:spMkLst>
        </pc:spChg>
        <pc:spChg chg="mod">
          <ac:chgData name="Diogo Loureiro Jurema" userId="9dfde3f0-34dd-48c5-90ef-eaf27597f482" providerId="ADAL" clId="{28D1BCEA-2048-4A29-85C4-758833B836F6}" dt="2019-10-17T12:44:38.718" v="51" actId="1035"/>
          <ac:spMkLst>
            <pc:docMk/>
            <pc:sldMk cId="1398779255" sldId="318"/>
            <ac:spMk id="6" creationId="{00000000-0000-0000-0000-000000000000}"/>
          </ac:spMkLst>
        </pc:spChg>
        <pc:spChg chg="mod">
          <ac:chgData name="Diogo Loureiro Jurema" userId="9dfde3f0-34dd-48c5-90ef-eaf27597f482" providerId="ADAL" clId="{28D1BCEA-2048-4A29-85C4-758833B836F6}" dt="2019-10-17T12:44:57.022" v="61" actId="1036"/>
          <ac:spMkLst>
            <pc:docMk/>
            <pc:sldMk cId="1398779255" sldId="318"/>
            <ac:spMk id="8" creationId="{00000000-0000-0000-0000-000000000000}"/>
          </ac:spMkLst>
        </pc:spChg>
        <pc:spChg chg="mod">
          <ac:chgData name="Diogo Loureiro Jurema" userId="9dfde3f0-34dd-48c5-90ef-eaf27597f482" providerId="ADAL" clId="{28D1BCEA-2048-4A29-85C4-758833B836F6}" dt="2019-10-17T12:44:57.022" v="61" actId="1036"/>
          <ac:spMkLst>
            <pc:docMk/>
            <pc:sldMk cId="1398779255" sldId="318"/>
            <ac:spMk id="9" creationId="{00000000-0000-0000-0000-000000000000}"/>
          </ac:spMkLst>
        </pc:spChg>
        <pc:spChg chg="mod">
          <ac:chgData name="Diogo Loureiro Jurema" userId="9dfde3f0-34dd-48c5-90ef-eaf27597f482" providerId="ADAL" clId="{28D1BCEA-2048-4A29-85C4-758833B836F6}" dt="2019-10-17T12:44:57.022" v="61" actId="1036"/>
          <ac:spMkLst>
            <pc:docMk/>
            <pc:sldMk cId="1398779255" sldId="318"/>
            <ac:spMk id="10" creationId="{00000000-0000-0000-0000-000000000000}"/>
          </ac:spMkLst>
        </pc:spChg>
        <pc:spChg chg="mod">
          <ac:chgData name="Diogo Loureiro Jurema" userId="9dfde3f0-34dd-48c5-90ef-eaf27597f482" providerId="ADAL" clId="{28D1BCEA-2048-4A29-85C4-758833B836F6}" dt="2019-10-17T12:45:04.943" v="62" actId="1035"/>
          <ac:spMkLst>
            <pc:docMk/>
            <pc:sldMk cId="1398779255" sldId="318"/>
            <ac:spMk id="11" creationId="{00000000-0000-0000-0000-000000000000}"/>
          </ac:spMkLst>
        </pc:spChg>
        <pc:spChg chg="mod">
          <ac:chgData name="Diogo Loureiro Jurema" userId="9dfde3f0-34dd-48c5-90ef-eaf27597f482" providerId="ADAL" clId="{28D1BCEA-2048-4A29-85C4-758833B836F6}" dt="2019-10-17T12:44:50.399" v="57" actId="1035"/>
          <ac:spMkLst>
            <pc:docMk/>
            <pc:sldMk cId="1398779255" sldId="318"/>
            <ac:spMk id="12" creationId="{00000000-0000-0000-0000-000000000000}"/>
          </ac:spMkLst>
        </pc:spChg>
        <pc:picChg chg="add">
          <ac:chgData name="Diogo Loureiro Jurema" userId="9dfde3f0-34dd-48c5-90ef-eaf27597f482" providerId="ADAL" clId="{28D1BCEA-2048-4A29-85C4-758833B836F6}" dt="2019-10-17T12:45:57.431" v="74"/>
          <ac:picMkLst>
            <pc:docMk/>
            <pc:sldMk cId="1398779255" sldId="318"/>
            <ac:picMk id="13" creationId="{9CC66E6E-7020-435F-8493-D369366CA2D9}"/>
          </ac:picMkLst>
        </pc:picChg>
      </pc:sldChg>
      <pc:sldChg chg="addSp modSp">
        <pc:chgData name="Diogo Loureiro Jurema" userId="9dfde3f0-34dd-48c5-90ef-eaf27597f482" providerId="ADAL" clId="{28D1BCEA-2048-4A29-85C4-758833B836F6}" dt="2019-10-17T12:48:17.065" v="100" actId="1076"/>
        <pc:sldMkLst>
          <pc:docMk/>
          <pc:sldMk cId="419886931" sldId="321"/>
        </pc:sldMkLst>
        <pc:spChg chg="mod">
          <ac:chgData name="Diogo Loureiro Jurema" userId="9dfde3f0-34dd-48c5-90ef-eaf27597f482" providerId="ADAL" clId="{28D1BCEA-2048-4A29-85C4-758833B836F6}" dt="2019-10-17T12:48:17.065" v="100" actId="1076"/>
          <ac:spMkLst>
            <pc:docMk/>
            <pc:sldMk cId="419886931" sldId="321"/>
            <ac:spMk id="6" creationId="{00000000-0000-0000-0000-000000000000}"/>
          </ac:spMkLst>
        </pc:spChg>
        <pc:picChg chg="add">
          <ac:chgData name="Diogo Loureiro Jurema" userId="9dfde3f0-34dd-48c5-90ef-eaf27597f482" providerId="ADAL" clId="{28D1BCEA-2048-4A29-85C4-758833B836F6}" dt="2019-10-17T12:48:11.364" v="99"/>
          <ac:picMkLst>
            <pc:docMk/>
            <pc:sldMk cId="419886931" sldId="321"/>
            <ac:picMk id="15" creationId="{0A8FAA13-526C-46F4-9044-9C6C6A0AC15E}"/>
          </ac:picMkLst>
        </pc:picChg>
      </pc:sldChg>
      <pc:sldChg chg="delSp">
        <pc:chgData name="Diogo Loureiro Jurema" userId="9dfde3f0-34dd-48c5-90ef-eaf27597f482" providerId="ADAL" clId="{28D1BCEA-2048-4A29-85C4-758833B836F6}" dt="2019-10-17T12:46:15.989" v="76" actId="478"/>
        <pc:sldMkLst>
          <pc:docMk/>
          <pc:sldMk cId="3261470946" sldId="322"/>
        </pc:sldMkLst>
        <pc:picChg chg="del">
          <ac:chgData name="Diogo Loureiro Jurema" userId="9dfde3f0-34dd-48c5-90ef-eaf27597f482" providerId="ADAL" clId="{28D1BCEA-2048-4A29-85C4-758833B836F6}" dt="2019-10-17T12:46:15.989" v="76" actId="478"/>
          <ac:picMkLst>
            <pc:docMk/>
            <pc:sldMk cId="3261470946" sldId="322"/>
            <ac:picMk id="4" creationId="{65F662DF-8844-48DE-9C9F-AA4A51EEA188}"/>
          </ac:picMkLst>
        </pc:picChg>
      </pc:sldChg>
      <pc:sldChg chg="delSp">
        <pc:chgData name="Diogo Loureiro Jurema" userId="9dfde3f0-34dd-48c5-90ef-eaf27597f482" providerId="ADAL" clId="{28D1BCEA-2048-4A29-85C4-758833B836F6}" dt="2019-10-17T12:44:08.888" v="36" actId="478"/>
        <pc:sldMkLst>
          <pc:docMk/>
          <pc:sldMk cId="3081439426" sldId="323"/>
        </pc:sldMkLst>
        <pc:picChg chg="del">
          <ac:chgData name="Diogo Loureiro Jurema" userId="9dfde3f0-34dd-48c5-90ef-eaf27597f482" providerId="ADAL" clId="{28D1BCEA-2048-4A29-85C4-758833B836F6}" dt="2019-10-17T12:44:08.888" v="36" actId="478"/>
          <ac:picMkLst>
            <pc:docMk/>
            <pc:sldMk cId="3081439426" sldId="323"/>
            <ac:picMk id="3" creationId="{09179216-39B1-4B19-96A9-2CEA72400827}"/>
          </ac:picMkLst>
        </pc:picChg>
      </pc:sldChg>
      <pc:sldChg chg="delSp">
        <pc:chgData name="Diogo Loureiro Jurema" userId="9dfde3f0-34dd-48c5-90ef-eaf27597f482" providerId="ADAL" clId="{28D1BCEA-2048-4A29-85C4-758833B836F6}" dt="2019-10-17T12:44:10.864" v="37" actId="478"/>
        <pc:sldMkLst>
          <pc:docMk/>
          <pc:sldMk cId="1899262482" sldId="324"/>
        </pc:sldMkLst>
        <pc:picChg chg="del">
          <ac:chgData name="Diogo Loureiro Jurema" userId="9dfde3f0-34dd-48c5-90ef-eaf27597f482" providerId="ADAL" clId="{28D1BCEA-2048-4A29-85C4-758833B836F6}" dt="2019-10-17T12:44:10.864" v="37" actId="478"/>
          <ac:picMkLst>
            <pc:docMk/>
            <pc:sldMk cId="1899262482" sldId="324"/>
            <ac:picMk id="4" creationId="{FD49C27E-EC76-4DA4-B5A6-E52549F1CE06}"/>
          </ac:picMkLst>
        </pc:picChg>
      </pc:sldChg>
      <pc:sldChg chg="addSp delSp modSp">
        <pc:chgData name="Diogo Loureiro Jurema" userId="9dfde3f0-34dd-48c5-90ef-eaf27597f482" providerId="ADAL" clId="{28D1BCEA-2048-4A29-85C4-758833B836F6}" dt="2019-10-17T12:49:02.772" v="118" actId="1038"/>
        <pc:sldMkLst>
          <pc:docMk/>
          <pc:sldMk cId="2874681450" sldId="450"/>
        </pc:sldMkLst>
        <pc:picChg chg="add">
          <ac:chgData name="Diogo Loureiro Jurema" userId="9dfde3f0-34dd-48c5-90ef-eaf27597f482" providerId="ADAL" clId="{28D1BCEA-2048-4A29-85C4-758833B836F6}" dt="2019-10-17T12:47:59.323" v="98"/>
          <ac:picMkLst>
            <pc:docMk/>
            <pc:sldMk cId="2874681450" sldId="450"/>
            <ac:picMk id="23" creationId="{B0BBCDB8-ED84-478C-9576-CD4F411FDE35}"/>
          </ac:picMkLst>
        </pc:picChg>
        <pc:picChg chg="add mod">
          <ac:chgData name="Diogo Loureiro Jurema" userId="9dfde3f0-34dd-48c5-90ef-eaf27597f482" providerId="ADAL" clId="{28D1BCEA-2048-4A29-85C4-758833B836F6}" dt="2019-10-17T12:49:02.772" v="118" actId="1038"/>
          <ac:picMkLst>
            <pc:docMk/>
            <pc:sldMk cId="2874681450" sldId="450"/>
            <ac:picMk id="24" creationId="{5A890B91-91CF-400C-BE45-BF4F3BA0077E}"/>
          </ac:picMkLst>
        </pc:picChg>
        <pc:picChg chg="mod">
          <ac:chgData name="Diogo Loureiro Jurema" userId="9dfde3f0-34dd-48c5-90ef-eaf27597f482" providerId="ADAL" clId="{28D1BCEA-2048-4A29-85C4-758833B836F6}" dt="2019-10-17T12:47:14.794" v="90" actId="1076"/>
          <ac:picMkLst>
            <pc:docMk/>
            <pc:sldMk cId="2874681450" sldId="450"/>
            <ac:picMk id="29" creationId="{1795F4CA-2F0F-2940-B810-D0604D8AF31F}"/>
          </ac:picMkLst>
        </pc:picChg>
        <pc:picChg chg="mod">
          <ac:chgData name="Diogo Loureiro Jurema" userId="9dfde3f0-34dd-48c5-90ef-eaf27597f482" providerId="ADAL" clId="{28D1BCEA-2048-4A29-85C4-758833B836F6}" dt="2019-10-17T12:47:07.486" v="89" actId="1035"/>
          <ac:picMkLst>
            <pc:docMk/>
            <pc:sldMk cId="2874681450" sldId="450"/>
            <ac:picMk id="30" creationId="{F15E65C5-27D4-2F40-8D45-A8498A6A5E07}"/>
          </ac:picMkLst>
        </pc:picChg>
        <pc:picChg chg="del">
          <ac:chgData name="Diogo Loureiro Jurema" userId="9dfde3f0-34dd-48c5-90ef-eaf27597f482" providerId="ADAL" clId="{28D1BCEA-2048-4A29-85C4-758833B836F6}" dt="2019-10-17T12:47:20.244" v="91" actId="478"/>
          <ac:picMkLst>
            <pc:docMk/>
            <pc:sldMk cId="2874681450" sldId="450"/>
            <ac:picMk id="31" creationId="{20C5F5BC-215B-4048-AD01-BFDEB1F18EEF}"/>
          </ac:picMkLst>
        </pc:picChg>
        <pc:picChg chg="mod">
          <ac:chgData name="Diogo Loureiro Jurema" userId="9dfde3f0-34dd-48c5-90ef-eaf27597f482" providerId="ADAL" clId="{28D1BCEA-2048-4A29-85C4-758833B836F6}" dt="2019-10-17T12:47:07.486" v="89" actId="1035"/>
          <ac:picMkLst>
            <pc:docMk/>
            <pc:sldMk cId="2874681450" sldId="450"/>
            <ac:picMk id="33" creationId="{B9AD1616-16C1-0C4D-B3C9-6B03C95B8C7E}"/>
          </ac:picMkLst>
        </pc:picChg>
        <pc:picChg chg="mod">
          <ac:chgData name="Diogo Loureiro Jurema" userId="9dfde3f0-34dd-48c5-90ef-eaf27597f482" providerId="ADAL" clId="{28D1BCEA-2048-4A29-85C4-758833B836F6}" dt="2019-10-17T12:47:07.486" v="89" actId="1035"/>
          <ac:picMkLst>
            <pc:docMk/>
            <pc:sldMk cId="2874681450" sldId="450"/>
            <ac:picMk id="45" creationId="{F1D7474A-5C3F-CC4A-AFB2-33028099E06C}"/>
          </ac:picMkLst>
        </pc:picChg>
        <pc:picChg chg="add mod">
          <ac:chgData name="Diogo Loureiro Jurema" userId="9dfde3f0-34dd-48c5-90ef-eaf27597f482" providerId="ADAL" clId="{28D1BCEA-2048-4A29-85C4-758833B836F6}" dt="2019-10-17T12:49:02.772" v="118" actId="1038"/>
          <ac:picMkLst>
            <pc:docMk/>
            <pc:sldMk cId="2874681450" sldId="450"/>
            <ac:picMk id="46" creationId="{CD4B4FDE-7E94-4EDE-9A11-C183E907099E}"/>
          </ac:picMkLst>
        </pc:picChg>
      </pc:sldChg>
      <pc:sldChg chg="delSp">
        <pc:chgData name="Diogo Loureiro Jurema" userId="9dfde3f0-34dd-48c5-90ef-eaf27597f482" providerId="ADAL" clId="{28D1BCEA-2048-4A29-85C4-758833B836F6}" dt="2019-10-17T12:44:12.145" v="38" actId="478"/>
        <pc:sldMkLst>
          <pc:docMk/>
          <pc:sldMk cId="2220134631" sldId="451"/>
        </pc:sldMkLst>
        <pc:picChg chg="del">
          <ac:chgData name="Diogo Loureiro Jurema" userId="9dfde3f0-34dd-48c5-90ef-eaf27597f482" providerId="ADAL" clId="{28D1BCEA-2048-4A29-85C4-758833B836F6}" dt="2019-10-17T12:44:12.145" v="38" actId="478"/>
          <ac:picMkLst>
            <pc:docMk/>
            <pc:sldMk cId="2220134631" sldId="451"/>
            <ac:picMk id="3" creationId="{AFDDEA67-20E4-4CB2-9E8B-28446E508B5D}"/>
          </ac:picMkLst>
        </pc:picChg>
      </pc:sldChg>
      <pc:sldChg chg="delSp">
        <pc:chgData name="Diogo Loureiro Jurema" userId="9dfde3f0-34dd-48c5-90ef-eaf27597f482" providerId="ADAL" clId="{28D1BCEA-2048-4A29-85C4-758833B836F6}" dt="2019-10-17T12:44:16.303" v="41" actId="478"/>
        <pc:sldMkLst>
          <pc:docMk/>
          <pc:sldMk cId="3038057106" sldId="452"/>
        </pc:sldMkLst>
        <pc:picChg chg="del">
          <ac:chgData name="Diogo Loureiro Jurema" userId="9dfde3f0-34dd-48c5-90ef-eaf27597f482" providerId="ADAL" clId="{28D1BCEA-2048-4A29-85C4-758833B836F6}" dt="2019-10-17T12:44:16.303" v="41" actId="478"/>
          <ac:picMkLst>
            <pc:docMk/>
            <pc:sldMk cId="3038057106" sldId="452"/>
            <ac:picMk id="4" creationId="{AE22D588-1BFB-4BC3-B734-8EAEBAE703FD}"/>
          </ac:picMkLst>
        </pc:picChg>
      </pc:sldChg>
      <pc:sldMasterChg chg="addSp delSp modSp">
        <pc:chgData name="Diogo Loureiro Jurema" userId="9dfde3f0-34dd-48c5-90ef-eaf27597f482" providerId="ADAL" clId="{28D1BCEA-2048-4A29-85C4-758833B836F6}" dt="2019-10-17T12:42:29.492" v="6" actId="1076"/>
        <pc:sldMasterMkLst>
          <pc:docMk/>
          <pc:sldMasterMk cId="0" sldId="2147483648"/>
        </pc:sldMasterMkLst>
        <pc:spChg chg="del">
          <ac:chgData name="Diogo Loureiro Jurema" userId="9dfde3f0-34dd-48c5-90ef-eaf27597f482" providerId="ADAL" clId="{28D1BCEA-2048-4A29-85C4-758833B836F6}" dt="2019-10-17T12:42:14.394" v="2" actId="478"/>
          <ac:spMkLst>
            <pc:docMk/>
            <pc:sldMasterMk cId="0" sldId="2147483648"/>
            <ac:spMk id="4" creationId="{00000000-0000-0000-0000-000000000000}"/>
          </ac:spMkLst>
        </pc:spChg>
        <pc:picChg chg="add mod">
          <ac:chgData name="Diogo Loureiro Jurema" userId="9dfde3f0-34dd-48c5-90ef-eaf27597f482" providerId="ADAL" clId="{28D1BCEA-2048-4A29-85C4-758833B836F6}" dt="2019-10-17T12:42:29.492" v="6" actId="1076"/>
          <ac:picMkLst>
            <pc:docMk/>
            <pc:sldMasterMk cId="0" sldId="2147483648"/>
            <ac:picMk id="7" creationId="{5E7CEBE2-F034-4C97-A969-0A9337422DC5}"/>
          </ac:picMkLst>
        </pc:pic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649299-176F-7B43-A3EE-27A3AD53FF2F}" type="doc">
      <dgm:prSet loTypeId="urn:microsoft.com/office/officeart/2005/8/layout/radial6" loCatId="" qsTypeId="urn:microsoft.com/office/officeart/2005/8/quickstyle/simple1" qsCatId="simple" csTypeId="urn:microsoft.com/office/officeart/2005/8/colors/colorful3" csCatId="colorful" phldr="1"/>
      <dgm:spPr/>
      <dgm:t>
        <a:bodyPr/>
        <a:lstStyle/>
        <a:p>
          <a:endParaRPr lang="en-US"/>
        </a:p>
      </dgm:t>
    </dgm:pt>
    <dgm:pt modelId="{A8928370-17BB-EB47-8D37-C6ED845C5ED2}">
      <dgm:prSet phldrT="[Text]"/>
      <dgm:spPr/>
      <dgm:t>
        <a:bodyPr/>
        <a:lstStyle/>
        <a:p>
          <a:r>
            <a:rPr lang="en-US" dirty="0"/>
            <a:t>Participation of Women and Girls</a:t>
          </a:r>
        </a:p>
      </dgm:t>
    </dgm:pt>
    <dgm:pt modelId="{2E2755B4-5E25-E548-96BD-5AA097628AA1}" type="parTrans" cxnId="{BB3F2963-1A46-4949-8EF5-F214F27EFF74}">
      <dgm:prSet/>
      <dgm:spPr/>
      <dgm:t>
        <a:bodyPr/>
        <a:lstStyle/>
        <a:p>
          <a:endParaRPr lang="en-US"/>
        </a:p>
      </dgm:t>
    </dgm:pt>
    <dgm:pt modelId="{305F0A88-CC45-8B42-9A7B-A0EE14586E57}" type="sibTrans" cxnId="{BB3F2963-1A46-4949-8EF5-F214F27EFF74}">
      <dgm:prSet/>
      <dgm:spPr/>
      <dgm:t>
        <a:bodyPr/>
        <a:lstStyle/>
        <a:p>
          <a:endParaRPr lang="en-US"/>
        </a:p>
      </dgm:t>
    </dgm:pt>
    <dgm:pt modelId="{F39D3B75-0BC2-E14D-82A0-93C002EF8585}">
      <dgm:prSet phldrT="[Text]" custT="1"/>
      <dgm:spPr/>
      <dgm:t>
        <a:bodyPr/>
        <a:lstStyle/>
        <a:p>
          <a:r>
            <a:rPr lang="en-US" sz="1600" b="1" dirty="0">
              <a:latin typeface="Calibri"/>
              <a:ea typeface="+mn-ea"/>
            </a:rPr>
            <a:t>Location of facilities</a:t>
          </a:r>
          <a:endParaRPr lang="en-US" sz="1600" dirty="0"/>
        </a:p>
      </dgm:t>
    </dgm:pt>
    <dgm:pt modelId="{EE843865-F8CD-4E4C-846E-5C4603DA75EF}" type="parTrans" cxnId="{5DA1DED5-DB56-DB4D-827A-38919D7D2866}">
      <dgm:prSet/>
      <dgm:spPr/>
      <dgm:t>
        <a:bodyPr/>
        <a:lstStyle/>
        <a:p>
          <a:endParaRPr lang="en-US"/>
        </a:p>
      </dgm:t>
    </dgm:pt>
    <dgm:pt modelId="{0996DF72-F806-B545-9718-C15B7EFB6FE5}" type="sibTrans" cxnId="{5DA1DED5-DB56-DB4D-827A-38919D7D2866}">
      <dgm:prSet/>
      <dgm:spPr/>
      <dgm:t>
        <a:bodyPr/>
        <a:lstStyle/>
        <a:p>
          <a:endParaRPr lang="en-US"/>
        </a:p>
      </dgm:t>
    </dgm:pt>
    <dgm:pt modelId="{3072D761-CBE1-E84D-878A-1F195ACB978F}">
      <dgm:prSet phldrT="[Text]" custT="1"/>
      <dgm:spPr/>
      <dgm:t>
        <a:bodyPr/>
        <a:lstStyle/>
        <a:p>
          <a:r>
            <a:rPr lang="en-US" sz="1600" b="1" dirty="0">
              <a:latin typeface="Calibri"/>
              <a:ea typeface="+mn-ea"/>
            </a:rPr>
            <a:t>The dissemination of information and awareness</a:t>
          </a:r>
          <a:endParaRPr lang="en-US" sz="1600" dirty="0"/>
        </a:p>
      </dgm:t>
    </dgm:pt>
    <dgm:pt modelId="{2ECF14A0-30B0-A840-A870-19E7BAC88D5E}" type="parTrans" cxnId="{25B89979-A673-394A-B785-03DCF6A785A9}">
      <dgm:prSet/>
      <dgm:spPr/>
      <dgm:t>
        <a:bodyPr/>
        <a:lstStyle/>
        <a:p>
          <a:endParaRPr lang="en-US"/>
        </a:p>
      </dgm:t>
    </dgm:pt>
    <dgm:pt modelId="{53BD1743-1CE0-BB4F-8D21-ED25E74BE85E}" type="sibTrans" cxnId="{25B89979-A673-394A-B785-03DCF6A785A9}">
      <dgm:prSet/>
      <dgm:spPr/>
      <dgm:t>
        <a:bodyPr/>
        <a:lstStyle/>
        <a:p>
          <a:endParaRPr lang="en-US"/>
        </a:p>
      </dgm:t>
    </dgm:pt>
    <dgm:pt modelId="{5D8D0763-0765-8A46-95B4-10727EE5630D}">
      <dgm:prSet phldrT="[Text]" custT="1"/>
      <dgm:spPr/>
      <dgm:t>
        <a:bodyPr/>
        <a:lstStyle/>
        <a:p>
          <a:r>
            <a:rPr lang="en-US" sz="1600" b="1" dirty="0"/>
            <a:t>Human Resources – gender, skills, attitudes</a:t>
          </a:r>
          <a:endParaRPr lang="en-US" sz="1600" dirty="0"/>
        </a:p>
      </dgm:t>
    </dgm:pt>
    <dgm:pt modelId="{085BEFD0-892B-424F-8130-B44D01707E58}" type="parTrans" cxnId="{4ED4163F-1502-6341-BDBB-6CB65A23681A}">
      <dgm:prSet/>
      <dgm:spPr/>
      <dgm:t>
        <a:bodyPr/>
        <a:lstStyle/>
        <a:p>
          <a:endParaRPr lang="en-US"/>
        </a:p>
      </dgm:t>
    </dgm:pt>
    <dgm:pt modelId="{B8A6ACC5-0FB1-F14A-9055-12BD50DED42E}" type="sibTrans" cxnId="{4ED4163F-1502-6341-BDBB-6CB65A23681A}">
      <dgm:prSet/>
      <dgm:spPr/>
      <dgm:t>
        <a:bodyPr/>
        <a:lstStyle/>
        <a:p>
          <a:endParaRPr lang="en-US"/>
        </a:p>
      </dgm:t>
    </dgm:pt>
    <dgm:pt modelId="{EF6A5DE1-FBE0-3346-97C4-017EDC599C3E}">
      <dgm:prSet custT="1"/>
      <dgm:spPr/>
      <dgm:t>
        <a:bodyPr/>
        <a:lstStyle/>
        <a:p>
          <a:r>
            <a:rPr lang="en-US" sz="1600" b="1" dirty="0">
              <a:latin typeface="Calibri"/>
              <a:ea typeface="+mn-ea"/>
            </a:rPr>
            <a:t>The delivery of material support</a:t>
          </a:r>
        </a:p>
      </dgm:t>
    </dgm:pt>
    <dgm:pt modelId="{F2F356BD-2461-1348-970A-16FC5A288C7B}" type="parTrans" cxnId="{C5DF610C-C15D-904B-905C-70FBD37704D1}">
      <dgm:prSet/>
      <dgm:spPr/>
      <dgm:t>
        <a:bodyPr/>
        <a:lstStyle/>
        <a:p>
          <a:endParaRPr lang="en-US"/>
        </a:p>
      </dgm:t>
    </dgm:pt>
    <dgm:pt modelId="{B0EFAA67-0759-6E4D-8497-91910F262EC5}" type="sibTrans" cxnId="{C5DF610C-C15D-904B-905C-70FBD37704D1}">
      <dgm:prSet/>
      <dgm:spPr/>
      <dgm:t>
        <a:bodyPr/>
        <a:lstStyle/>
        <a:p>
          <a:endParaRPr lang="en-US"/>
        </a:p>
      </dgm:t>
    </dgm:pt>
    <dgm:pt modelId="{6276F77F-17D6-BA46-A23E-CBD09D44A1FD}">
      <dgm:prSet custT="1"/>
      <dgm:spPr>
        <a:solidFill>
          <a:schemeClr val="accent6">
            <a:lumMod val="75000"/>
          </a:schemeClr>
        </a:solidFill>
      </dgm:spPr>
      <dgm:t>
        <a:bodyPr/>
        <a:lstStyle/>
        <a:p>
          <a:r>
            <a:rPr lang="en-US" sz="1600" b="1" dirty="0"/>
            <a:t>Design/ layout of facilities – security, privacy and dignity</a:t>
          </a:r>
        </a:p>
      </dgm:t>
    </dgm:pt>
    <dgm:pt modelId="{38999ED5-8913-1E40-9B4F-7126B95D8214}" type="parTrans" cxnId="{F3D38DDB-87CA-C141-867E-DDABB4182C61}">
      <dgm:prSet/>
      <dgm:spPr/>
      <dgm:t>
        <a:bodyPr/>
        <a:lstStyle/>
        <a:p>
          <a:endParaRPr lang="en-US"/>
        </a:p>
      </dgm:t>
    </dgm:pt>
    <dgm:pt modelId="{9CBA1728-BC35-2C48-8335-D12F05853139}" type="sibTrans" cxnId="{F3D38DDB-87CA-C141-867E-DDABB4182C61}">
      <dgm:prSet/>
      <dgm:spPr/>
      <dgm:t>
        <a:bodyPr/>
        <a:lstStyle/>
        <a:p>
          <a:endParaRPr lang="en-US"/>
        </a:p>
      </dgm:t>
    </dgm:pt>
    <dgm:pt modelId="{E5AE3142-168C-CA42-A676-CC5A7A9D7BBE}" type="pres">
      <dgm:prSet presAssocID="{8A649299-176F-7B43-A3EE-27A3AD53FF2F}" presName="Name0" presStyleCnt="0">
        <dgm:presLayoutVars>
          <dgm:chMax val="1"/>
          <dgm:dir/>
          <dgm:animLvl val="ctr"/>
          <dgm:resizeHandles val="exact"/>
        </dgm:presLayoutVars>
      </dgm:prSet>
      <dgm:spPr/>
    </dgm:pt>
    <dgm:pt modelId="{83CE7AFD-BE07-0E4A-A0CF-7D7F74147716}" type="pres">
      <dgm:prSet presAssocID="{A8928370-17BB-EB47-8D37-C6ED845C5ED2}" presName="centerShape" presStyleLbl="node0" presStyleIdx="0" presStyleCnt="1" custScaleX="107726" custLinFactNeighborX="1966" custLinFactNeighborY="-8637"/>
      <dgm:spPr/>
    </dgm:pt>
    <dgm:pt modelId="{34791A7F-B260-364C-8944-16CE2E71E52A}" type="pres">
      <dgm:prSet presAssocID="{F39D3B75-0BC2-E14D-82A0-93C002EF8585}" presName="node" presStyleLbl="node1" presStyleIdx="0" presStyleCnt="5" custScaleX="141203">
        <dgm:presLayoutVars>
          <dgm:bulletEnabled val="1"/>
        </dgm:presLayoutVars>
      </dgm:prSet>
      <dgm:spPr/>
    </dgm:pt>
    <dgm:pt modelId="{D43E0EA0-DC45-A240-83F5-64E376AC0DC3}" type="pres">
      <dgm:prSet presAssocID="{F39D3B75-0BC2-E14D-82A0-93C002EF8585}" presName="dummy" presStyleCnt="0"/>
      <dgm:spPr/>
    </dgm:pt>
    <dgm:pt modelId="{21D3E827-C138-7E40-ACCB-72DFE1C0A3DD}" type="pres">
      <dgm:prSet presAssocID="{0996DF72-F806-B545-9718-C15B7EFB6FE5}" presName="sibTrans" presStyleLbl="sibTrans2D1" presStyleIdx="0" presStyleCnt="5"/>
      <dgm:spPr/>
    </dgm:pt>
    <dgm:pt modelId="{31A7A346-F8F9-C645-A463-52912E838672}" type="pres">
      <dgm:prSet presAssocID="{3072D761-CBE1-E84D-878A-1F195ACB978F}" presName="node" presStyleLbl="node1" presStyleIdx="1" presStyleCnt="5" custScaleX="164840" custRadScaleRad="127400" custRadScaleInc="21147">
        <dgm:presLayoutVars>
          <dgm:bulletEnabled val="1"/>
        </dgm:presLayoutVars>
      </dgm:prSet>
      <dgm:spPr/>
    </dgm:pt>
    <dgm:pt modelId="{DB686A77-8174-5F41-8D9C-F8C0525541A7}" type="pres">
      <dgm:prSet presAssocID="{3072D761-CBE1-E84D-878A-1F195ACB978F}" presName="dummy" presStyleCnt="0"/>
      <dgm:spPr/>
    </dgm:pt>
    <dgm:pt modelId="{3F0945D1-273D-E249-A757-144D5655A04F}" type="pres">
      <dgm:prSet presAssocID="{53BD1743-1CE0-BB4F-8D21-ED25E74BE85E}" presName="sibTrans" presStyleLbl="sibTrans2D1" presStyleIdx="1" presStyleCnt="5"/>
      <dgm:spPr/>
    </dgm:pt>
    <dgm:pt modelId="{C2555C88-8E72-B845-B98F-591A85F7AA05}" type="pres">
      <dgm:prSet presAssocID="{5D8D0763-0765-8A46-95B4-10727EE5630D}" presName="node" presStyleLbl="node1" presStyleIdx="2" presStyleCnt="5" custScaleX="175928" custRadScaleRad="113352" custRadScaleInc="-77493">
        <dgm:presLayoutVars>
          <dgm:bulletEnabled val="1"/>
        </dgm:presLayoutVars>
      </dgm:prSet>
      <dgm:spPr/>
    </dgm:pt>
    <dgm:pt modelId="{07B0607A-887A-C542-AB8D-52EAC86D2924}" type="pres">
      <dgm:prSet presAssocID="{5D8D0763-0765-8A46-95B4-10727EE5630D}" presName="dummy" presStyleCnt="0"/>
      <dgm:spPr/>
    </dgm:pt>
    <dgm:pt modelId="{EFF89838-85BE-5F41-A7FD-CDB8F8678AFF}" type="pres">
      <dgm:prSet presAssocID="{B8A6ACC5-0FB1-F14A-9055-12BD50DED42E}" presName="sibTrans" presStyleLbl="sibTrans2D1" presStyleIdx="2" presStyleCnt="5" custScaleY="84660"/>
      <dgm:spPr/>
    </dgm:pt>
    <dgm:pt modelId="{DF2677A8-3AAD-1643-AE00-DBF06BDA3214}" type="pres">
      <dgm:prSet presAssocID="{6276F77F-17D6-BA46-A23E-CBD09D44A1FD}" presName="node" presStyleLbl="node1" presStyleIdx="3" presStyleCnt="5" custScaleX="211755" custRadScaleRad="113217" custRadScaleInc="75208">
        <dgm:presLayoutVars>
          <dgm:bulletEnabled val="1"/>
        </dgm:presLayoutVars>
      </dgm:prSet>
      <dgm:spPr/>
    </dgm:pt>
    <dgm:pt modelId="{BA5BE718-D4D6-7548-B467-1AF3933DD33E}" type="pres">
      <dgm:prSet presAssocID="{6276F77F-17D6-BA46-A23E-CBD09D44A1FD}" presName="dummy" presStyleCnt="0"/>
      <dgm:spPr/>
    </dgm:pt>
    <dgm:pt modelId="{13EA93E8-395B-9149-AEC2-905B45F3142D}" type="pres">
      <dgm:prSet presAssocID="{9CBA1728-BC35-2C48-8335-D12F05853139}" presName="sibTrans" presStyleLbl="sibTrans2D1" presStyleIdx="3" presStyleCnt="5"/>
      <dgm:spPr/>
    </dgm:pt>
    <dgm:pt modelId="{F0FCF2FA-4F0D-A345-B46B-00EA1E6D251F}" type="pres">
      <dgm:prSet presAssocID="{EF6A5DE1-FBE0-3346-97C4-017EDC599C3E}" presName="node" presStyleLbl="node1" presStyleIdx="4" presStyleCnt="5" custScaleX="163647" custRadScaleRad="118820" custRadScaleInc="-17183">
        <dgm:presLayoutVars>
          <dgm:bulletEnabled val="1"/>
        </dgm:presLayoutVars>
      </dgm:prSet>
      <dgm:spPr/>
    </dgm:pt>
    <dgm:pt modelId="{099E95E6-3FA7-5740-973B-F9D946DC09D4}" type="pres">
      <dgm:prSet presAssocID="{EF6A5DE1-FBE0-3346-97C4-017EDC599C3E}" presName="dummy" presStyleCnt="0"/>
      <dgm:spPr/>
    </dgm:pt>
    <dgm:pt modelId="{0BA209C1-A8EA-7848-8F04-6AFD5D9DA94A}" type="pres">
      <dgm:prSet presAssocID="{B0EFAA67-0759-6E4D-8497-91910F262EC5}" presName="sibTrans" presStyleLbl="sibTrans2D1" presStyleIdx="4" presStyleCnt="5"/>
      <dgm:spPr/>
    </dgm:pt>
  </dgm:ptLst>
  <dgm:cxnLst>
    <dgm:cxn modelId="{C5DF610C-C15D-904B-905C-70FBD37704D1}" srcId="{A8928370-17BB-EB47-8D37-C6ED845C5ED2}" destId="{EF6A5DE1-FBE0-3346-97C4-017EDC599C3E}" srcOrd="4" destOrd="0" parTransId="{F2F356BD-2461-1348-970A-16FC5A288C7B}" sibTransId="{B0EFAA67-0759-6E4D-8497-91910F262EC5}"/>
    <dgm:cxn modelId="{A18D4113-697D-454D-902A-E3652CF067C8}" type="presOf" srcId="{6276F77F-17D6-BA46-A23E-CBD09D44A1FD}" destId="{DF2677A8-3AAD-1643-AE00-DBF06BDA3214}" srcOrd="0" destOrd="0" presId="urn:microsoft.com/office/officeart/2005/8/layout/radial6"/>
    <dgm:cxn modelId="{DA8C7A19-928A-A349-8156-C0614FA6B54E}" type="presOf" srcId="{EF6A5DE1-FBE0-3346-97C4-017EDC599C3E}" destId="{F0FCF2FA-4F0D-A345-B46B-00EA1E6D251F}" srcOrd="0" destOrd="0" presId="urn:microsoft.com/office/officeart/2005/8/layout/radial6"/>
    <dgm:cxn modelId="{850B3428-5A17-EC4B-9DD9-A5F7C255442A}" type="presOf" srcId="{9CBA1728-BC35-2C48-8335-D12F05853139}" destId="{13EA93E8-395B-9149-AEC2-905B45F3142D}" srcOrd="0" destOrd="0" presId="urn:microsoft.com/office/officeart/2005/8/layout/radial6"/>
    <dgm:cxn modelId="{08788F2A-5352-5646-8A13-74E5C06C862A}" type="presOf" srcId="{3072D761-CBE1-E84D-878A-1F195ACB978F}" destId="{31A7A346-F8F9-C645-A463-52912E838672}" srcOrd="0" destOrd="0" presId="urn:microsoft.com/office/officeart/2005/8/layout/radial6"/>
    <dgm:cxn modelId="{4ED4163F-1502-6341-BDBB-6CB65A23681A}" srcId="{A8928370-17BB-EB47-8D37-C6ED845C5ED2}" destId="{5D8D0763-0765-8A46-95B4-10727EE5630D}" srcOrd="2" destOrd="0" parTransId="{085BEFD0-892B-424F-8130-B44D01707E58}" sibTransId="{B8A6ACC5-0FB1-F14A-9055-12BD50DED42E}"/>
    <dgm:cxn modelId="{BB3F2963-1A46-4949-8EF5-F214F27EFF74}" srcId="{8A649299-176F-7B43-A3EE-27A3AD53FF2F}" destId="{A8928370-17BB-EB47-8D37-C6ED845C5ED2}" srcOrd="0" destOrd="0" parTransId="{2E2755B4-5E25-E548-96BD-5AA097628AA1}" sibTransId="{305F0A88-CC45-8B42-9A7B-A0EE14586E57}"/>
    <dgm:cxn modelId="{25B89979-A673-394A-B785-03DCF6A785A9}" srcId="{A8928370-17BB-EB47-8D37-C6ED845C5ED2}" destId="{3072D761-CBE1-E84D-878A-1F195ACB978F}" srcOrd="1" destOrd="0" parTransId="{2ECF14A0-30B0-A840-A870-19E7BAC88D5E}" sibTransId="{53BD1743-1CE0-BB4F-8D21-ED25E74BE85E}"/>
    <dgm:cxn modelId="{EACF3C90-845A-F944-BD59-13D61D13C0ED}" type="presOf" srcId="{8A649299-176F-7B43-A3EE-27A3AD53FF2F}" destId="{E5AE3142-168C-CA42-A676-CC5A7A9D7BBE}" srcOrd="0" destOrd="0" presId="urn:microsoft.com/office/officeart/2005/8/layout/radial6"/>
    <dgm:cxn modelId="{DF26D89F-DFB5-7A4A-ACE2-5F9CF38081BD}" type="presOf" srcId="{5D8D0763-0765-8A46-95B4-10727EE5630D}" destId="{C2555C88-8E72-B845-B98F-591A85F7AA05}" srcOrd="0" destOrd="0" presId="urn:microsoft.com/office/officeart/2005/8/layout/radial6"/>
    <dgm:cxn modelId="{68BB88A1-474C-F24C-AEF7-BD2A5D2BE6B0}" type="presOf" srcId="{F39D3B75-0BC2-E14D-82A0-93C002EF8585}" destId="{34791A7F-B260-364C-8944-16CE2E71E52A}" srcOrd="0" destOrd="0" presId="urn:microsoft.com/office/officeart/2005/8/layout/radial6"/>
    <dgm:cxn modelId="{813245BA-13FD-2A41-A52B-8D441CD004CA}" type="presOf" srcId="{B8A6ACC5-0FB1-F14A-9055-12BD50DED42E}" destId="{EFF89838-85BE-5F41-A7FD-CDB8F8678AFF}" srcOrd="0" destOrd="0" presId="urn:microsoft.com/office/officeart/2005/8/layout/radial6"/>
    <dgm:cxn modelId="{5DA1DED5-DB56-DB4D-827A-38919D7D2866}" srcId="{A8928370-17BB-EB47-8D37-C6ED845C5ED2}" destId="{F39D3B75-0BC2-E14D-82A0-93C002EF8585}" srcOrd="0" destOrd="0" parTransId="{EE843865-F8CD-4E4C-846E-5C4603DA75EF}" sibTransId="{0996DF72-F806-B545-9718-C15B7EFB6FE5}"/>
    <dgm:cxn modelId="{F3D38DDB-87CA-C141-867E-DDABB4182C61}" srcId="{A8928370-17BB-EB47-8D37-C6ED845C5ED2}" destId="{6276F77F-17D6-BA46-A23E-CBD09D44A1FD}" srcOrd="3" destOrd="0" parTransId="{38999ED5-8913-1E40-9B4F-7126B95D8214}" sibTransId="{9CBA1728-BC35-2C48-8335-D12F05853139}"/>
    <dgm:cxn modelId="{5BDE52E4-7C3C-9940-AF8F-D2FCECC39B0A}" type="presOf" srcId="{53BD1743-1CE0-BB4F-8D21-ED25E74BE85E}" destId="{3F0945D1-273D-E249-A757-144D5655A04F}" srcOrd="0" destOrd="0" presId="urn:microsoft.com/office/officeart/2005/8/layout/radial6"/>
    <dgm:cxn modelId="{C41EF4E8-D2E6-0846-8F3E-46E60CFD253E}" type="presOf" srcId="{A8928370-17BB-EB47-8D37-C6ED845C5ED2}" destId="{83CE7AFD-BE07-0E4A-A0CF-7D7F74147716}" srcOrd="0" destOrd="0" presId="urn:microsoft.com/office/officeart/2005/8/layout/radial6"/>
    <dgm:cxn modelId="{C68554FE-DB17-114B-B8AB-1D57C7BE62F6}" type="presOf" srcId="{B0EFAA67-0759-6E4D-8497-91910F262EC5}" destId="{0BA209C1-A8EA-7848-8F04-6AFD5D9DA94A}" srcOrd="0" destOrd="0" presId="urn:microsoft.com/office/officeart/2005/8/layout/radial6"/>
    <dgm:cxn modelId="{07F7F8FE-58B3-5848-B6DF-D9004C8F6DD6}" type="presOf" srcId="{0996DF72-F806-B545-9718-C15B7EFB6FE5}" destId="{21D3E827-C138-7E40-ACCB-72DFE1C0A3DD}" srcOrd="0" destOrd="0" presId="urn:microsoft.com/office/officeart/2005/8/layout/radial6"/>
    <dgm:cxn modelId="{AC9C4D72-47E1-4240-A95C-F9709173B1C8}" type="presParOf" srcId="{E5AE3142-168C-CA42-A676-CC5A7A9D7BBE}" destId="{83CE7AFD-BE07-0E4A-A0CF-7D7F74147716}" srcOrd="0" destOrd="0" presId="urn:microsoft.com/office/officeart/2005/8/layout/radial6"/>
    <dgm:cxn modelId="{ECF3C91D-E6F3-E741-9A8E-AE256BA65E2D}" type="presParOf" srcId="{E5AE3142-168C-CA42-A676-CC5A7A9D7BBE}" destId="{34791A7F-B260-364C-8944-16CE2E71E52A}" srcOrd="1" destOrd="0" presId="urn:microsoft.com/office/officeart/2005/8/layout/radial6"/>
    <dgm:cxn modelId="{2ED12E26-EC90-8D4F-BEAF-F77BC3FF0E9D}" type="presParOf" srcId="{E5AE3142-168C-CA42-A676-CC5A7A9D7BBE}" destId="{D43E0EA0-DC45-A240-83F5-64E376AC0DC3}" srcOrd="2" destOrd="0" presId="urn:microsoft.com/office/officeart/2005/8/layout/radial6"/>
    <dgm:cxn modelId="{031964FC-0DB7-BC45-9588-4BEED214CD4F}" type="presParOf" srcId="{E5AE3142-168C-CA42-A676-CC5A7A9D7BBE}" destId="{21D3E827-C138-7E40-ACCB-72DFE1C0A3DD}" srcOrd="3" destOrd="0" presId="urn:microsoft.com/office/officeart/2005/8/layout/radial6"/>
    <dgm:cxn modelId="{76D60553-7C0D-C649-895E-CCCE1C681124}" type="presParOf" srcId="{E5AE3142-168C-CA42-A676-CC5A7A9D7BBE}" destId="{31A7A346-F8F9-C645-A463-52912E838672}" srcOrd="4" destOrd="0" presId="urn:microsoft.com/office/officeart/2005/8/layout/radial6"/>
    <dgm:cxn modelId="{BB0A5647-91B7-E542-9F0F-284028CCD96E}" type="presParOf" srcId="{E5AE3142-168C-CA42-A676-CC5A7A9D7BBE}" destId="{DB686A77-8174-5F41-8D9C-F8C0525541A7}" srcOrd="5" destOrd="0" presId="urn:microsoft.com/office/officeart/2005/8/layout/radial6"/>
    <dgm:cxn modelId="{C53A72C3-9206-F747-BA49-714B3729F82C}" type="presParOf" srcId="{E5AE3142-168C-CA42-A676-CC5A7A9D7BBE}" destId="{3F0945D1-273D-E249-A757-144D5655A04F}" srcOrd="6" destOrd="0" presId="urn:microsoft.com/office/officeart/2005/8/layout/radial6"/>
    <dgm:cxn modelId="{BC47036A-B440-B74B-B277-D730E0E530DD}" type="presParOf" srcId="{E5AE3142-168C-CA42-A676-CC5A7A9D7BBE}" destId="{C2555C88-8E72-B845-B98F-591A85F7AA05}" srcOrd="7" destOrd="0" presId="urn:microsoft.com/office/officeart/2005/8/layout/radial6"/>
    <dgm:cxn modelId="{AC497836-77B0-114F-B839-D7917957C10A}" type="presParOf" srcId="{E5AE3142-168C-CA42-A676-CC5A7A9D7BBE}" destId="{07B0607A-887A-C542-AB8D-52EAC86D2924}" srcOrd="8" destOrd="0" presId="urn:microsoft.com/office/officeart/2005/8/layout/radial6"/>
    <dgm:cxn modelId="{78ACC3D1-9455-4F4F-92ED-F1FE07DD5476}" type="presParOf" srcId="{E5AE3142-168C-CA42-A676-CC5A7A9D7BBE}" destId="{EFF89838-85BE-5F41-A7FD-CDB8F8678AFF}" srcOrd="9" destOrd="0" presId="urn:microsoft.com/office/officeart/2005/8/layout/radial6"/>
    <dgm:cxn modelId="{27B1CEEA-3103-174A-8E4D-FE2A0186784C}" type="presParOf" srcId="{E5AE3142-168C-CA42-A676-CC5A7A9D7BBE}" destId="{DF2677A8-3AAD-1643-AE00-DBF06BDA3214}" srcOrd="10" destOrd="0" presId="urn:microsoft.com/office/officeart/2005/8/layout/radial6"/>
    <dgm:cxn modelId="{330AEC82-BFF1-B14D-A214-93CC32A505BD}" type="presParOf" srcId="{E5AE3142-168C-CA42-A676-CC5A7A9D7BBE}" destId="{BA5BE718-D4D6-7548-B467-1AF3933DD33E}" srcOrd="11" destOrd="0" presId="urn:microsoft.com/office/officeart/2005/8/layout/radial6"/>
    <dgm:cxn modelId="{181B0174-C011-FD41-92FF-A1A8A9F2D9F7}" type="presParOf" srcId="{E5AE3142-168C-CA42-A676-CC5A7A9D7BBE}" destId="{13EA93E8-395B-9149-AEC2-905B45F3142D}" srcOrd="12" destOrd="0" presId="urn:microsoft.com/office/officeart/2005/8/layout/radial6"/>
    <dgm:cxn modelId="{B6A3408C-A94F-F846-97A8-9C406F878801}" type="presParOf" srcId="{E5AE3142-168C-CA42-A676-CC5A7A9D7BBE}" destId="{F0FCF2FA-4F0D-A345-B46B-00EA1E6D251F}" srcOrd="13" destOrd="0" presId="urn:microsoft.com/office/officeart/2005/8/layout/radial6"/>
    <dgm:cxn modelId="{82E2BC0F-0E8C-2941-9861-7E050B05F675}" type="presParOf" srcId="{E5AE3142-168C-CA42-A676-CC5A7A9D7BBE}" destId="{099E95E6-3FA7-5740-973B-F9D946DC09D4}" srcOrd="14" destOrd="0" presId="urn:microsoft.com/office/officeart/2005/8/layout/radial6"/>
    <dgm:cxn modelId="{92AF30D6-B5B8-714E-9C6D-2B3BB3A6C4BF}" type="presParOf" srcId="{E5AE3142-168C-CA42-A676-CC5A7A9D7BBE}" destId="{0BA209C1-A8EA-7848-8F04-6AFD5D9DA94A}"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4AD323-2D2B-154B-A324-9C67C848EE95}" type="doc">
      <dgm:prSet loTypeId="urn:microsoft.com/office/officeart/2005/8/layout/cycle5" loCatId="" qsTypeId="urn:microsoft.com/office/officeart/2005/8/quickstyle/simple4" qsCatId="simple" csTypeId="urn:microsoft.com/office/officeart/2005/8/colors/accent1_2" csCatId="accent1" phldr="1"/>
      <dgm:spPr/>
      <dgm:t>
        <a:bodyPr/>
        <a:lstStyle/>
        <a:p>
          <a:endParaRPr lang="en-US"/>
        </a:p>
      </dgm:t>
    </dgm:pt>
    <dgm:pt modelId="{620BD9A6-FA31-BD44-A168-BFDFD92556A6}">
      <dgm:prSet phldrT="[Text]"/>
      <dgm:spPr>
        <a:solidFill>
          <a:srgbClr val="A046B8"/>
        </a:solidFill>
      </dgm:spPr>
      <dgm:t>
        <a:bodyPr/>
        <a:lstStyle/>
        <a:p>
          <a:r>
            <a:rPr lang="en-US" dirty="0"/>
            <a:t>Assessment Analysis and Planning</a:t>
          </a:r>
        </a:p>
      </dgm:t>
    </dgm:pt>
    <dgm:pt modelId="{81E40114-C02A-B847-A217-3C746043E12D}" type="parTrans" cxnId="{BB4A4C14-FBD8-914F-A8BB-FB162F033DF0}">
      <dgm:prSet/>
      <dgm:spPr/>
      <dgm:t>
        <a:bodyPr/>
        <a:lstStyle/>
        <a:p>
          <a:endParaRPr lang="en-US"/>
        </a:p>
      </dgm:t>
    </dgm:pt>
    <dgm:pt modelId="{D08A376F-9CB9-4343-8521-D85A1ECDD83B}" type="sibTrans" cxnId="{BB4A4C14-FBD8-914F-A8BB-FB162F033DF0}">
      <dgm:prSet/>
      <dgm:spPr>
        <a:ln>
          <a:solidFill>
            <a:srgbClr val="000000"/>
          </a:solidFill>
        </a:ln>
      </dgm:spPr>
      <dgm:t>
        <a:bodyPr/>
        <a:lstStyle/>
        <a:p>
          <a:endParaRPr lang="en-US"/>
        </a:p>
      </dgm:t>
    </dgm:pt>
    <dgm:pt modelId="{94C42ED7-2422-2543-873B-2C46923220AE}">
      <dgm:prSet phldrT="[Text]"/>
      <dgm:spPr>
        <a:solidFill>
          <a:srgbClr val="A046B8"/>
        </a:solidFill>
      </dgm:spPr>
      <dgm:t>
        <a:bodyPr/>
        <a:lstStyle/>
        <a:p>
          <a:r>
            <a:rPr lang="en-US" dirty="0"/>
            <a:t>Resource Mobilization</a:t>
          </a:r>
        </a:p>
      </dgm:t>
    </dgm:pt>
    <dgm:pt modelId="{8147DBCE-5B79-3240-A2AF-903BF96F11CD}" type="parTrans" cxnId="{F86503E0-B1CD-014E-8362-539F3B2EE091}">
      <dgm:prSet/>
      <dgm:spPr/>
      <dgm:t>
        <a:bodyPr/>
        <a:lstStyle/>
        <a:p>
          <a:endParaRPr lang="en-US"/>
        </a:p>
      </dgm:t>
    </dgm:pt>
    <dgm:pt modelId="{9E4C5638-D9D9-F145-8516-99B89128BC30}" type="sibTrans" cxnId="{F86503E0-B1CD-014E-8362-539F3B2EE091}">
      <dgm:prSet/>
      <dgm:spPr>
        <a:ln>
          <a:solidFill>
            <a:srgbClr val="000000"/>
          </a:solidFill>
        </a:ln>
      </dgm:spPr>
      <dgm:t>
        <a:bodyPr/>
        <a:lstStyle/>
        <a:p>
          <a:endParaRPr lang="en-US"/>
        </a:p>
      </dgm:t>
    </dgm:pt>
    <dgm:pt modelId="{D2AC8644-C111-AB43-8946-8FA64DCF07AD}">
      <dgm:prSet phldrT="[Text]"/>
      <dgm:spPr>
        <a:solidFill>
          <a:srgbClr val="A046B8"/>
        </a:solidFill>
      </dgm:spPr>
      <dgm:t>
        <a:bodyPr/>
        <a:lstStyle/>
        <a:p>
          <a:r>
            <a:rPr lang="en-US" dirty="0"/>
            <a:t>Implementation</a:t>
          </a:r>
        </a:p>
      </dgm:t>
    </dgm:pt>
    <dgm:pt modelId="{0993DBF1-1CF3-7242-8B01-C352BB8359BE}" type="parTrans" cxnId="{E0B19177-8BFF-B04A-9A8B-D2CEC04D57E1}">
      <dgm:prSet/>
      <dgm:spPr/>
      <dgm:t>
        <a:bodyPr/>
        <a:lstStyle/>
        <a:p>
          <a:endParaRPr lang="en-US"/>
        </a:p>
      </dgm:t>
    </dgm:pt>
    <dgm:pt modelId="{A0BD7253-4AC5-E24D-BCB6-A49D095D7E5A}" type="sibTrans" cxnId="{E0B19177-8BFF-B04A-9A8B-D2CEC04D57E1}">
      <dgm:prSet/>
      <dgm:spPr>
        <a:ln>
          <a:solidFill>
            <a:srgbClr val="000000"/>
          </a:solidFill>
        </a:ln>
      </dgm:spPr>
      <dgm:t>
        <a:bodyPr/>
        <a:lstStyle/>
        <a:p>
          <a:endParaRPr lang="en-US"/>
        </a:p>
      </dgm:t>
    </dgm:pt>
    <dgm:pt modelId="{C00A59D3-7679-AC48-9163-EA81BAEB934F}">
      <dgm:prSet phldrT="[Text]"/>
      <dgm:spPr>
        <a:solidFill>
          <a:srgbClr val="A046B8"/>
        </a:solidFill>
      </dgm:spPr>
      <dgm:t>
        <a:bodyPr/>
        <a:lstStyle/>
        <a:p>
          <a:r>
            <a:rPr lang="en-US" dirty="0"/>
            <a:t>Coordination</a:t>
          </a:r>
        </a:p>
      </dgm:t>
    </dgm:pt>
    <dgm:pt modelId="{2D707FE5-8F3E-484C-B5AC-0B12B9F6771D}" type="parTrans" cxnId="{8844BBD0-2884-794F-9961-86A5594C20F3}">
      <dgm:prSet/>
      <dgm:spPr/>
      <dgm:t>
        <a:bodyPr/>
        <a:lstStyle/>
        <a:p>
          <a:endParaRPr lang="en-US"/>
        </a:p>
      </dgm:t>
    </dgm:pt>
    <dgm:pt modelId="{F89CF4A1-6652-0341-B3B2-B187F5D72AAF}" type="sibTrans" cxnId="{8844BBD0-2884-794F-9961-86A5594C20F3}">
      <dgm:prSet/>
      <dgm:spPr>
        <a:ln>
          <a:solidFill>
            <a:srgbClr val="000000"/>
          </a:solidFill>
        </a:ln>
      </dgm:spPr>
      <dgm:t>
        <a:bodyPr/>
        <a:lstStyle/>
        <a:p>
          <a:endParaRPr lang="en-US"/>
        </a:p>
      </dgm:t>
    </dgm:pt>
    <dgm:pt modelId="{C17D3B2C-A7EB-EC46-AB7D-2CF2F35BDD73}">
      <dgm:prSet phldrT="[Text]"/>
      <dgm:spPr>
        <a:solidFill>
          <a:srgbClr val="A046B8"/>
        </a:solidFill>
      </dgm:spPr>
      <dgm:t>
        <a:bodyPr/>
        <a:lstStyle/>
        <a:p>
          <a:r>
            <a:rPr lang="en-US" dirty="0"/>
            <a:t>Monitoring and Evaluation</a:t>
          </a:r>
        </a:p>
      </dgm:t>
    </dgm:pt>
    <dgm:pt modelId="{22B38815-18C2-9646-B8D6-A92A32F00B88}" type="parTrans" cxnId="{90CEE24E-F50A-BE46-88AD-B5DE82F958B8}">
      <dgm:prSet/>
      <dgm:spPr/>
      <dgm:t>
        <a:bodyPr/>
        <a:lstStyle/>
        <a:p>
          <a:endParaRPr lang="en-US"/>
        </a:p>
      </dgm:t>
    </dgm:pt>
    <dgm:pt modelId="{59BF29B9-2233-9D40-B692-F879165DCDF3}" type="sibTrans" cxnId="{90CEE24E-F50A-BE46-88AD-B5DE82F958B8}">
      <dgm:prSet/>
      <dgm:spPr>
        <a:ln>
          <a:solidFill>
            <a:srgbClr val="000000"/>
          </a:solidFill>
        </a:ln>
      </dgm:spPr>
      <dgm:t>
        <a:bodyPr/>
        <a:lstStyle/>
        <a:p>
          <a:endParaRPr lang="en-US"/>
        </a:p>
      </dgm:t>
    </dgm:pt>
    <dgm:pt modelId="{9F24ADE1-744E-FB44-82EF-33439DACF235}" type="pres">
      <dgm:prSet presAssocID="{8E4AD323-2D2B-154B-A324-9C67C848EE95}" presName="cycle" presStyleCnt="0">
        <dgm:presLayoutVars>
          <dgm:dir/>
          <dgm:resizeHandles val="exact"/>
        </dgm:presLayoutVars>
      </dgm:prSet>
      <dgm:spPr/>
    </dgm:pt>
    <dgm:pt modelId="{ABA98962-A086-2B4F-83AC-48508CB82F6F}" type="pres">
      <dgm:prSet presAssocID="{620BD9A6-FA31-BD44-A168-BFDFD92556A6}" presName="node" presStyleLbl="node1" presStyleIdx="0" presStyleCnt="5">
        <dgm:presLayoutVars>
          <dgm:bulletEnabled val="1"/>
        </dgm:presLayoutVars>
      </dgm:prSet>
      <dgm:spPr/>
    </dgm:pt>
    <dgm:pt modelId="{8869C870-52C7-5040-9295-7C2D5D4CEA31}" type="pres">
      <dgm:prSet presAssocID="{620BD9A6-FA31-BD44-A168-BFDFD92556A6}" presName="spNode" presStyleCnt="0"/>
      <dgm:spPr/>
    </dgm:pt>
    <dgm:pt modelId="{D3542003-217A-1747-91D0-8C358071D85C}" type="pres">
      <dgm:prSet presAssocID="{D08A376F-9CB9-4343-8521-D85A1ECDD83B}" presName="sibTrans" presStyleLbl="sibTrans1D1" presStyleIdx="0" presStyleCnt="5"/>
      <dgm:spPr/>
    </dgm:pt>
    <dgm:pt modelId="{C0F14592-4707-4849-8B9C-9CDA499C94EF}" type="pres">
      <dgm:prSet presAssocID="{94C42ED7-2422-2543-873B-2C46923220AE}" presName="node" presStyleLbl="node1" presStyleIdx="1" presStyleCnt="5">
        <dgm:presLayoutVars>
          <dgm:bulletEnabled val="1"/>
        </dgm:presLayoutVars>
      </dgm:prSet>
      <dgm:spPr/>
    </dgm:pt>
    <dgm:pt modelId="{129B636E-60EF-AA47-996A-CF541D9BCC86}" type="pres">
      <dgm:prSet presAssocID="{94C42ED7-2422-2543-873B-2C46923220AE}" presName="spNode" presStyleCnt="0"/>
      <dgm:spPr/>
    </dgm:pt>
    <dgm:pt modelId="{9C95E749-E574-374F-8618-E6E2570F2D58}" type="pres">
      <dgm:prSet presAssocID="{9E4C5638-D9D9-F145-8516-99B89128BC30}" presName="sibTrans" presStyleLbl="sibTrans1D1" presStyleIdx="1" presStyleCnt="5"/>
      <dgm:spPr/>
    </dgm:pt>
    <dgm:pt modelId="{585DD0F2-31AA-8D44-8326-518AF88E4F1B}" type="pres">
      <dgm:prSet presAssocID="{D2AC8644-C111-AB43-8946-8FA64DCF07AD}" presName="node" presStyleLbl="node1" presStyleIdx="2" presStyleCnt="5">
        <dgm:presLayoutVars>
          <dgm:bulletEnabled val="1"/>
        </dgm:presLayoutVars>
      </dgm:prSet>
      <dgm:spPr/>
    </dgm:pt>
    <dgm:pt modelId="{AA5A7888-24FD-544A-9371-9054FAB9F111}" type="pres">
      <dgm:prSet presAssocID="{D2AC8644-C111-AB43-8946-8FA64DCF07AD}" presName="spNode" presStyleCnt="0"/>
      <dgm:spPr/>
    </dgm:pt>
    <dgm:pt modelId="{8EB43B49-FE3A-3048-984E-C76039A9ACDA}" type="pres">
      <dgm:prSet presAssocID="{A0BD7253-4AC5-E24D-BCB6-A49D095D7E5A}" presName="sibTrans" presStyleLbl="sibTrans1D1" presStyleIdx="2" presStyleCnt="5"/>
      <dgm:spPr/>
    </dgm:pt>
    <dgm:pt modelId="{273FA3FB-4964-3C4F-B80A-BF746A6CFCA5}" type="pres">
      <dgm:prSet presAssocID="{C00A59D3-7679-AC48-9163-EA81BAEB934F}" presName="node" presStyleLbl="node1" presStyleIdx="3" presStyleCnt="5">
        <dgm:presLayoutVars>
          <dgm:bulletEnabled val="1"/>
        </dgm:presLayoutVars>
      </dgm:prSet>
      <dgm:spPr/>
    </dgm:pt>
    <dgm:pt modelId="{79FE123F-89C2-ED42-BB7D-07D2E767F3FD}" type="pres">
      <dgm:prSet presAssocID="{C00A59D3-7679-AC48-9163-EA81BAEB934F}" presName="spNode" presStyleCnt="0"/>
      <dgm:spPr/>
    </dgm:pt>
    <dgm:pt modelId="{0D9AA056-70A5-1540-A11B-1714127F0FDB}" type="pres">
      <dgm:prSet presAssocID="{F89CF4A1-6652-0341-B3B2-B187F5D72AAF}" presName="sibTrans" presStyleLbl="sibTrans1D1" presStyleIdx="3" presStyleCnt="5"/>
      <dgm:spPr/>
    </dgm:pt>
    <dgm:pt modelId="{42611789-4441-2646-917D-858927E3BC17}" type="pres">
      <dgm:prSet presAssocID="{C17D3B2C-A7EB-EC46-AB7D-2CF2F35BDD73}" presName="node" presStyleLbl="node1" presStyleIdx="4" presStyleCnt="5">
        <dgm:presLayoutVars>
          <dgm:bulletEnabled val="1"/>
        </dgm:presLayoutVars>
      </dgm:prSet>
      <dgm:spPr/>
    </dgm:pt>
    <dgm:pt modelId="{DC32BDA2-B473-1A4F-AFB5-AA9E478F53FD}" type="pres">
      <dgm:prSet presAssocID="{C17D3B2C-A7EB-EC46-AB7D-2CF2F35BDD73}" presName="spNode" presStyleCnt="0"/>
      <dgm:spPr/>
    </dgm:pt>
    <dgm:pt modelId="{23EA67E9-0A00-E244-B131-26B6E55CA966}" type="pres">
      <dgm:prSet presAssocID="{59BF29B9-2233-9D40-B692-F879165DCDF3}" presName="sibTrans" presStyleLbl="sibTrans1D1" presStyleIdx="4" presStyleCnt="5"/>
      <dgm:spPr/>
    </dgm:pt>
  </dgm:ptLst>
  <dgm:cxnLst>
    <dgm:cxn modelId="{2F515006-A436-7E4F-B129-0D0DC40DA40A}" type="presOf" srcId="{620BD9A6-FA31-BD44-A168-BFDFD92556A6}" destId="{ABA98962-A086-2B4F-83AC-48508CB82F6F}" srcOrd="0" destOrd="0" presId="urn:microsoft.com/office/officeart/2005/8/layout/cycle5"/>
    <dgm:cxn modelId="{FCE26509-A53D-0942-A23A-79631BC262FD}" type="presOf" srcId="{F89CF4A1-6652-0341-B3B2-B187F5D72AAF}" destId="{0D9AA056-70A5-1540-A11B-1714127F0FDB}" srcOrd="0" destOrd="0" presId="urn:microsoft.com/office/officeart/2005/8/layout/cycle5"/>
    <dgm:cxn modelId="{E658810F-643B-7F44-9B44-07422F460D12}" type="presOf" srcId="{C17D3B2C-A7EB-EC46-AB7D-2CF2F35BDD73}" destId="{42611789-4441-2646-917D-858927E3BC17}" srcOrd="0" destOrd="0" presId="urn:microsoft.com/office/officeart/2005/8/layout/cycle5"/>
    <dgm:cxn modelId="{112B2114-FB97-1146-9448-A91083A1E5EC}" type="presOf" srcId="{94C42ED7-2422-2543-873B-2C46923220AE}" destId="{C0F14592-4707-4849-8B9C-9CDA499C94EF}" srcOrd="0" destOrd="0" presId="urn:microsoft.com/office/officeart/2005/8/layout/cycle5"/>
    <dgm:cxn modelId="{BB4A4C14-FBD8-914F-A8BB-FB162F033DF0}" srcId="{8E4AD323-2D2B-154B-A324-9C67C848EE95}" destId="{620BD9A6-FA31-BD44-A168-BFDFD92556A6}" srcOrd="0" destOrd="0" parTransId="{81E40114-C02A-B847-A217-3C746043E12D}" sibTransId="{D08A376F-9CB9-4343-8521-D85A1ECDD83B}"/>
    <dgm:cxn modelId="{D1F8D51A-0656-124C-928F-74886A187FB5}" type="presOf" srcId="{8E4AD323-2D2B-154B-A324-9C67C848EE95}" destId="{9F24ADE1-744E-FB44-82EF-33439DACF235}" srcOrd="0" destOrd="0" presId="urn:microsoft.com/office/officeart/2005/8/layout/cycle5"/>
    <dgm:cxn modelId="{3D4EF124-8A30-4546-AB71-19FBDC00E547}" type="presOf" srcId="{D08A376F-9CB9-4343-8521-D85A1ECDD83B}" destId="{D3542003-217A-1747-91D0-8C358071D85C}" srcOrd="0" destOrd="0" presId="urn:microsoft.com/office/officeart/2005/8/layout/cycle5"/>
    <dgm:cxn modelId="{B7FB533C-062E-D54A-946D-909C0FDE22F3}" type="presOf" srcId="{A0BD7253-4AC5-E24D-BCB6-A49D095D7E5A}" destId="{8EB43B49-FE3A-3048-984E-C76039A9ACDA}" srcOrd="0" destOrd="0" presId="urn:microsoft.com/office/officeart/2005/8/layout/cycle5"/>
    <dgm:cxn modelId="{90CEE24E-F50A-BE46-88AD-B5DE82F958B8}" srcId="{8E4AD323-2D2B-154B-A324-9C67C848EE95}" destId="{C17D3B2C-A7EB-EC46-AB7D-2CF2F35BDD73}" srcOrd="4" destOrd="0" parTransId="{22B38815-18C2-9646-B8D6-A92A32F00B88}" sibTransId="{59BF29B9-2233-9D40-B692-F879165DCDF3}"/>
    <dgm:cxn modelId="{E0B19177-8BFF-B04A-9A8B-D2CEC04D57E1}" srcId="{8E4AD323-2D2B-154B-A324-9C67C848EE95}" destId="{D2AC8644-C111-AB43-8946-8FA64DCF07AD}" srcOrd="2" destOrd="0" parTransId="{0993DBF1-1CF3-7242-8B01-C352BB8359BE}" sibTransId="{A0BD7253-4AC5-E24D-BCB6-A49D095D7E5A}"/>
    <dgm:cxn modelId="{04047959-812D-AD4E-9194-3DE5A2593326}" type="presOf" srcId="{59BF29B9-2233-9D40-B692-F879165DCDF3}" destId="{23EA67E9-0A00-E244-B131-26B6E55CA966}" srcOrd="0" destOrd="0" presId="urn:microsoft.com/office/officeart/2005/8/layout/cycle5"/>
    <dgm:cxn modelId="{2918EA79-8666-2C4F-9E38-117BAAC12FF1}" type="presOf" srcId="{D2AC8644-C111-AB43-8946-8FA64DCF07AD}" destId="{585DD0F2-31AA-8D44-8326-518AF88E4F1B}" srcOrd="0" destOrd="0" presId="urn:microsoft.com/office/officeart/2005/8/layout/cycle5"/>
    <dgm:cxn modelId="{9EC39E99-1F59-E74A-95B5-F4A624E7E83E}" type="presOf" srcId="{9E4C5638-D9D9-F145-8516-99B89128BC30}" destId="{9C95E749-E574-374F-8618-E6E2570F2D58}" srcOrd="0" destOrd="0" presId="urn:microsoft.com/office/officeart/2005/8/layout/cycle5"/>
    <dgm:cxn modelId="{48614FA7-4CF8-B849-AFF9-FD79445C795F}" type="presOf" srcId="{C00A59D3-7679-AC48-9163-EA81BAEB934F}" destId="{273FA3FB-4964-3C4F-B80A-BF746A6CFCA5}" srcOrd="0" destOrd="0" presId="urn:microsoft.com/office/officeart/2005/8/layout/cycle5"/>
    <dgm:cxn modelId="{8844BBD0-2884-794F-9961-86A5594C20F3}" srcId="{8E4AD323-2D2B-154B-A324-9C67C848EE95}" destId="{C00A59D3-7679-AC48-9163-EA81BAEB934F}" srcOrd="3" destOrd="0" parTransId="{2D707FE5-8F3E-484C-B5AC-0B12B9F6771D}" sibTransId="{F89CF4A1-6652-0341-B3B2-B187F5D72AAF}"/>
    <dgm:cxn modelId="{F86503E0-B1CD-014E-8362-539F3B2EE091}" srcId="{8E4AD323-2D2B-154B-A324-9C67C848EE95}" destId="{94C42ED7-2422-2543-873B-2C46923220AE}" srcOrd="1" destOrd="0" parTransId="{8147DBCE-5B79-3240-A2AF-903BF96F11CD}" sibTransId="{9E4C5638-D9D9-F145-8516-99B89128BC30}"/>
    <dgm:cxn modelId="{50614522-9EC1-7344-B707-D4B086379E49}" type="presParOf" srcId="{9F24ADE1-744E-FB44-82EF-33439DACF235}" destId="{ABA98962-A086-2B4F-83AC-48508CB82F6F}" srcOrd="0" destOrd="0" presId="urn:microsoft.com/office/officeart/2005/8/layout/cycle5"/>
    <dgm:cxn modelId="{88CCD51E-F4C6-544B-A11E-225E64238573}" type="presParOf" srcId="{9F24ADE1-744E-FB44-82EF-33439DACF235}" destId="{8869C870-52C7-5040-9295-7C2D5D4CEA31}" srcOrd="1" destOrd="0" presId="urn:microsoft.com/office/officeart/2005/8/layout/cycle5"/>
    <dgm:cxn modelId="{3085384D-61D0-2D49-ACDE-72579E152FF3}" type="presParOf" srcId="{9F24ADE1-744E-FB44-82EF-33439DACF235}" destId="{D3542003-217A-1747-91D0-8C358071D85C}" srcOrd="2" destOrd="0" presId="urn:microsoft.com/office/officeart/2005/8/layout/cycle5"/>
    <dgm:cxn modelId="{68380CE3-BB0A-B945-894B-7C2BF784E232}" type="presParOf" srcId="{9F24ADE1-744E-FB44-82EF-33439DACF235}" destId="{C0F14592-4707-4849-8B9C-9CDA499C94EF}" srcOrd="3" destOrd="0" presId="urn:microsoft.com/office/officeart/2005/8/layout/cycle5"/>
    <dgm:cxn modelId="{ED2413AD-1363-DA4B-80EA-FB44C38341C8}" type="presParOf" srcId="{9F24ADE1-744E-FB44-82EF-33439DACF235}" destId="{129B636E-60EF-AA47-996A-CF541D9BCC86}" srcOrd="4" destOrd="0" presId="urn:microsoft.com/office/officeart/2005/8/layout/cycle5"/>
    <dgm:cxn modelId="{FCBC6A2B-8515-D742-9FC0-7D8378751368}" type="presParOf" srcId="{9F24ADE1-744E-FB44-82EF-33439DACF235}" destId="{9C95E749-E574-374F-8618-E6E2570F2D58}" srcOrd="5" destOrd="0" presId="urn:microsoft.com/office/officeart/2005/8/layout/cycle5"/>
    <dgm:cxn modelId="{DFDE6346-3127-944B-8826-BA565C3855E8}" type="presParOf" srcId="{9F24ADE1-744E-FB44-82EF-33439DACF235}" destId="{585DD0F2-31AA-8D44-8326-518AF88E4F1B}" srcOrd="6" destOrd="0" presId="urn:microsoft.com/office/officeart/2005/8/layout/cycle5"/>
    <dgm:cxn modelId="{D24AC846-ABBB-BE47-BFA5-70FC85410F49}" type="presParOf" srcId="{9F24ADE1-744E-FB44-82EF-33439DACF235}" destId="{AA5A7888-24FD-544A-9371-9054FAB9F111}" srcOrd="7" destOrd="0" presId="urn:microsoft.com/office/officeart/2005/8/layout/cycle5"/>
    <dgm:cxn modelId="{FAAB51E2-1E86-674B-A079-1F078B74656B}" type="presParOf" srcId="{9F24ADE1-744E-FB44-82EF-33439DACF235}" destId="{8EB43B49-FE3A-3048-984E-C76039A9ACDA}" srcOrd="8" destOrd="0" presId="urn:microsoft.com/office/officeart/2005/8/layout/cycle5"/>
    <dgm:cxn modelId="{D70F2048-A5C9-8D4D-94BA-83DC33DB3307}" type="presParOf" srcId="{9F24ADE1-744E-FB44-82EF-33439DACF235}" destId="{273FA3FB-4964-3C4F-B80A-BF746A6CFCA5}" srcOrd="9" destOrd="0" presId="urn:microsoft.com/office/officeart/2005/8/layout/cycle5"/>
    <dgm:cxn modelId="{FE02AF0C-3590-A64A-AE21-038148CC5754}" type="presParOf" srcId="{9F24ADE1-744E-FB44-82EF-33439DACF235}" destId="{79FE123F-89C2-ED42-BB7D-07D2E767F3FD}" srcOrd="10" destOrd="0" presId="urn:microsoft.com/office/officeart/2005/8/layout/cycle5"/>
    <dgm:cxn modelId="{CD6D9E68-7075-CB4F-AEA1-14A5AB2427BE}" type="presParOf" srcId="{9F24ADE1-744E-FB44-82EF-33439DACF235}" destId="{0D9AA056-70A5-1540-A11B-1714127F0FDB}" srcOrd="11" destOrd="0" presId="urn:microsoft.com/office/officeart/2005/8/layout/cycle5"/>
    <dgm:cxn modelId="{BCBD578A-BCB7-0C4A-9056-EDDC19633CB7}" type="presParOf" srcId="{9F24ADE1-744E-FB44-82EF-33439DACF235}" destId="{42611789-4441-2646-917D-858927E3BC17}" srcOrd="12" destOrd="0" presId="urn:microsoft.com/office/officeart/2005/8/layout/cycle5"/>
    <dgm:cxn modelId="{2FEB7055-A634-CB4D-8344-90E8400AAB89}" type="presParOf" srcId="{9F24ADE1-744E-FB44-82EF-33439DACF235}" destId="{DC32BDA2-B473-1A4F-AFB5-AA9E478F53FD}" srcOrd="13" destOrd="0" presId="urn:microsoft.com/office/officeart/2005/8/layout/cycle5"/>
    <dgm:cxn modelId="{189A50DD-7A3B-7546-A047-4579D5B6394B}" type="presParOf" srcId="{9F24ADE1-744E-FB44-82EF-33439DACF235}" destId="{23EA67E9-0A00-E244-B131-26B6E55CA966}" srcOrd="14" destOrd="0" presId="urn:microsoft.com/office/officeart/2005/8/layout/cycle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209C1-A8EA-7848-8F04-6AFD5D9DA94A}">
      <dsp:nvSpPr>
        <dsp:cNvPr id="0" name=""/>
        <dsp:cNvSpPr/>
      </dsp:nvSpPr>
      <dsp:spPr>
        <a:xfrm>
          <a:off x="841263" y="506645"/>
          <a:ext cx="3589238" cy="3589238"/>
        </a:xfrm>
        <a:prstGeom prst="blockArc">
          <a:avLst>
            <a:gd name="adj1" fmla="val 11729540"/>
            <a:gd name="adj2" fmla="val 16850477"/>
            <a:gd name="adj3" fmla="val 4641"/>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EA93E8-395B-9149-AEC2-905B45F3142D}">
      <dsp:nvSpPr>
        <dsp:cNvPr id="0" name=""/>
        <dsp:cNvSpPr/>
      </dsp:nvSpPr>
      <dsp:spPr>
        <a:xfrm>
          <a:off x="842233" y="503133"/>
          <a:ext cx="3589238" cy="3589238"/>
        </a:xfrm>
        <a:prstGeom prst="blockArc">
          <a:avLst>
            <a:gd name="adj1" fmla="val 8208099"/>
            <a:gd name="adj2" fmla="val 11722394"/>
            <a:gd name="adj3" fmla="val 4641"/>
          </a:avLst>
        </a:prstGeom>
        <a:solidFill>
          <a:schemeClr val="accent3">
            <a:hueOff val="8437698"/>
            <a:satOff val="-12660"/>
            <a:lumOff val="-2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F89838-85BE-5F41-A7FD-CDB8F8678AFF}">
      <dsp:nvSpPr>
        <dsp:cNvPr id="0" name=""/>
        <dsp:cNvSpPr/>
      </dsp:nvSpPr>
      <dsp:spPr>
        <a:xfrm>
          <a:off x="1174492" y="1285339"/>
          <a:ext cx="3589238" cy="3038649"/>
        </a:xfrm>
        <a:prstGeom prst="blockArc">
          <a:avLst>
            <a:gd name="adj1" fmla="val 1367320"/>
            <a:gd name="adj2" fmla="val 9402717"/>
            <a:gd name="adj3" fmla="val 4641"/>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0945D1-273D-E249-A757-144D5655A04F}">
      <dsp:nvSpPr>
        <dsp:cNvPr id="0" name=""/>
        <dsp:cNvSpPr/>
      </dsp:nvSpPr>
      <dsp:spPr>
        <a:xfrm>
          <a:off x="1499711" y="503091"/>
          <a:ext cx="3589238" cy="3589238"/>
        </a:xfrm>
        <a:prstGeom prst="blockArc">
          <a:avLst>
            <a:gd name="adj1" fmla="val 20677695"/>
            <a:gd name="adj2" fmla="val 2554383"/>
            <a:gd name="adj3" fmla="val 4641"/>
          </a:avLst>
        </a:prstGeom>
        <a:solidFill>
          <a:schemeClr val="accent3">
            <a:hueOff val="2812566"/>
            <a:satOff val="-4220"/>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D3E827-C138-7E40-ACCB-72DFE1C0A3DD}">
      <dsp:nvSpPr>
        <dsp:cNvPr id="0" name=""/>
        <dsp:cNvSpPr/>
      </dsp:nvSpPr>
      <dsp:spPr>
        <a:xfrm>
          <a:off x="1500692" y="506646"/>
          <a:ext cx="3589238" cy="3589238"/>
        </a:xfrm>
        <a:prstGeom prst="blockArc">
          <a:avLst>
            <a:gd name="adj1" fmla="val 15549524"/>
            <a:gd name="adj2" fmla="val 20670464"/>
            <a:gd name="adj3" fmla="val 464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CE7AFD-BE07-0E4A-A0CF-7D7F74147716}">
      <dsp:nvSpPr>
        <dsp:cNvPr id="0" name=""/>
        <dsp:cNvSpPr/>
      </dsp:nvSpPr>
      <dsp:spPr>
        <a:xfrm>
          <a:off x="2144334" y="1203397"/>
          <a:ext cx="1780380" cy="165269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Participation of Women and Girls</a:t>
          </a:r>
        </a:p>
      </dsp:txBody>
      <dsp:txXfrm>
        <a:off x="2405065" y="1445428"/>
        <a:ext cx="1258918" cy="1168631"/>
      </dsp:txXfrm>
    </dsp:sp>
    <dsp:sp modelId="{34791A7F-B260-364C-8944-16CE2E71E52A}">
      <dsp:nvSpPr>
        <dsp:cNvPr id="0" name=""/>
        <dsp:cNvSpPr/>
      </dsp:nvSpPr>
      <dsp:spPr>
        <a:xfrm>
          <a:off x="2148819" y="1138"/>
          <a:ext cx="1633556" cy="115688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a:ea typeface="+mn-ea"/>
            </a:rPr>
            <a:t>Location of facilities</a:t>
          </a:r>
          <a:endParaRPr lang="en-US" sz="1600" kern="1200" dirty="0"/>
        </a:p>
      </dsp:txBody>
      <dsp:txXfrm>
        <a:off x="2388048" y="170560"/>
        <a:ext cx="1155098" cy="818041"/>
      </dsp:txXfrm>
    </dsp:sp>
    <dsp:sp modelId="{31A7A346-F8F9-C645-A463-52912E838672}">
      <dsp:nvSpPr>
        <dsp:cNvPr id="0" name=""/>
        <dsp:cNvSpPr/>
      </dsp:nvSpPr>
      <dsp:spPr>
        <a:xfrm>
          <a:off x="4031087" y="1254589"/>
          <a:ext cx="1907009" cy="1156885"/>
        </a:xfrm>
        <a:prstGeom prst="ellipse">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a:ea typeface="+mn-ea"/>
            </a:rPr>
            <a:t>The dissemination of information and awareness</a:t>
          </a:r>
          <a:endParaRPr lang="en-US" sz="1600" kern="1200" dirty="0"/>
        </a:p>
      </dsp:txBody>
      <dsp:txXfrm>
        <a:off x="4310362" y="1424011"/>
        <a:ext cx="1348459" cy="818041"/>
      </dsp:txXfrm>
    </dsp:sp>
    <dsp:sp modelId="{C2555C88-8E72-B845-B98F-591A85F7AA05}">
      <dsp:nvSpPr>
        <dsp:cNvPr id="0" name=""/>
        <dsp:cNvSpPr/>
      </dsp:nvSpPr>
      <dsp:spPr>
        <a:xfrm>
          <a:off x="3567603" y="2905205"/>
          <a:ext cx="2035284" cy="1156885"/>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Human Resources – gender, skills, attitudes</a:t>
          </a:r>
          <a:endParaRPr lang="en-US" sz="1600" kern="1200" dirty="0"/>
        </a:p>
      </dsp:txBody>
      <dsp:txXfrm>
        <a:off x="3865663" y="3074627"/>
        <a:ext cx="1439164" cy="818041"/>
      </dsp:txXfrm>
    </dsp:sp>
    <dsp:sp modelId="{DF2677A8-3AAD-1643-AE00-DBF06BDA3214}">
      <dsp:nvSpPr>
        <dsp:cNvPr id="0" name=""/>
        <dsp:cNvSpPr/>
      </dsp:nvSpPr>
      <dsp:spPr>
        <a:xfrm>
          <a:off x="134076" y="2919265"/>
          <a:ext cx="2449762" cy="1156885"/>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Design/ layout of facilities – security, privacy and dignity</a:t>
          </a:r>
        </a:p>
      </dsp:txBody>
      <dsp:txXfrm>
        <a:off x="492835" y="3088687"/>
        <a:ext cx="1732244" cy="818041"/>
      </dsp:txXfrm>
    </dsp:sp>
    <dsp:sp modelId="{F0FCF2FA-4F0D-A345-B46B-00EA1E6D251F}">
      <dsp:nvSpPr>
        <dsp:cNvPr id="0" name=""/>
        <dsp:cNvSpPr/>
      </dsp:nvSpPr>
      <dsp:spPr>
        <a:xfrm>
          <a:off x="0" y="1254587"/>
          <a:ext cx="1893207" cy="1156885"/>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a:ea typeface="+mn-ea"/>
            </a:rPr>
            <a:t>The delivery of material support</a:t>
          </a:r>
        </a:p>
      </dsp:txBody>
      <dsp:txXfrm>
        <a:off x="277254" y="1424009"/>
        <a:ext cx="1338699" cy="8180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98962-A086-2B4F-83AC-48508CB82F6F}">
      <dsp:nvSpPr>
        <dsp:cNvPr id="0" name=""/>
        <dsp:cNvSpPr/>
      </dsp:nvSpPr>
      <dsp:spPr>
        <a:xfrm>
          <a:off x="2889794" y="2794"/>
          <a:ext cx="1586060" cy="1030939"/>
        </a:xfrm>
        <a:prstGeom prst="roundRect">
          <a:avLst/>
        </a:prstGeom>
        <a:solidFill>
          <a:srgbClr val="A046B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Assessment Analysis and Planning</a:t>
          </a:r>
        </a:p>
      </dsp:txBody>
      <dsp:txXfrm>
        <a:off x="2940120" y="53120"/>
        <a:ext cx="1485408" cy="930287"/>
      </dsp:txXfrm>
    </dsp:sp>
    <dsp:sp modelId="{D3542003-217A-1747-91D0-8C358071D85C}">
      <dsp:nvSpPr>
        <dsp:cNvPr id="0" name=""/>
        <dsp:cNvSpPr/>
      </dsp:nvSpPr>
      <dsp:spPr>
        <a:xfrm>
          <a:off x="1623886" y="518264"/>
          <a:ext cx="4117877" cy="4117877"/>
        </a:xfrm>
        <a:custGeom>
          <a:avLst/>
          <a:gdLst/>
          <a:ahLst/>
          <a:cxnLst/>
          <a:rect l="0" t="0" r="0" b="0"/>
          <a:pathLst>
            <a:path>
              <a:moveTo>
                <a:pt x="3064260" y="262119"/>
              </a:moveTo>
              <a:arcTo wR="2058938" hR="2058938" stAng="17953622" swAng="1211242"/>
            </a:path>
          </a:pathLst>
        </a:custGeom>
        <a:noFill/>
        <a:ln w="9525" cap="flat" cmpd="sng" algn="ctr">
          <a:solidFill>
            <a:srgbClr val="000000"/>
          </a:solidFill>
          <a:prstDash val="solid"/>
          <a:tailEnd type="arrow"/>
        </a:ln>
        <a:effectLst/>
      </dsp:spPr>
      <dsp:style>
        <a:lnRef idx="1">
          <a:scrgbClr r="0" g="0" b="0"/>
        </a:lnRef>
        <a:fillRef idx="0">
          <a:scrgbClr r="0" g="0" b="0"/>
        </a:fillRef>
        <a:effectRef idx="0">
          <a:scrgbClr r="0" g="0" b="0"/>
        </a:effectRef>
        <a:fontRef idx="minor"/>
      </dsp:style>
    </dsp:sp>
    <dsp:sp modelId="{C0F14592-4707-4849-8B9C-9CDA499C94EF}">
      <dsp:nvSpPr>
        <dsp:cNvPr id="0" name=""/>
        <dsp:cNvSpPr/>
      </dsp:nvSpPr>
      <dsp:spPr>
        <a:xfrm>
          <a:off x="4847962" y="1425486"/>
          <a:ext cx="1586060" cy="1030939"/>
        </a:xfrm>
        <a:prstGeom prst="roundRect">
          <a:avLst/>
        </a:prstGeom>
        <a:solidFill>
          <a:srgbClr val="A046B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Resource Mobilization</a:t>
          </a:r>
        </a:p>
      </dsp:txBody>
      <dsp:txXfrm>
        <a:off x="4898288" y="1475812"/>
        <a:ext cx="1485408" cy="930287"/>
      </dsp:txXfrm>
    </dsp:sp>
    <dsp:sp modelId="{9C95E749-E574-374F-8618-E6E2570F2D58}">
      <dsp:nvSpPr>
        <dsp:cNvPr id="0" name=""/>
        <dsp:cNvSpPr/>
      </dsp:nvSpPr>
      <dsp:spPr>
        <a:xfrm>
          <a:off x="1623886" y="518264"/>
          <a:ext cx="4117877" cy="4117877"/>
        </a:xfrm>
        <a:custGeom>
          <a:avLst/>
          <a:gdLst/>
          <a:ahLst/>
          <a:cxnLst/>
          <a:rect l="0" t="0" r="0" b="0"/>
          <a:pathLst>
            <a:path>
              <a:moveTo>
                <a:pt x="4112934" y="2201523"/>
              </a:moveTo>
              <a:arcTo wR="2058938" hR="2058938" stAng="21838260" swAng="1359497"/>
            </a:path>
          </a:pathLst>
        </a:custGeom>
        <a:noFill/>
        <a:ln w="9525" cap="flat" cmpd="sng" algn="ctr">
          <a:solidFill>
            <a:srgbClr val="000000"/>
          </a:solidFill>
          <a:prstDash val="solid"/>
          <a:tailEnd type="arrow"/>
        </a:ln>
        <a:effectLst/>
      </dsp:spPr>
      <dsp:style>
        <a:lnRef idx="1">
          <a:scrgbClr r="0" g="0" b="0"/>
        </a:lnRef>
        <a:fillRef idx="0">
          <a:scrgbClr r="0" g="0" b="0"/>
        </a:fillRef>
        <a:effectRef idx="0">
          <a:scrgbClr r="0" g="0" b="0"/>
        </a:effectRef>
        <a:fontRef idx="minor"/>
      </dsp:style>
    </dsp:sp>
    <dsp:sp modelId="{585DD0F2-31AA-8D44-8326-518AF88E4F1B}">
      <dsp:nvSpPr>
        <dsp:cNvPr id="0" name=""/>
        <dsp:cNvSpPr/>
      </dsp:nvSpPr>
      <dsp:spPr>
        <a:xfrm>
          <a:off x="4100008" y="3727450"/>
          <a:ext cx="1586060" cy="1030939"/>
        </a:xfrm>
        <a:prstGeom prst="roundRect">
          <a:avLst/>
        </a:prstGeom>
        <a:solidFill>
          <a:srgbClr val="A046B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Implementation</a:t>
          </a:r>
        </a:p>
      </dsp:txBody>
      <dsp:txXfrm>
        <a:off x="4150334" y="3777776"/>
        <a:ext cx="1485408" cy="930287"/>
      </dsp:txXfrm>
    </dsp:sp>
    <dsp:sp modelId="{8EB43B49-FE3A-3048-984E-C76039A9ACDA}">
      <dsp:nvSpPr>
        <dsp:cNvPr id="0" name=""/>
        <dsp:cNvSpPr/>
      </dsp:nvSpPr>
      <dsp:spPr>
        <a:xfrm>
          <a:off x="1623886" y="518264"/>
          <a:ext cx="4117877" cy="4117877"/>
        </a:xfrm>
        <a:custGeom>
          <a:avLst/>
          <a:gdLst/>
          <a:ahLst/>
          <a:cxnLst/>
          <a:rect l="0" t="0" r="0" b="0"/>
          <a:pathLst>
            <a:path>
              <a:moveTo>
                <a:pt x="2311519" y="4102326"/>
              </a:moveTo>
              <a:arcTo wR="2058938" hR="2058938" stAng="4977208" swAng="845584"/>
            </a:path>
          </a:pathLst>
        </a:custGeom>
        <a:noFill/>
        <a:ln w="9525" cap="flat" cmpd="sng" algn="ctr">
          <a:solidFill>
            <a:srgbClr val="000000"/>
          </a:solidFill>
          <a:prstDash val="solid"/>
          <a:tailEnd type="arrow"/>
        </a:ln>
        <a:effectLst/>
      </dsp:spPr>
      <dsp:style>
        <a:lnRef idx="1">
          <a:scrgbClr r="0" g="0" b="0"/>
        </a:lnRef>
        <a:fillRef idx="0">
          <a:scrgbClr r="0" g="0" b="0"/>
        </a:fillRef>
        <a:effectRef idx="0">
          <a:scrgbClr r="0" g="0" b="0"/>
        </a:effectRef>
        <a:fontRef idx="minor"/>
      </dsp:style>
    </dsp:sp>
    <dsp:sp modelId="{273FA3FB-4964-3C4F-B80A-BF746A6CFCA5}">
      <dsp:nvSpPr>
        <dsp:cNvPr id="0" name=""/>
        <dsp:cNvSpPr/>
      </dsp:nvSpPr>
      <dsp:spPr>
        <a:xfrm>
          <a:off x="1679580" y="3727450"/>
          <a:ext cx="1586060" cy="1030939"/>
        </a:xfrm>
        <a:prstGeom prst="roundRect">
          <a:avLst/>
        </a:prstGeom>
        <a:solidFill>
          <a:srgbClr val="A046B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Coordination</a:t>
          </a:r>
        </a:p>
      </dsp:txBody>
      <dsp:txXfrm>
        <a:off x="1729906" y="3777776"/>
        <a:ext cx="1485408" cy="930287"/>
      </dsp:txXfrm>
    </dsp:sp>
    <dsp:sp modelId="{0D9AA056-70A5-1540-A11B-1714127F0FDB}">
      <dsp:nvSpPr>
        <dsp:cNvPr id="0" name=""/>
        <dsp:cNvSpPr/>
      </dsp:nvSpPr>
      <dsp:spPr>
        <a:xfrm>
          <a:off x="1623886" y="518264"/>
          <a:ext cx="4117877" cy="4117877"/>
        </a:xfrm>
        <a:custGeom>
          <a:avLst/>
          <a:gdLst/>
          <a:ahLst/>
          <a:cxnLst/>
          <a:rect l="0" t="0" r="0" b="0"/>
          <a:pathLst>
            <a:path>
              <a:moveTo>
                <a:pt x="218401" y="2981788"/>
              </a:moveTo>
              <a:arcTo wR="2058938" hR="2058938" stAng="9202243" swAng="1359497"/>
            </a:path>
          </a:pathLst>
        </a:custGeom>
        <a:noFill/>
        <a:ln w="9525" cap="flat" cmpd="sng" algn="ctr">
          <a:solidFill>
            <a:srgbClr val="000000"/>
          </a:solidFill>
          <a:prstDash val="solid"/>
          <a:tailEnd type="arrow"/>
        </a:ln>
        <a:effectLst/>
      </dsp:spPr>
      <dsp:style>
        <a:lnRef idx="1">
          <a:scrgbClr r="0" g="0" b="0"/>
        </a:lnRef>
        <a:fillRef idx="0">
          <a:scrgbClr r="0" g="0" b="0"/>
        </a:fillRef>
        <a:effectRef idx="0">
          <a:scrgbClr r="0" g="0" b="0"/>
        </a:effectRef>
        <a:fontRef idx="minor"/>
      </dsp:style>
    </dsp:sp>
    <dsp:sp modelId="{42611789-4441-2646-917D-858927E3BC17}">
      <dsp:nvSpPr>
        <dsp:cNvPr id="0" name=""/>
        <dsp:cNvSpPr/>
      </dsp:nvSpPr>
      <dsp:spPr>
        <a:xfrm>
          <a:off x="931627" y="1425486"/>
          <a:ext cx="1586060" cy="1030939"/>
        </a:xfrm>
        <a:prstGeom prst="roundRect">
          <a:avLst/>
        </a:prstGeom>
        <a:solidFill>
          <a:srgbClr val="A046B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Monitoring and Evaluation</a:t>
          </a:r>
        </a:p>
      </dsp:txBody>
      <dsp:txXfrm>
        <a:off x="981953" y="1475812"/>
        <a:ext cx="1485408" cy="930287"/>
      </dsp:txXfrm>
    </dsp:sp>
    <dsp:sp modelId="{23EA67E9-0A00-E244-B131-26B6E55CA966}">
      <dsp:nvSpPr>
        <dsp:cNvPr id="0" name=""/>
        <dsp:cNvSpPr/>
      </dsp:nvSpPr>
      <dsp:spPr>
        <a:xfrm>
          <a:off x="1623886" y="518264"/>
          <a:ext cx="4117877" cy="4117877"/>
        </a:xfrm>
        <a:custGeom>
          <a:avLst/>
          <a:gdLst/>
          <a:ahLst/>
          <a:cxnLst/>
          <a:rect l="0" t="0" r="0" b="0"/>
          <a:pathLst>
            <a:path>
              <a:moveTo>
                <a:pt x="495308" y="719427"/>
              </a:moveTo>
              <a:arcTo wR="2058938" hR="2058938" stAng="13235136" swAng="1211242"/>
            </a:path>
          </a:pathLst>
        </a:custGeom>
        <a:noFill/>
        <a:ln w="9525" cap="flat" cmpd="sng" algn="ctr">
          <a:solidFill>
            <a:srgbClr val="0000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61F4B5-E66B-406B-B731-C523B6A38881}" type="datetimeFigureOut">
              <a:rPr lang="en-US" smtClean="0"/>
              <a:pPr/>
              <a:t>10/17/2019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88C452-5F7E-4140-8220-EFF116D4BF3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C646B1-9A04-4EFC-B9ED-8430CD020AB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if anyone can explain the concept of Gender Based Violence (GBV). After having reached a consensus of the concept (also on PPT 10), show the framework on slide PPT 11 (What does GBV Integrated Nutrition Services look like?).  </a:t>
            </a:r>
          </a:p>
          <a:p>
            <a:endParaRPr lang="sv-SE" dirty="0"/>
          </a:p>
        </p:txBody>
      </p:sp>
      <p:sp>
        <p:nvSpPr>
          <p:cNvPr id="4" name="Slide Number Placeholder 3"/>
          <p:cNvSpPr>
            <a:spLocks noGrp="1"/>
          </p:cNvSpPr>
          <p:nvPr>
            <p:ph type="sldNum" sz="quarter" idx="5"/>
          </p:nvPr>
        </p:nvSpPr>
        <p:spPr/>
        <p:txBody>
          <a:bodyPr/>
          <a:lstStyle/>
          <a:p>
            <a:fld id="{2488C452-5F7E-4140-8220-EFF116D4BF37}" type="slidenum">
              <a:rPr lang="en-US" smtClean="0"/>
              <a:pPr/>
              <a:t>11</a:t>
            </a:fld>
            <a:endParaRPr lang="en-US"/>
          </a:p>
        </p:txBody>
      </p:sp>
    </p:spTree>
    <p:extLst>
      <p:ext uri="{BB962C8B-B14F-4D97-AF65-F5344CB8AC3E}">
        <p14:creationId xmlns:p14="http://schemas.microsoft.com/office/powerpoint/2010/main" val="2839364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Core</a:t>
            </a:r>
          </a:p>
          <a:p>
            <a:r>
              <a:rPr lang="en-US" sz="1200" kern="1200" dirty="0">
                <a:solidFill>
                  <a:schemeClr val="tx1"/>
                </a:solidFill>
                <a:latin typeface="+mn-lt"/>
                <a:ea typeface="+mn-ea"/>
                <a:cs typeface="+mn-cs"/>
              </a:rPr>
              <a:t>IASC GBV guidelines definition.</a:t>
            </a:r>
          </a:p>
          <a:p>
            <a:endParaRPr lang="en-US" dirty="0"/>
          </a:p>
        </p:txBody>
      </p:sp>
      <p:sp>
        <p:nvSpPr>
          <p:cNvPr id="4" name="Slide Number Placeholder 3"/>
          <p:cNvSpPr>
            <a:spLocks noGrp="1"/>
          </p:cNvSpPr>
          <p:nvPr>
            <p:ph type="sldNum" sz="quarter" idx="10"/>
          </p:nvPr>
        </p:nvSpPr>
        <p:spPr/>
        <p:txBody>
          <a:bodyPr/>
          <a:lstStyle/>
          <a:p>
            <a:fld id="{F3689BB8-7FBF-4D51-A358-589C48D88971}" type="slidenum">
              <a:rPr lang="en-US" smtClean="0"/>
              <a:pPr/>
              <a:t>12</a:t>
            </a:fld>
            <a:endParaRPr lang="en-US"/>
          </a:p>
        </p:txBody>
      </p:sp>
    </p:spTree>
    <p:extLst>
      <p:ext uri="{BB962C8B-B14F-4D97-AF65-F5344CB8AC3E}">
        <p14:creationId xmlns:p14="http://schemas.microsoft.com/office/powerpoint/2010/main" val="1849734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them to in pairs think about these points and consider how these could link with GBV and vice versa. </a:t>
            </a:r>
          </a:p>
          <a:p>
            <a:pPr lvl="0"/>
            <a:r>
              <a:rPr lang="en-GB" sz="1200" kern="1200" dirty="0">
                <a:solidFill>
                  <a:schemeClr val="tx1"/>
                </a:solidFill>
                <a:effectLst/>
                <a:latin typeface="+mn-lt"/>
                <a:ea typeface="+mn-ea"/>
                <a:cs typeface="+mn-cs"/>
              </a:rPr>
              <a:t>Malnutrition</a:t>
            </a:r>
          </a:p>
          <a:p>
            <a:pPr lvl="0"/>
            <a:r>
              <a:rPr lang="en-GB" sz="1200" kern="1200" dirty="0">
                <a:solidFill>
                  <a:schemeClr val="tx1"/>
                </a:solidFill>
                <a:effectLst/>
                <a:latin typeface="+mn-lt"/>
                <a:ea typeface="+mn-ea"/>
                <a:cs typeface="+mn-cs"/>
              </a:rPr>
              <a:t>Access to nutrition interventions</a:t>
            </a:r>
          </a:p>
          <a:p>
            <a:pPr lvl="0"/>
            <a:r>
              <a:rPr lang="en-GB" sz="1200" kern="1200" dirty="0">
                <a:solidFill>
                  <a:schemeClr val="tx1"/>
                </a:solidFill>
                <a:effectLst/>
                <a:latin typeface="+mn-lt"/>
                <a:ea typeface="+mn-ea"/>
                <a:cs typeface="+mn-cs"/>
              </a:rPr>
              <a:t>Lack of food</a:t>
            </a:r>
          </a:p>
          <a:p>
            <a:pPr lvl="0"/>
            <a:r>
              <a:rPr lang="en-GB" sz="1200" kern="1200" dirty="0">
                <a:solidFill>
                  <a:schemeClr val="tx1"/>
                </a:solidFill>
                <a:effectLst/>
                <a:latin typeface="+mn-lt"/>
                <a:ea typeface="+mn-ea"/>
                <a:cs typeface="+mn-cs"/>
              </a:rPr>
              <a:t>Location of nutrition interventions</a:t>
            </a:r>
          </a:p>
          <a:p>
            <a:pPr lvl="0"/>
            <a:r>
              <a:rPr lang="en-GB" sz="1200" kern="1200" dirty="0">
                <a:solidFill>
                  <a:schemeClr val="tx1"/>
                </a:solidFill>
                <a:effectLst/>
                <a:latin typeface="+mn-lt"/>
                <a:ea typeface="+mn-ea"/>
                <a:cs typeface="+mn-cs"/>
              </a:rPr>
              <a:t>Carer of malnourished children</a:t>
            </a:r>
          </a:p>
          <a:p>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After 5-10 minutes, debrief (you can use PPT 14 – (Linkage between GBV and Nutrition) if necessary).</a:t>
            </a:r>
          </a:p>
          <a:p>
            <a:endParaRPr lang="en-US" baseline="0" dirty="0"/>
          </a:p>
        </p:txBody>
      </p:sp>
      <p:sp>
        <p:nvSpPr>
          <p:cNvPr id="4" name="Slide Number Placeholder 3"/>
          <p:cNvSpPr>
            <a:spLocks noGrp="1"/>
          </p:cNvSpPr>
          <p:nvPr>
            <p:ph type="sldNum" sz="quarter" idx="10"/>
          </p:nvPr>
        </p:nvSpPr>
        <p:spPr/>
        <p:txBody>
          <a:bodyPr/>
          <a:lstStyle/>
          <a:p>
            <a:fld id="{8D011E97-E63A-4D0B-A2F4-B4238D792C00}" type="slidenum">
              <a:rPr lang="en-US" smtClean="0"/>
              <a:t>13</a:t>
            </a:fld>
            <a:endParaRPr lang="en-US"/>
          </a:p>
        </p:txBody>
      </p:sp>
    </p:spTree>
    <p:extLst>
      <p:ext uri="{BB962C8B-B14F-4D97-AF65-F5344CB8AC3E}">
        <p14:creationId xmlns:p14="http://schemas.microsoft.com/office/powerpoint/2010/main" val="540314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An example from Nigeria. Women couldn’t bring her child who needs immediate overnight medical care because husband doesn’t allow. It is common in conservative areas. </a:t>
            </a:r>
            <a:endParaRPr lang="en-US" dirty="0"/>
          </a:p>
        </p:txBody>
      </p:sp>
      <p:sp>
        <p:nvSpPr>
          <p:cNvPr id="4" name="Slide Number Placeholder 3"/>
          <p:cNvSpPr>
            <a:spLocks noGrp="1"/>
          </p:cNvSpPr>
          <p:nvPr>
            <p:ph type="sldNum" sz="quarter" idx="10"/>
          </p:nvPr>
        </p:nvSpPr>
        <p:spPr/>
        <p:txBody>
          <a:bodyPr/>
          <a:lstStyle/>
          <a:p>
            <a:fld id="{F3689BB8-7FBF-4D51-A358-589C48D88971}" type="slidenum">
              <a:rPr lang="en-US" smtClean="0"/>
              <a:pPr/>
              <a:t>14</a:t>
            </a:fld>
            <a:endParaRPr lang="en-US"/>
          </a:p>
        </p:txBody>
      </p:sp>
    </p:spTree>
    <p:extLst>
      <p:ext uri="{BB962C8B-B14F-4D97-AF65-F5344CB8AC3E}">
        <p14:creationId xmlns:p14="http://schemas.microsoft.com/office/powerpoint/2010/main" val="1541277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numCol="1">
            <a:prstTxWarp prst="textNoShape">
              <a:avLst/>
            </a:prstTxWarp>
          </a:bodyPr>
          <a:lstStyle>
            <a:lvl1pPr>
              <a:defRPr sz="1200">
                <a:solidFill>
                  <a:srgbClr val="000000"/>
                </a:solidFill>
                <a:latin typeface="Calibri" charset="0"/>
                <a:ea typeface="ＭＳ Ｐゴシック" charset="0"/>
              </a:defRPr>
            </a:lvl1pPr>
            <a:lvl2pPr marL="742950" indent="-285750">
              <a:defRPr sz="1200">
                <a:solidFill>
                  <a:srgbClr val="000000"/>
                </a:solidFill>
                <a:latin typeface="Calibri" charset="0"/>
                <a:ea typeface="ＭＳ Ｐゴシック" charset="0"/>
              </a:defRPr>
            </a:lvl2pPr>
            <a:lvl3pPr marL="1143000" indent="-228600">
              <a:defRPr sz="1200">
                <a:solidFill>
                  <a:srgbClr val="000000"/>
                </a:solidFill>
                <a:latin typeface="Calibri" charset="0"/>
                <a:ea typeface="ＭＳ Ｐゴシック" charset="0"/>
              </a:defRPr>
            </a:lvl3pPr>
            <a:lvl4pPr marL="1600200" indent="-228600">
              <a:defRPr sz="1200">
                <a:solidFill>
                  <a:srgbClr val="000000"/>
                </a:solidFill>
                <a:latin typeface="Calibri" charset="0"/>
                <a:ea typeface="ＭＳ Ｐゴシック" charset="0"/>
              </a:defRPr>
            </a:lvl4pPr>
            <a:lvl5pPr marL="2057400" indent="-228600">
              <a:defRPr sz="1200">
                <a:solidFill>
                  <a:srgbClr val="000000"/>
                </a:solidFill>
                <a:latin typeface="Calibri" charset="0"/>
                <a:ea typeface="ＭＳ Ｐゴシック" charset="0"/>
              </a:defRPr>
            </a:lvl5pPr>
            <a:lvl6pPr marL="2514600" indent="-228600" eaLnBrk="0" fontAlgn="base" hangingPunct="0">
              <a:spcBef>
                <a:spcPct val="0"/>
              </a:spcBef>
              <a:spcAft>
                <a:spcPct val="0"/>
              </a:spcAft>
              <a:defRPr sz="1200">
                <a:solidFill>
                  <a:srgbClr val="000000"/>
                </a:solidFill>
                <a:latin typeface="Calibri" charset="0"/>
                <a:ea typeface="ＭＳ Ｐゴシック" charset="0"/>
              </a:defRPr>
            </a:lvl6pPr>
            <a:lvl7pPr marL="2971800" indent="-228600" eaLnBrk="0" fontAlgn="base" hangingPunct="0">
              <a:spcBef>
                <a:spcPct val="0"/>
              </a:spcBef>
              <a:spcAft>
                <a:spcPct val="0"/>
              </a:spcAft>
              <a:defRPr sz="1200">
                <a:solidFill>
                  <a:srgbClr val="000000"/>
                </a:solidFill>
                <a:latin typeface="Calibri" charset="0"/>
                <a:ea typeface="ＭＳ Ｐゴシック" charset="0"/>
              </a:defRPr>
            </a:lvl7pPr>
            <a:lvl8pPr marL="3429000" indent="-228600" eaLnBrk="0" fontAlgn="base" hangingPunct="0">
              <a:spcBef>
                <a:spcPct val="0"/>
              </a:spcBef>
              <a:spcAft>
                <a:spcPct val="0"/>
              </a:spcAft>
              <a:defRPr sz="1200">
                <a:solidFill>
                  <a:srgbClr val="000000"/>
                </a:solidFill>
                <a:latin typeface="Calibri" charset="0"/>
                <a:ea typeface="ＭＳ Ｐゴシック" charset="0"/>
              </a:defRPr>
            </a:lvl8pPr>
            <a:lvl9pPr marL="3886200" indent="-228600" eaLnBrk="0" fontAlgn="base" hangingPunct="0">
              <a:spcBef>
                <a:spcPct val="0"/>
              </a:spcBef>
              <a:spcAft>
                <a:spcPct val="0"/>
              </a:spcAft>
              <a:defRPr sz="1200">
                <a:solidFill>
                  <a:srgbClr val="000000"/>
                </a:solidFill>
                <a:latin typeface="Calibri" charset="0"/>
                <a:ea typeface="ＭＳ Ｐゴシック" charset="0"/>
              </a:defRPr>
            </a:lvl9pPr>
          </a:lstStyle>
          <a:p>
            <a:r>
              <a:rPr lang="en-GB" sz="1200" kern="1200" dirty="0">
                <a:solidFill>
                  <a:srgbClr val="000000"/>
                </a:solidFill>
                <a:effectLst/>
                <a:latin typeface="Calibri" charset="0"/>
                <a:ea typeface="ＭＳ Ｐゴシック" charset="0"/>
                <a:cs typeface="+mn-cs"/>
              </a:rPr>
              <a:t>Go through slide 15 (Common areas where GBV risks are present in the nutrition sector) and 16 (Integrating GBV and Nutrition – How) and elicit ideas before expanding on each area.  Slide 17 supports the discussion on what GBV actors can do for nutrition outcomes, such as refer to nutrition services, capacity build nutrition workers etc.</a:t>
            </a:r>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fld id="{A9D758DA-FA3D-EC42-88FA-5B1D90D39C81}" type="slidenum">
              <a:rPr lang="en-US">
                <a:solidFill>
                  <a:srgbClr val="000000"/>
                </a:solidFill>
              </a:rPr>
              <a:pPr/>
              <a:t>15</a:t>
            </a:fld>
            <a:endParaRPr lang="en-US">
              <a:solidFill>
                <a:srgbClr val="000000"/>
              </a:solidFill>
            </a:endParaRPr>
          </a:p>
        </p:txBody>
      </p:sp>
    </p:spTree>
    <p:extLst>
      <p:ext uri="{BB962C8B-B14F-4D97-AF65-F5344CB8AC3E}">
        <p14:creationId xmlns:p14="http://schemas.microsoft.com/office/powerpoint/2010/main" val="1636086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Go through slide 15 (Common areas where GBV risks are present in the nutrition sector) and 16 (Integrating GBV and Nutrition – How) and elicit ideas before expanding on each area.  Slide 17 supports the discussion on what GBV actors can do for nutrition outcomes, such as refer to nutrition services, capacity build nutrition workers etc.</a:t>
            </a:r>
          </a:p>
          <a:p>
            <a:endParaRPr lang="en-US" baseline="0" dirty="0"/>
          </a:p>
        </p:txBody>
      </p:sp>
      <p:sp>
        <p:nvSpPr>
          <p:cNvPr id="4" name="Slide Number Placeholder 3"/>
          <p:cNvSpPr>
            <a:spLocks noGrp="1"/>
          </p:cNvSpPr>
          <p:nvPr>
            <p:ph type="sldNum" sz="quarter" idx="10"/>
          </p:nvPr>
        </p:nvSpPr>
        <p:spPr/>
        <p:txBody>
          <a:bodyPr/>
          <a:lstStyle/>
          <a:p>
            <a:pPr lvl="0"/>
            <a:fld id="{B51BD1F0-5B9F-4010-AAEE-224D4F3E79BD}" type="slidenum">
              <a:rPr lang="en-US" smtClean="0"/>
              <a:t>16</a:t>
            </a:fld>
            <a:endParaRPr lang="en-US"/>
          </a:p>
        </p:txBody>
      </p:sp>
    </p:spTree>
    <p:extLst>
      <p:ext uri="{BB962C8B-B14F-4D97-AF65-F5344CB8AC3E}">
        <p14:creationId xmlns:p14="http://schemas.microsoft.com/office/powerpoint/2010/main" val="968903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Go through slide 15 (Common areas where GBV risks are present in the nutrition sector) and 16 (Integrating GBV and Nutrition – How) and elicit ideas before expanding on each area.  Slide 17 supports the discussion on what GBV actors can do for nutrition outcomes, such as refer to nutrition services, capacity build nutrition workers etc.</a:t>
            </a:r>
          </a:p>
          <a:p>
            <a:endParaRPr lang="en-US" dirty="0"/>
          </a:p>
          <a:p>
            <a:r>
              <a:rPr lang="en-US" dirty="0"/>
              <a:t>Remember that children of GBV survivors are more likely malnourished than other children. </a:t>
            </a:r>
          </a:p>
        </p:txBody>
      </p:sp>
      <p:sp>
        <p:nvSpPr>
          <p:cNvPr id="4" name="Slide Number Placeholder 3"/>
          <p:cNvSpPr>
            <a:spLocks noGrp="1"/>
          </p:cNvSpPr>
          <p:nvPr>
            <p:ph type="sldNum" sz="quarter" idx="10"/>
          </p:nvPr>
        </p:nvSpPr>
        <p:spPr/>
        <p:txBody>
          <a:bodyPr/>
          <a:lstStyle/>
          <a:p>
            <a:fld id="{F3689BB8-7FBF-4D51-A358-589C48D88971}" type="slidenum">
              <a:rPr lang="en-US" smtClean="0"/>
              <a:pPr/>
              <a:t>17</a:t>
            </a:fld>
            <a:endParaRPr lang="en-US"/>
          </a:p>
        </p:txBody>
      </p:sp>
    </p:spTree>
    <p:extLst>
      <p:ext uri="{BB962C8B-B14F-4D97-AF65-F5344CB8AC3E}">
        <p14:creationId xmlns:p14="http://schemas.microsoft.com/office/powerpoint/2010/main" val="737089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txBox="1">
            <a:spLocks noGrp="1"/>
          </p:cNvSpPr>
          <p:nvPr>
            <p:ph type="body" sz="quarter" idx="1"/>
          </p:nvPr>
        </p:nvSpPr>
        <p:spPr/>
        <p:txBody>
          <a:bodyPr/>
          <a:lstStyle/>
          <a:p>
            <a:endParaRPr lang="en-US" dirty="0"/>
          </a:p>
        </p:txBody>
      </p:sp>
      <p:sp>
        <p:nvSpPr>
          <p:cNvPr id="4" name="Slide Number Placeholder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4D96AF5-0891-4A54-9F71-81885315D290}"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18</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C646B1-9A04-4EFC-B9ED-8430CD020AB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a:solidFill>
                  <a:schemeClr val="tx1"/>
                </a:solidFill>
                <a:effectLst/>
                <a:latin typeface="+mn-lt"/>
                <a:ea typeface="+mn-ea"/>
                <a:cs typeface="+mn-cs"/>
              </a:rPr>
              <a:t>Introduction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Introduce learning objectives and start with a conversation on protection. Ask participants to share what their understanding of Protection is. This definition by OCHA summarises: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t>
            </a:r>
            <a:r>
              <a:rPr lang="en-GB" sz="1200" i="1" kern="1200" dirty="0">
                <a:solidFill>
                  <a:schemeClr val="tx1"/>
                </a:solidFill>
                <a:effectLst/>
                <a:latin typeface="+mn-lt"/>
                <a:ea typeface="+mn-ea"/>
                <a:cs typeface="+mn-cs"/>
              </a:rPr>
              <a:t>Protection encompasses all activities aimed at ensuring full respect for the rights of the individual in accordance with human rights law, international humanitarian law (which applies in situations of armed conflict) and refugee law.” </a:t>
            </a:r>
            <a:endParaRPr lang="en-US" b="1" dirty="0"/>
          </a:p>
        </p:txBody>
      </p:sp>
      <p:sp>
        <p:nvSpPr>
          <p:cNvPr id="4" name="Slide Number Placeholder 3"/>
          <p:cNvSpPr>
            <a:spLocks noGrp="1"/>
          </p:cNvSpPr>
          <p:nvPr>
            <p:ph type="sldNum" sz="quarter" idx="10"/>
          </p:nvPr>
        </p:nvSpPr>
        <p:spPr/>
        <p:txBody>
          <a:bodyPr/>
          <a:lstStyle/>
          <a:p>
            <a:fld id="{51A1ACB2-5D97-463E-A8A4-CE2BB76462F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This</a:t>
            </a:r>
            <a:r>
              <a:rPr lang="sv-SE" dirty="0"/>
              <a:t> is a video. It will show when you are in presentation mode.</a:t>
            </a:r>
          </a:p>
          <a:p>
            <a:endParaRPr lang="sv-SE" dirty="0"/>
          </a:p>
          <a:p>
            <a:r>
              <a:rPr lang="en-GB" sz="1200" kern="1200" dirty="0">
                <a:solidFill>
                  <a:schemeClr val="tx1"/>
                </a:solidFill>
                <a:effectLst/>
                <a:latin typeface="+mn-lt"/>
                <a:ea typeface="+mn-ea"/>
                <a:cs typeface="+mn-cs"/>
              </a:rPr>
              <a:t>Introduce the concept of protection mainstreaming through showing the video (PPT 3) and PPT 4 to consolidate some key points in relation to protection mainstreaming.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Ask the group what the importance of protection is for nutrition. After some answers, ask them to form groups of 3.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Each person in the group writes down a problem related to nutrition programming in sectors, related to protection. Once done, they share their problems with the rest of the small group and discuss until they have reached a solution. This should support them to critically think of how considering protection can improve nutrition outcomes. Debrief with participants and summarise the role of protection for nutrition outcomes. </a:t>
            </a:r>
            <a:r>
              <a:rPr lang="en-GB" dirty="0">
                <a:effectLst/>
              </a:rPr>
              <a:t> </a:t>
            </a:r>
            <a:r>
              <a:rPr lang="en-GB" sz="1200" kern="1200" dirty="0">
                <a:solidFill>
                  <a:schemeClr val="tx1"/>
                </a:solidFill>
                <a:effectLst/>
                <a:latin typeface="+mn-lt"/>
                <a:ea typeface="+mn-ea"/>
                <a:cs typeface="+mn-cs"/>
              </a:rPr>
              <a:t> Include explicit role definition and description here?</a:t>
            </a:r>
          </a:p>
          <a:p>
            <a:endParaRPr lang="sv-SE" dirty="0"/>
          </a:p>
        </p:txBody>
      </p:sp>
      <p:sp>
        <p:nvSpPr>
          <p:cNvPr id="4" name="Slide Number Placeholder 3"/>
          <p:cNvSpPr>
            <a:spLocks noGrp="1"/>
          </p:cNvSpPr>
          <p:nvPr>
            <p:ph type="sldNum" sz="quarter" idx="5"/>
          </p:nvPr>
        </p:nvSpPr>
        <p:spPr/>
        <p:txBody>
          <a:bodyPr/>
          <a:lstStyle/>
          <a:p>
            <a:fld id="{2488C452-5F7E-4140-8220-EFF116D4BF37}" type="slidenum">
              <a:rPr lang="en-US" smtClean="0"/>
              <a:pPr/>
              <a:t>3</a:t>
            </a:fld>
            <a:endParaRPr lang="en-US"/>
          </a:p>
        </p:txBody>
      </p:sp>
    </p:spTree>
    <p:extLst>
      <p:ext uri="{BB962C8B-B14F-4D97-AF65-F5344CB8AC3E}">
        <p14:creationId xmlns:p14="http://schemas.microsoft.com/office/powerpoint/2010/main" val="2637298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Child Protection and Nutrition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that we will zoom in on child protection. Give an entry point to the topic through outlining Standard 22 on mainstreaming child protection in nutrition, which is part of the Child Protection Minimum Standards. </a:t>
            </a:r>
          </a:p>
          <a:p>
            <a:endParaRPr lang="en-GB" dirty="0"/>
          </a:p>
        </p:txBody>
      </p:sp>
      <p:sp>
        <p:nvSpPr>
          <p:cNvPr id="4" name="Slide Number Placeholder 3"/>
          <p:cNvSpPr>
            <a:spLocks noGrp="1"/>
          </p:cNvSpPr>
          <p:nvPr>
            <p:ph type="sldNum" sz="quarter" idx="5"/>
          </p:nvPr>
        </p:nvSpPr>
        <p:spPr/>
        <p:txBody>
          <a:bodyPr/>
          <a:lstStyle/>
          <a:p>
            <a:fld id="{2488C452-5F7E-4140-8220-EFF116D4BF37}" type="slidenum">
              <a:rPr lang="en-US" smtClean="0"/>
              <a:pPr/>
              <a:t>5</a:t>
            </a:fld>
            <a:endParaRPr lang="en-US"/>
          </a:p>
        </p:txBody>
      </p:sp>
    </p:spTree>
    <p:extLst>
      <p:ext uri="{BB962C8B-B14F-4D97-AF65-F5344CB8AC3E}">
        <p14:creationId xmlns:p14="http://schemas.microsoft.com/office/powerpoint/2010/main" val="2328312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1143000" y="685800"/>
            <a:ext cx="4572000" cy="3429000"/>
          </a:xfrm>
          <a:ln/>
        </p:spPr>
      </p:sp>
      <p:sp>
        <p:nvSpPr>
          <p:cNvPr id="12291" name="Notes Placeholder 2"/>
          <p:cNvSpPr>
            <a:spLocks noGrp="1"/>
          </p:cNvSpPr>
          <p:nvPr>
            <p:ph type="body" idx="1"/>
          </p:nvPr>
        </p:nvSpPr>
        <p:spPr>
          <a:noFill/>
        </p:spPr>
        <p:txBody>
          <a:bodyPr/>
          <a:lstStyle/>
          <a:p>
            <a:r>
              <a:rPr lang="en-AU" altLang="en-US" b="1" dirty="0"/>
              <a:t>Trainer- These</a:t>
            </a:r>
            <a:r>
              <a:rPr lang="en-AU" altLang="en-US" b="1" baseline="0" dirty="0"/>
              <a:t> standards are being revised. Check when the new guidelines will be released. Ensure to update this session with the new guidance. </a:t>
            </a:r>
            <a:endParaRPr lang="en-AU" altLang="en-US" b="1" dirty="0"/>
          </a:p>
        </p:txBody>
      </p:sp>
      <p:sp>
        <p:nvSpPr>
          <p:cNvPr id="12292" name="Slide Number Placeholder 3"/>
          <p:cNvSpPr>
            <a:spLocks noGrp="1"/>
          </p:cNvSpPr>
          <p:nvPr>
            <p:ph type="sldNum" sz="quarter" idx="5"/>
          </p:nvPr>
        </p:nvSpPr>
        <p:spPr>
          <a:noFill/>
          <a:ln>
            <a:miter lim="800000"/>
            <a:headEnd/>
            <a:tailEnd/>
          </a:ln>
        </p:spPr>
        <p:txBody>
          <a:bodyPr/>
          <a:lstStyle/>
          <a:p>
            <a:fld id="{75E8B04C-2384-4E6F-9BCC-E0610539DF63}" type="slidenum">
              <a:rPr lang="en-AU" altLang="en-US" smtClean="0"/>
              <a:pPr/>
              <a:t>6</a:t>
            </a:fld>
            <a:endParaRPr lang="en-AU"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Reference Global Protection Cluster</a:t>
            </a:r>
          </a:p>
        </p:txBody>
      </p:sp>
      <p:sp>
        <p:nvSpPr>
          <p:cNvPr id="4" name="Slide Number Placeholder 3"/>
          <p:cNvSpPr>
            <a:spLocks noGrp="1"/>
          </p:cNvSpPr>
          <p:nvPr>
            <p:ph type="sldNum" sz="quarter" idx="10"/>
          </p:nvPr>
        </p:nvSpPr>
        <p:spPr/>
        <p:txBody>
          <a:bodyPr/>
          <a:lstStyle/>
          <a:p>
            <a:fld id="{2488C452-5F7E-4140-8220-EFF116D4BF37}"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Explain that there are two sides to this; considering child protection in the nutrition sector and considering nutrition within child protection.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Divide the group into four groups. Two groups will focus on Key actions for Child Protector  actors and two will focus on Key Actions for Nutrition Actors. Remind participants that we are talking about nutrition outcomes. Ask the groups to think of their topic, and spend 10 minutes discussing. Then bring the groups who worked on the same team together. Give them 5 minutes to create a list based on both groups’ discussion. Allow the groups to present back to the big group and consolidate and expand.  PPT 7 (Key Actions for Child Protection Actors) and PPT 8 (Key Actions for Nutrition Actors) cover basic points.</a:t>
            </a:r>
          </a:p>
          <a:p>
            <a:endParaRPr lang="en-GB" dirty="0"/>
          </a:p>
        </p:txBody>
      </p:sp>
      <p:sp>
        <p:nvSpPr>
          <p:cNvPr id="4" name="Slide Number Placeholder 3"/>
          <p:cNvSpPr>
            <a:spLocks noGrp="1"/>
          </p:cNvSpPr>
          <p:nvPr>
            <p:ph type="sldNum" sz="quarter" idx="5"/>
          </p:nvPr>
        </p:nvSpPr>
        <p:spPr/>
        <p:txBody>
          <a:bodyPr/>
          <a:lstStyle/>
          <a:p>
            <a:fld id="{2488C452-5F7E-4140-8220-EFF116D4BF37}" type="slidenum">
              <a:rPr lang="en-US" smtClean="0"/>
              <a:pPr/>
              <a:t>8</a:t>
            </a:fld>
            <a:endParaRPr lang="en-US"/>
          </a:p>
        </p:txBody>
      </p:sp>
    </p:spTree>
    <p:extLst>
      <p:ext uri="{BB962C8B-B14F-4D97-AF65-F5344CB8AC3E}">
        <p14:creationId xmlns:p14="http://schemas.microsoft.com/office/powerpoint/2010/main" val="2246374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a:p>
            <a:pPr marL="171450" indent="-171450">
              <a:spcBef>
                <a:spcPct val="20000"/>
              </a:spcBef>
              <a:buFont typeface="Arial"/>
              <a:buChar char="•"/>
            </a:pPr>
            <a:r>
              <a:rPr lang="en-GB" dirty="0"/>
              <a:t>Develop clear standard operating procedures including identification and referral mechanisms between child protection and nutritional programmes</a:t>
            </a:r>
            <a:endParaRPr lang="en-US" dirty="0"/>
          </a:p>
          <a:p>
            <a:pPr marL="171450" indent="-171450">
              <a:spcBef>
                <a:spcPct val="20000"/>
              </a:spcBef>
              <a:buFont typeface="Arial"/>
              <a:buChar char="•"/>
            </a:pPr>
            <a:r>
              <a:rPr lang="en-GB" dirty="0"/>
              <a:t>Whenever possible, provide appropriate space for women and girls to breastfeed within or near centres where child protection and caregiver outreach programmes are carried out;</a:t>
            </a:r>
            <a:endParaRPr lang="en-US" dirty="0"/>
          </a:p>
          <a:p>
            <a:pPr marL="171450" indent="-171450">
              <a:spcBef>
                <a:spcPct val="20000"/>
              </a:spcBef>
              <a:buFont typeface="Arial"/>
              <a:buChar char="•"/>
            </a:pPr>
            <a:r>
              <a:rPr lang="en-GB" dirty="0"/>
              <a:t>Whenever possible, run joint programmes with the nutrition sector in terms of community mobilisation, prevention messages and child-mother centres at the nutritional post (fixed or mobile), including socially and culturally appropriate, technically accurate, messages on nutrition and breastfeeding;</a:t>
            </a:r>
            <a:endParaRPr lang="en-US" dirty="0"/>
          </a:p>
          <a:p>
            <a:pPr marL="171450" indent="-171450">
              <a:spcBef>
                <a:spcPct val="20000"/>
              </a:spcBef>
              <a:buFont typeface="Arial"/>
              <a:buChar char="•"/>
            </a:pPr>
            <a:r>
              <a:rPr lang="en-GB" dirty="0"/>
              <a:t>Refer breastfeeding mothers who are facing difficulties producing milk</a:t>
            </a:r>
            <a:endParaRPr lang="sv-SE" dirty="0"/>
          </a:p>
          <a:p>
            <a:endParaRPr lang="sv-SE" dirty="0"/>
          </a:p>
          <a:p>
            <a:endParaRPr lang="sv-SE" dirty="0"/>
          </a:p>
          <a:p>
            <a:endParaRPr lang="sv-SE" dirty="0"/>
          </a:p>
        </p:txBody>
      </p:sp>
      <p:sp>
        <p:nvSpPr>
          <p:cNvPr id="4" name="Slide Number Placeholder 3"/>
          <p:cNvSpPr>
            <a:spLocks noGrp="1"/>
          </p:cNvSpPr>
          <p:nvPr>
            <p:ph type="sldNum" sz="quarter" idx="5"/>
          </p:nvPr>
        </p:nvSpPr>
        <p:spPr/>
        <p:txBody>
          <a:bodyPr/>
          <a:lstStyle/>
          <a:p>
            <a:fld id="{2488C452-5F7E-4140-8220-EFF116D4BF37}" type="slidenum">
              <a:rPr lang="en-US" smtClean="0"/>
              <a:pPr/>
              <a:t>9</a:t>
            </a:fld>
            <a:endParaRPr lang="en-US"/>
          </a:p>
        </p:txBody>
      </p:sp>
    </p:spTree>
    <p:extLst>
      <p:ext uri="{BB962C8B-B14F-4D97-AF65-F5344CB8AC3E}">
        <p14:creationId xmlns:p14="http://schemas.microsoft.com/office/powerpoint/2010/main" val="2866077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ct val="20000"/>
              </a:spcBef>
              <a:buFont typeface="Arial"/>
              <a:buChar char="•"/>
            </a:pPr>
            <a:r>
              <a:rPr lang="en-GB" dirty="0"/>
              <a:t>Choose at least one trained staff member to act as a child protection focal point</a:t>
            </a:r>
            <a:endParaRPr lang="en-US" dirty="0"/>
          </a:p>
          <a:p>
            <a:pPr marL="171450" indent="-171450">
              <a:spcBef>
                <a:spcPct val="20000"/>
              </a:spcBef>
              <a:buFont typeface="Arial"/>
              <a:buChar char="•"/>
            </a:pPr>
            <a:r>
              <a:rPr lang="en-GB" dirty="0"/>
              <a:t>Include child protection messages, as well as referral mechanisms, in activities related to nutrition, community outreach and raising awareness;</a:t>
            </a:r>
            <a:endParaRPr lang="en-US" dirty="0"/>
          </a:p>
          <a:p>
            <a:pPr marL="171450" indent="-171450">
              <a:spcBef>
                <a:spcPct val="20000"/>
              </a:spcBef>
              <a:buFont typeface="Arial"/>
              <a:buChar char="•"/>
            </a:pPr>
            <a:r>
              <a:rPr lang="en-GB" dirty="0"/>
              <a:t>Campaign for psychosocial stimulation activities for infants and young children in nutrition, education, ECD and child protection programmes</a:t>
            </a:r>
            <a:endParaRPr lang="en-US" dirty="0"/>
          </a:p>
          <a:p>
            <a:pPr marL="171450" indent="-171450">
              <a:spcBef>
                <a:spcPct val="20000"/>
              </a:spcBef>
              <a:buFont typeface="Arial"/>
              <a:buChar char="•"/>
            </a:pPr>
            <a:r>
              <a:rPr lang="en-GB" dirty="0"/>
              <a:t>Ensure that those working in nutrition have signed up to and been trained in a code of conduct or other policy which covers child safeguarding; </a:t>
            </a:r>
            <a:endParaRPr lang="en-US" dirty="0"/>
          </a:p>
          <a:p>
            <a:endParaRPr lang="sv-SE" dirty="0">
              <a:cs typeface="Calibri"/>
            </a:endParaRPr>
          </a:p>
        </p:txBody>
      </p:sp>
      <p:sp>
        <p:nvSpPr>
          <p:cNvPr id="4" name="Slide Number Placeholder 3"/>
          <p:cNvSpPr>
            <a:spLocks noGrp="1"/>
          </p:cNvSpPr>
          <p:nvPr>
            <p:ph type="sldNum" sz="quarter" idx="5"/>
          </p:nvPr>
        </p:nvSpPr>
        <p:spPr/>
        <p:txBody>
          <a:bodyPr/>
          <a:lstStyle/>
          <a:p>
            <a:fld id="{2488C452-5F7E-4140-8220-EFF116D4BF37}" type="slidenum">
              <a:rPr lang="en-US" smtClean="0"/>
              <a:pPr/>
              <a:t>10</a:t>
            </a:fld>
            <a:endParaRPr lang="en-US"/>
          </a:p>
        </p:txBody>
      </p:sp>
    </p:spTree>
    <p:extLst>
      <p:ext uri="{BB962C8B-B14F-4D97-AF65-F5344CB8AC3E}">
        <p14:creationId xmlns:p14="http://schemas.microsoft.com/office/powerpoint/2010/main" val="2008490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2E595-68F0-4CBD-BD09-8D8ABF37887C}" type="datetimeFigureOut">
              <a:rPr lang="en-US" smtClean="0"/>
              <a:pPr/>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2DBE9-A4F1-4E25-AB98-5551678CB20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2E595-68F0-4CBD-BD09-8D8ABF37887C}" type="datetimeFigureOut">
              <a:rPr lang="en-US" smtClean="0"/>
              <a:pPr/>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2DBE9-A4F1-4E25-AB98-5551678CB2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2E595-68F0-4CBD-BD09-8D8ABF37887C}" type="datetimeFigureOut">
              <a:rPr lang="en-US" smtClean="0"/>
              <a:pPr/>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2DBE9-A4F1-4E25-AB98-5551678CB2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2E595-68F0-4CBD-BD09-8D8ABF37887C}" type="datetimeFigureOut">
              <a:rPr lang="en-US" smtClean="0"/>
              <a:pPr/>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2DBE9-A4F1-4E25-AB98-5551678CB2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2E595-68F0-4CBD-BD09-8D8ABF37887C}" type="datetimeFigureOut">
              <a:rPr lang="en-US" smtClean="0"/>
              <a:pPr/>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2DBE9-A4F1-4E25-AB98-5551678CB2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2E595-68F0-4CBD-BD09-8D8ABF37887C}" type="datetimeFigureOut">
              <a:rPr lang="en-US" smtClean="0"/>
              <a:pPr/>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52DBE9-A4F1-4E25-AB98-5551678CB2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2E595-68F0-4CBD-BD09-8D8ABF37887C}" type="datetimeFigureOut">
              <a:rPr lang="en-US" smtClean="0"/>
              <a:pPr/>
              <a:t>10/17/2019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52DBE9-A4F1-4E25-AB98-5551678CB2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2E595-68F0-4CBD-BD09-8D8ABF37887C}" type="datetimeFigureOut">
              <a:rPr lang="en-US" smtClean="0"/>
              <a:pPr/>
              <a:t>10/17/2019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52DBE9-A4F1-4E25-AB98-5551678CB2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2E595-68F0-4CBD-BD09-8D8ABF37887C}" type="datetimeFigureOut">
              <a:rPr lang="en-US" smtClean="0"/>
              <a:pPr/>
              <a:t>10/17/2019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52DBE9-A4F1-4E25-AB98-5551678CB2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2E595-68F0-4CBD-BD09-8D8ABF37887C}" type="datetimeFigureOut">
              <a:rPr lang="en-US" smtClean="0"/>
              <a:pPr/>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52DBE9-A4F1-4E25-AB98-5551678CB2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2E595-68F0-4CBD-BD09-8D8ABF37887C}" type="datetimeFigureOut">
              <a:rPr lang="en-US" smtClean="0"/>
              <a:pPr/>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52DBE9-A4F1-4E25-AB98-5551678CB2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52DBE9-A4F1-4E25-AB98-5551678CB20E}" type="slidenum">
              <a:rPr lang="en-US" smtClean="0"/>
              <a:pPr/>
              <a:t>‹#›</a:t>
            </a:fld>
            <a:endParaRPr lang="en-US"/>
          </a:p>
        </p:txBody>
      </p:sp>
      <p:pic>
        <p:nvPicPr>
          <p:cNvPr id="7" name="Picture 6">
            <a:extLst>
              <a:ext uri="{FF2B5EF4-FFF2-40B4-BE49-F238E27FC236}">
                <a16:creationId xmlns:a16="http://schemas.microsoft.com/office/drawing/2014/main" id="{5E7CEBE2-F034-4C97-A969-0A9337422DC5}"/>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457200" y="6263767"/>
            <a:ext cx="1404257" cy="45926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gbvguidelines.org/wp/wp-content/uploads/2015/09/TAG-nutrition-08_26_2015.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1.png"/><Relationship Id="rId2" Type="http://schemas.openxmlformats.org/officeDocument/2006/relationships/image" Target="../media/image12.png"/><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jp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W01dgbxpyOU" TargetMode="External"/><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1" name="Picture 3"/>
          <p:cNvPicPr>
            <a:picLocks noChangeAspect="1" noChangeArrowheads="1"/>
          </p:cNvPicPr>
          <p:nvPr/>
        </p:nvPicPr>
        <p:blipFill>
          <a:blip r:embed="rId3" cstate="print"/>
          <a:srcRect/>
          <a:stretch>
            <a:fillRect/>
          </a:stretch>
        </p:blipFill>
        <p:spPr bwMode="auto">
          <a:xfrm>
            <a:off x="7086600" y="6096000"/>
            <a:ext cx="1676400" cy="640866"/>
          </a:xfrm>
          <a:prstGeom prst="rect">
            <a:avLst/>
          </a:prstGeom>
          <a:noFill/>
          <a:ln w="9525">
            <a:noFill/>
            <a:miter lim="800000"/>
            <a:headEnd/>
            <a:tailEnd/>
          </a:ln>
        </p:spPr>
      </p:pic>
      <p:sp>
        <p:nvSpPr>
          <p:cNvPr id="9" name="Subtitle 2">
            <a:extLst>
              <a:ext uri="{FF2B5EF4-FFF2-40B4-BE49-F238E27FC236}">
                <a16:creationId xmlns:a16="http://schemas.microsoft.com/office/drawing/2014/main" id="{0AFD4063-CFA8-4248-8B4D-46659E00ABA4}"/>
              </a:ext>
            </a:extLst>
          </p:cNvPr>
          <p:cNvSpPr>
            <a:spLocks noGrp="1"/>
          </p:cNvSpPr>
          <p:nvPr>
            <p:ph type="subTitle" idx="1"/>
          </p:nvPr>
        </p:nvSpPr>
        <p:spPr>
          <a:xfrm>
            <a:off x="1295399" y="2212975"/>
            <a:ext cx="6400800" cy="914400"/>
          </a:xfrm>
          <a:solidFill>
            <a:srgbClr val="FBB654"/>
          </a:solidFill>
          <a:effectLst/>
        </p:spPr>
        <p:style>
          <a:lnRef idx="3">
            <a:schemeClr val="lt1"/>
          </a:lnRef>
          <a:fillRef idx="1">
            <a:schemeClr val="accent4"/>
          </a:fillRef>
          <a:effectRef idx="1">
            <a:schemeClr val="accent4"/>
          </a:effectRef>
          <a:fontRef idx="minor">
            <a:schemeClr val="lt1"/>
          </a:fontRef>
        </p:style>
        <p:txBody>
          <a:bodyPr>
            <a:normAutofit/>
          </a:bodyPr>
          <a:lstStyle/>
          <a:p>
            <a:r>
              <a:rPr lang="en-US" sz="4000" b="1" dirty="0">
                <a:solidFill>
                  <a:schemeClr val="bg1"/>
                </a:solidFill>
              </a:rPr>
              <a:t>Protection</a:t>
            </a:r>
          </a:p>
        </p:txBody>
      </p:sp>
      <p:sp>
        <p:nvSpPr>
          <p:cNvPr id="10" name="Title 1">
            <a:extLst>
              <a:ext uri="{FF2B5EF4-FFF2-40B4-BE49-F238E27FC236}">
                <a16:creationId xmlns:a16="http://schemas.microsoft.com/office/drawing/2014/main" id="{6B91F0E7-F271-45E5-A146-5D2F178D6FBE}"/>
              </a:ext>
            </a:extLst>
          </p:cNvPr>
          <p:cNvSpPr txBox="1">
            <a:spLocks/>
          </p:cNvSpPr>
          <p:nvPr/>
        </p:nvSpPr>
        <p:spPr>
          <a:xfrm>
            <a:off x="685800" y="762000"/>
            <a:ext cx="7772400" cy="1470025"/>
          </a:xfrm>
          <a:prstGeom prst="rect">
            <a:avLst/>
          </a:prstGeom>
          <a:noFill/>
          <a:ln>
            <a:noFill/>
          </a:ln>
          <a:effectLst/>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b="1" dirty="0">
                <a:solidFill>
                  <a:schemeClr val="tx1"/>
                </a:solidFill>
              </a:rPr>
              <a:t>Integrated Programming</a:t>
            </a:r>
          </a:p>
        </p:txBody>
      </p:sp>
      <p:pic>
        <p:nvPicPr>
          <p:cNvPr id="1026" name="Picture 2" descr="Image result for global protection cluster logo">
            <a:extLst>
              <a:ext uri="{FF2B5EF4-FFF2-40B4-BE49-F238E27FC236}">
                <a16:creationId xmlns:a16="http://schemas.microsoft.com/office/drawing/2014/main" id="{F2D948CF-F31F-44FB-98B3-5F3FEE8464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000" b="16445"/>
          <a:stretch/>
        </p:blipFill>
        <p:spPr bwMode="auto">
          <a:xfrm>
            <a:off x="3352800" y="3432175"/>
            <a:ext cx="2143125" cy="144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0" y="990600"/>
            <a:ext cx="6324600" cy="5638800"/>
          </a:xfrm>
          <a:ln>
            <a:noFill/>
          </a:ln>
        </p:spPr>
        <p:txBody>
          <a:bodyPr vert="horz" lIns="91440" tIns="45720" rIns="91440" bIns="45720" rtlCol="0" anchor="t">
            <a:noAutofit/>
          </a:bodyPr>
          <a:lstStyle/>
          <a:p>
            <a:r>
              <a:rPr lang="en-GB" sz="2800" dirty="0"/>
              <a:t>Choose a trained staff member as child protection focal point</a:t>
            </a:r>
          </a:p>
          <a:p>
            <a:r>
              <a:rPr lang="en-GB" sz="2800" dirty="0"/>
              <a:t>Include child protection messages in nutrition activities </a:t>
            </a:r>
            <a:endParaRPr lang="en-GB" sz="2800" dirty="0">
              <a:cs typeface="Calibri"/>
            </a:endParaRPr>
          </a:p>
          <a:p>
            <a:r>
              <a:rPr lang="en-GB" sz="2800" dirty="0"/>
              <a:t>Campaign for psychosocial stimulation activities for infants and young children in nutrition, education, ECD and child protection programmes</a:t>
            </a:r>
            <a:endParaRPr lang="en-GB" sz="2800" dirty="0">
              <a:cs typeface="Calibri"/>
            </a:endParaRPr>
          </a:p>
          <a:p>
            <a:r>
              <a:rPr lang="en-GB" sz="2800" dirty="0"/>
              <a:t>Ensure that those working in nutrition have signed up to and been trained in a code of conduct or other policy which covers child safeguarding </a:t>
            </a:r>
            <a:endParaRPr lang="en-GB" sz="2800" dirty="0">
              <a:cs typeface="Calibri"/>
            </a:endParaRPr>
          </a:p>
        </p:txBody>
      </p:sp>
      <p:sp>
        <p:nvSpPr>
          <p:cNvPr id="4" name="Title 1"/>
          <p:cNvSpPr>
            <a:spLocks noGrp="1"/>
          </p:cNvSpPr>
          <p:nvPr>
            <p:ph type="title"/>
          </p:nvPr>
        </p:nvSpPr>
        <p:spPr>
          <a:xfrm>
            <a:off x="304800" y="228600"/>
            <a:ext cx="8610600" cy="609600"/>
          </a:xfrm>
          <a:ln>
            <a:noFill/>
          </a:ln>
        </p:spPr>
        <p:txBody>
          <a:bodyPr>
            <a:normAutofit fontScale="90000"/>
          </a:bodyPr>
          <a:lstStyle/>
          <a:p>
            <a:r>
              <a:rPr lang="en-US" b="1" dirty="0"/>
              <a:t>Key Actions for Nutrition Actors </a:t>
            </a:r>
          </a:p>
        </p:txBody>
      </p:sp>
      <p:pic>
        <p:nvPicPr>
          <p:cNvPr id="2050" name="Picture 2" descr="https://static.thenounproject.com/png/4217-200.png">
            <a:extLst>
              <a:ext uri="{FF2B5EF4-FFF2-40B4-BE49-F238E27FC236}">
                <a16:creationId xmlns:a16="http://schemas.microsoft.com/office/drawing/2014/main" id="{1504E027-6AEB-4662-B04F-E5E4D8FB5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013" y="24765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B858EDE-FAAA-4FC1-99FE-9C42541F50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1008" y="6331801"/>
            <a:ext cx="1794941" cy="4404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solidFill>
            <a:schemeClr val="tx2"/>
          </a:solidFill>
        </p:spPr>
        <p:txBody>
          <a:bodyPr/>
          <a:lstStyle/>
          <a:p>
            <a:pPr lvl="0"/>
            <a:r>
              <a:rPr lang="en-US" b="1" dirty="0">
                <a:solidFill>
                  <a:schemeClr val="bg1"/>
                </a:solidFill>
              </a:rPr>
              <a:t>GBV And Nutrition Integration</a:t>
            </a:r>
          </a:p>
        </p:txBody>
      </p:sp>
      <p:sp>
        <p:nvSpPr>
          <p:cNvPr id="3" name="Subtitle 2"/>
          <p:cNvSpPr txBox="1">
            <a:spLocks noGrp="1"/>
          </p:cNvSpPr>
          <p:nvPr>
            <p:ph type="subTitle" idx="1"/>
          </p:nvPr>
        </p:nvSpPr>
        <p:spPr/>
        <p:txBody>
          <a:bodyPr anchorCtr="0"/>
          <a:lstStyle/>
          <a:p>
            <a:pPr lvl="0" algn="r"/>
            <a:endParaRPr lang="en-US" dirty="0"/>
          </a:p>
          <a:p>
            <a:pPr lvl="0" algn="r"/>
            <a:endParaRPr lang="en-US" dirty="0"/>
          </a:p>
        </p:txBody>
      </p:sp>
      <p:pic>
        <p:nvPicPr>
          <p:cNvPr id="5" name="Picture 4">
            <a:extLst>
              <a:ext uri="{FF2B5EF4-FFF2-40B4-BE49-F238E27FC236}">
                <a16:creationId xmlns:a16="http://schemas.microsoft.com/office/drawing/2014/main" id="{A4F7F1AB-BAF3-4748-87A7-FA96402BE5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1008" y="6331801"/>
            <a:ext cx="1794941" cy="44044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a:t>Definition</a:t>
            </a:r>
          </a:p>
        </p:txBody>
      </p:sp>
      <p:sp>
        <p:nvSpPr>
          <p:cNvPr id="3" name="Content Placeholder 2"/>
          <p:cNvSpPr>
            <a:spLocks noGrp="1"/>
          </p:cNvSpPr>
          <p:nvPr>
            <p:ph idx="1"/>
          </p:nvPr>
        </p:nvSpPr>
        <p:spPr>
          <a:xfrm>
            <a:off x="365710" y="1219200"/>
            <a:ext cx="8229600" cy="3886201"/>
          </a:xfrm>
          <a:ln>
            <a:noFill/>
          </a:ln>
        </p:spPr>
        <p:txBody>
          <a:bodyPr vert="horz" lIns="91440" tIns="45720" rIns="91440" bIns="45720" rtlCol="0" anchor="t">
            <a:noAutofit/>
          </a:bodyPr>
          <a:lstStyle/>
          <a:p>
            <a:pPr marL="0" indent="0">
              <a:buNone/>
              <a:defRPr/>
            </a:pPr>
            <a:r>
              <a:rPr lang="en-US" sz="2800" dirty="0">
                <a:solidFill>
                  <a:srgbClr val="000000"/>
                </a:solidFill>
              </a:rPr>
              <a:t>GBV is an umbrella term for </a:t>
            </a:r>
            <a:r>
              <a:rPr lang="en-US" sz="2800" b="1" u="sng" dirty="0"/>
              <a:t>any harmful act that is perpetrated against a person’s will</a:t>
            </a:r>
            <a:r>
              <a:rPr lang="en-US" sz="2800" u="sng" dirty="0"/>
              <a:t> </a:t>
            </a:r>
            <a:r>
              <a:rPr lang="en-US" sz="2800" dirty="0">
                <a:solidFill>
                  <a:srgbClr val="000000"/>
                </a:solidFill>
              </a:rPr>
              <a:t>and is </a:t>
            </a:r>
            <a:r>
              <a:rPr lang="en-US" sz="2800" u="sng" dirty="0">
                <a:solidFill>
                  <a:srgbClr val="000000"/>
                </a:solidFill>
              </a:rPr>
              <a:t>based on socially ascribed (i.e. gender) differences between males and females</a:t>
            </a:r>
            <a:r>
              <a:rPr lang="en-US" sz="2800" dirty="0">
                <a:solidFill>
                  <a:srgbClr val="000000"/>
                </a:solidFill>
              </a:rPr>
              <a:t>. It includes acts that inflict physical, sexual or mental harm or suffering, threats of such actions, coercion and other deprivations of liberty.</a:t>
            </a:r>
          </a:p>
          <a:p>
            <a:pPr marL="0">
              <a:buNone/>
            </a:pPr>
            <a:endParaRPr lang="en-US" sz="2800" dirty="0"/>
          </a:p>
          <a:p>
            <a:pPr marL="0">
              <a:buNone/>
            </a:pPr>
            <a:r>
              <a:rPr lang="en-US" sz="2800" dirty="0"/>
              <a:t>GBV includes rape, sexual violence, physical violence, emotional violence, deprivation of opportunities and services, intimate partner violence etc. </a:t>
            </a:r>
          </a:p>
          <a:p>
            <a:pPr marL="0">
              <a:buNone/>
            </a:pPr>
            <a:endParaRPr lang="en-US" sz="2800" dirty="0">
              <a:latin typeface="Calibri" charset="0"/>
            </a:endParaRPr>
          </a:p>
          <a:p>
            <a:pPr marL="0">
              <a:buNone/>
            </a:pPr>
            <a:endParaRPr lang="en-US" sz="2800" dirty="0"/>
          </a:p>
        </p:txBody>
      </p:sp>
      <p:pic>
        <p:nvPicPr>
          <p:cNvPr id="5" name="Picture 4">
            <a:extLst>
              <a:ext uri="{FF2B5EF4-FFF2-40B4-BE49-F238E27FC236}">
                <a16:creationId xmlns:a16="http://schemas.microsoft.com/office/drawing/2014/main" id="{1EA9167B-57EE-4FEB-9056-F17A91C1EC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1008" y="6331801"/>
            <a:ext cx="1794941" cy="440446"/>
          </a:xfrm>
          <a:prstGeom prst="rect">
            <a:avLst/>
          </a:prstGeom>
        </p:spPr>
      </p:pic>
    </p:spTree>
    <p:extLst>
      <p:ext uri="{BB962C8B-B14F-4D97-AF65-F5344CB8AC3E}">
        <p14:creationId xmlns:p14="http://schemas.microsoft.com/office/powerpoint/2010/main" val="1327932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86961" y="685800"/>
            <a:ext cx="7323993" cy="720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Quality, Safe and accessible nutrition services</a:t>
            </a:r>
          </a:p>
          <a:p>
            <a:pPr algn="ctr"/>
            <a:r>
              <a:rPr lang="en-US" b="1" dirty="0"/>
              <a:t>Reach to the most vulnerable populations </a:t>
            </a:r>
          </a:p>
        </p:txBody>
      </p:sp>
      <p:sp>
        <p:nvSpPr>
          <p:cNvPr id="8" name="Rectangle 7"/>
          <p:cNvSpPr/>
          <p:nvPr/>
        </p:nvSpPr>
        <p:spPr>
          <a:xfrm>
            <a:off x="1107831" y="2152650"/>
            <a:ext cx="2338754" cy="20486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Safe/dignified access and use of nutrition services</a:t>
            </a:r>
          </a:p>
        </p:txBody>
      </p:sp>
      <p:sp>
        <p:nvSpPr>
          <p:cNvPr id="9" name="Rectangle 8"/>
          <p:cNvSpPr/>
          <p:nvPr/>
        </p:nvSpPr>
        <p:spPr>
          <a:xfrm>
            <a:off x="3618035" y="2152650"/>
            <a:ext cx="2338754" cy="20486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Ethical nutrition services/programming </a:t>
            </a:r>
          </a:p>
        </p:txBody>
      </p:sp>
      <p:sp>
        <p:nvSpPr>
          <p:cNvPr id="10" name="Rectangle 9"/>
          <p:cNvSpPr/>
          <p:nvPr/>
        </p:nvSpPr>
        <p:spPr>
          <a:xfrm>
            <a:off x="6172201" y="2152649"/>
            <a:ext cx="2338754" cy="20486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t>Survivor-centered GBV referral </a:t>
            </a:r>
          </a:p>
        </p:txBody>
      </p:sp>
      <p:sp>
        <p:nvSpPr>
          <p:cNvPr id="11" name="Rectangle 10"/>
          <p:cNvSpPr/>
          <p:nvPr/>
        </p:nvSpPr>
        <p:spPr>
          <a:xfrm>
            <a:off x="1107830" y="4257235"/>
            <a:ext cx="7403124" cy="685800"/>
          </a:xfrm>
          <a:prstGeom prst="rect">
            <a:avLst/>
          </a:prstGeom>
          <a:solidFill>
            <a:srgbClr val="F13B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Safe and meaningful participation of women, girls and other at risk groups throughout the HPC . </a:t>
            </a:r>
          </a:p>
        </p:txBody>
      </p:sp>
      <p:sp>
        <p:nvSpPr>
          <p:cNvPr id="12" name="Arrow: Up 11"/>
          <p:cNvSpPr/>
          <p:nvPr/>
        </p:nvSpPr>
        <p:spPr>
          <a:xfrm>
            <a:off x="3921369" y="1500727"/>
            <a:ext cx="1863970" cy="5451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008F59AF-EF2A-47AA-B469-4FE9A7A24D9D}"/>
              </a:ext>
            </a:extLst>
          </p:cNvPr>
          <p:cNvSpPr txBox="1"/>
          <p:nvPr/>
        </p:nvSpPr>
        <p:spPr>
          <a:xfrm>
            <a:off x="304800" y="152400"/>
            <a:ext cx="7620000" cy="461665"/>
          </a:xfrm>
          <a:prstGeom prst="rect">
            <a:avLst/>
          </a:prstGeom>
          <a:noFill/>
        </p:spPr>
        <p:txBody>
          <a:bodyPr wrap="square" rtlCol="0">
            <a:spAutoFit/>
          </a:bodyPr>
          <a:lstStyle/>
          <a:p>
            <a:r>
              <a:rPr lang="en-US" sz="2400" dirty="0"/>
              <a:t>What does GBV integrated Nutrition services look like?</a:t>
            </a:r>
          </a:p>
        </p:txBody>
      </p:sp>
      <p:sp>
        <p:nvSpPr>
          <p:cNvPr id="3" name="Left Brace 2">
            <a:extLst>
              <a:ext uri="{FF2B5EF4-FFF2-40B4-BE49-F238E27FC236}">
                <a16:creationId xmlns:a16="http://schemas.microsoft.com/office/drawing/2014/main" id="{26ECD908-462F-47A3-AD78-0BDAA88A4182}"/>
              </a:ext>
            </a:extLst>
          </p:cNvPr>
          <p:cNvSpPr/>
          <p:nvPr/>
        </p:nvSpPr>
        <p:spPr>
          <a:xfrm>
            <a:off x="793505" y="1905000"/>
            <a:ext cx="228600" cy="310515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9C38E2CF-F3BA-43D0-9DF2-F982C0779E59}"/>
              </a:ext>
            </a:extLst>
          </p:cNvPr>
          <p:cNvSpPr txBox="1"/>
          <p:nvPr/>
        </p:nvSpPr>
        <p:spPr>
          <a:xfrm>
            <a:off x="300335" y="2904685"/>
            <a:ext cx="461665" cy="1667315"/>
          </a:xfrm>
          <a:prstGeom prst="rect">
            <a:avLst/>
          </a:prstGeom>
          <a:noFill/>
        </p:spPr>
        <p:txBody>
          <a:bodyPr vert="eaVert" wrap="square" rtlCol="0">
            <a:spAutoFit/>
          </a:bodyPr>
          <a:lstStyle/>
          <a:p>
            <a:r>
              <a:rPr lang="en-US" dirty="0"/>
              <a:t>GBV integration </a:t>
            </a:r>
          </a:p>
        </p:txBody>
      </p:sp>
      <p:sp>
        <p:nvSpPr>
          <p:cNvPr id="5" name="Rectangle 4">
            <a:extLst>
              <a:ext uri="{FF2B5EF4-FFF2-40B4-BE49-F238E27FC236}">
                <a16:creationId xmlns:a16="http://schemas.microsoft.com/office/drawing/2014/main" id="{33CC314C-47E6-4038-8591-33FD56956163}"/>
              </a:ext>
            </a:extLst>
          </p:cNvPr>
          <p:cNvSpPr/>
          <p:nvPr/>
        </p:nvSpPr>
        <p:spPr>
          <a:xfrm>
            <a:off x="152400" y="5064456"/>
            <a:ext cx="8915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GBV integration is one of strategy to achieve quality, safe and accessible nutrition services. It doesn’t burden but look through the nutrition program throughout HPC from GBV lens. </a:t>
            </a:r>
          </a:p>
        </p:txBody>
      </p:sp>
      <p:pic>
        <p:nvPicPr>
          <p:cNvPr id="13" name="Picture 3">
            <a:extLst>
              <a:ext uri="{FF2B5EF4-FFF2-40B4-BE49-F238E27FC236}">
                <a16:creationId xmlns:a16="http://schemas.microsoft.com/office/drawing/2014/main" id="{9CC66E6E-7020-435F-8493-D369366CA2D9}"/>
              </a:ext>
            </a:extLst>
          </p:cNvPr>
          <p:cNvPicPr>
            <a:picLocks noChangeAspect="1" noChangeArrowheads="1"/>
          </p:cNvPicPr>
          <p:nvPr/>
        </p:nvPicPr>
        <p:blipFill>
          <a:blip r:embed="rId3" cstate="print"/>
          <a:srcRect/>
          <a:stretch>
            <a:fillRect/>
          </a:stretch>
        </p:blipFill>
        <p:spPr bwMode="auto">
          <a:xfrm>
            <a:off x="7086600" y="6096000"/>
            <a:ext cx="1676400" cy="640866"/>
          </a:xfrm>
          <a:prstGeom prst="rect">
            <a:avLst/>
          </a:prstGeom>
          <a:noFill/>
          <a:ln w="9525">
            <a:noFill/>
            <a:miter lim="800000"/>
            <a:headEnd/>
            <a:tailEnd/>
          </a:ln>
        </p:spPr>
      </p:pic>
    </p:spTree>
    <p:extLst>
      <p:ext uri="{BB962C8B-B14F-4D97-AF65-F5344CB8AC3E}">
        <p14:creationId xmlns:p14="http://schemas.microsoft.com/office/powerpoint/2010/main" val="1398779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fontScale="90000"/>
          </a:bodyPr>
          <a:lstStyle/>
          <a:p>
            <a:r>
              <a:rPr lang="en-US" dirty="0"/>
              <a:t>Linkage between GBV and Nutrition </a:t>
            </a:r>
          </a:p>
        </p:txBody>
      </p:sp>
      <p:sp>
        <p:nvSpPr>
          <p:cNvPr id="3" name="Content Placeholder 2"/>
          <p:cNvSpPr>
            <a:spLocks noGrp="1"/>
          </p:cNvSpPr>
          <p:nvPr>
            <p:ph idx="1"/>
          </p:nvPr>
        </p:nvSpPr>
        <p:spPr>
          <a:xfrm>
            <a:off x="457200" y="1371599"/>
            <a:ext cx="8229600" cy="4114801"/>
          </a:xfrm>
          <a:ln>
            <a:noFill/>
          </a:ln>
        </p:spPr>
        <p:txBody>
          <a:bodyPr>
            <a:noAutofit/>
          </a:bodyPr>
          <a:lstStyle/>
          <a:p>
            <a:pPr marL="571500" indent="-571500" defTabSz="584200" hangingPunct="0">
              <a:buFont typeface="Arial" charset="0"/>
              <a:buChar char="•"/>
            </a:pPr>
            <a:r>
              <a:rPr lang="en-US" sz="2800" dirty="0">
                <a:solidFill>
                  <a:srgbClr val="000000"/>
                </a:solidFill>
                <a:latin typeface="Calibri Body"/>
                <a:ea typeface="Helvetica Light"/>
                <a:cs typeface="Calibri Body"/>
                <a:sym typeface="Wingdings"/>
              </a:rPr>
              <a:t>GBV is one of drivers of malnutrition. </a:t>
            </a:r>
          </a:p>
          <a:p>
            <a:pPr marL="571500" indent="-571500" defTabSz="584200" hangingPunct="0">
              <a:buFont typeface="Arial" charset="0"/>
              <a:buChar char="•"/>
            </a:pPr>
            <a:r>
              <a:rPr lang="en-US" sz="2800" dirty="0">
                <a:solidFill>
                  <a:srgbClr val="000000"/>
                </a:solidFill>
                <a:latin typeface="Calibri Body"/>
                <a:ea typeface="Helvetica Light"/>
                <a:cs typeface="Calibri Body"/>
                <a:sym typeface="Wingdings"/>
              </a:rPr>
              <a:t>Gender/power dynamics in the home have major implications for effectiveness of nutrition interventions and uptake of the services. </a:t>
            </a:r>
          </a:p>
          <a:p>
            <a:pPr marL="571500" indent="-571500" defTabSz="584200" hangingPunct="0">
              <a:buFont typeface="Arial" charset="0"/>
              <a:buChar char="•"/>
            </a:pPr>
            <a:r>
              <a:rPr lang="en-US" sz="2800" dirty="0">
                <a:solidFill>
                  <a:srgbClr val="000000"/>
                </a:solidFill>
                <a:latin typeface="Calibri Body"/>
                <a:ea typeface="Helvetica Light"/>
                <a:cs typeface="Calibri Body"/>
                <a:sym typeface="Helvetica Light"/>
              </a:rPr>
              <a:t>Lack of food </a:t>
            </a:r>
            <a:r>
              <a:rPr lang="en-US" sz="2800" dirty="0">
                <a:solidFill>
                  <a:srgbClr val="000000"/>
                </a:solidFill>
                <a:latin typeface="Calibri Body"/>
                <a:ea typeface="Helvetica Light"/>
                <a:cs typeface="Calibri Body"/>
                <a:sym typeface="Wingdings"/>
              </a:rPr>
              <a:t>as a driver for forced marriage + increased risk of sexual exploitation and abuse. </a:t>
            </a:r>
          </a:p>
          <a:p>
            <a:pPr marL="571500" indent="-571500" defTabSz="584200" hangingPunct="0">
              <a:buFont typeface="Arial" charset="0"/>
              <a:buChar char="•"/>
            </a:pPr>
            <a:r>
              <a:rPr lang="en-US" sz="2800" dirty="0">
                <a:solidFill>
                  <a:srgbClr val="000000"/>
                </a:solidFill>
                <a:latin typeface="Calibri Body"/>
                <a:ea typeface="Helvetica Light"/>
                <a:cs typeface="Calibri Body"/>
                <a:sym typeface="Wingdings"/>
              </a:rPr>
              <a:t>Location and timing of nutrition services/distribution points can increase GBV risk</a:t>
            </a:r>
          </a:p>
          <a:p>
            <a:pPr marL="571500" indent="-571500" defTabSz="584200" hangingPunct="0">
              <a:buFont typeface="Arial" charset="0"/>
              <a:buChar char="•"/>
            </a:pPr>
            <a:r>
              <a:rPr lang="en-US" sz="2800" dirty="0">
                <a:solidFill>
                  <a:srgbClr val="000000"/>
                </a:solidFill>
                <a:latin typeface="Calibri Body"/>
                <a:ea typeface="Helvetica Light"/>
                <a:cs typeface="Calibri Body"/>
                <a:sym typeface="Wingdings"/>
              </a:rPr>
              <a:t>Caregiver’s experience of GBV can have negative implications for child nutrition outcomes</a:t>
            </a:r>
          </a:p>
          <a:p>
            <a:pPr marL="0">
              <a:buNone/>
            </a:pPr>
            <a:endParaRPr lang="en-US" sz="2800" dirty="0"/>
          </a:p>
        </p:txBody>
      </p:sp>
      <p:pic>
        <p:nvPicPr>
          <p:cNvPr id="5" name="Picture 4">
            <a:extLst>
              <a:ext uri="{FF2B5EF4-FFF2-40B4-BE49-F238E27FC236}">
                <a16:creationId xmlns:a16="http://schemas.microsoft.com/office/drawing/2014/main" id="{E264CDE2-8F97-446A-9284-6FA62D6E0C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1008" y="6331801"/>
            <a:ext cx="1794941" cy="440446"/>
          </a:xfrm>
          <a:prstGeom prst="rect">
            <a:avLst/>
          </a:prstGeom>
        </p:spPr>
      </p:pic>
    </p:spTree>
    <p:extLst>
      <p:ext uri="{BB962C8B-B14F-4D97-AF65-F5344CB8AC3E}">
        <p14:creationId xmlns:p14="http://schemas.microsoft.com/office/powerpoint/2010/main" val="1455212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212527206"/>
              </p:ext>
            </p:extLst>
          </p:nvPr>
        </p:nvGraphicFramePr>
        <p:xfrm>
          <a:off x="1567383" y="1667349"/>
          <a:ext cx="5938097" cy="4359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6"/>
          <p:cNvSpPr txBox="1">
            <a:spLocks noChangeArrowheads="1"/>
          </p:cNvSpPr>
          <p:nvPr/>
        </p:nvSpPr>
        <p:spPr bwMode="auto">
          <a:xfrm>
            <a:off x="1699853" y="1783588"/>
            <a:ext cx="1989600"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800">
                <a:solidFill>
                  <a:srgbClr val="000000"/>
                </a:solidFill>
                <a:latin typeface="Calibri" charset="0"/>
                <a:ea typeface="ＭＳ Ｐゴシック" charset="0"/>
              </a:defRPr>
            </a:lvl1pPr>
            <a:lvl2pPr marL="742950" indent="-285750">
              <a:defRPr sz="2400">
                <a:solidFill>
                  <a:srgbClr val="000000"/>
                </a:solidFill>
                <a:latin typeface="Calibri" charset="0"/>
                <a:ea typeface="ＭＳ Ｐゴシック" charset="0"/>
              </a:defRPr>
            </a:lvl2pPr>
            <a:lvl3pPr>
              <a:defRPr sz="2000">
                <a:solidFill>
                  <a:srgbClr val="000000"/>
                </a:solidFill>
                <a:latin typeface="Calibri" charset="0"/>
                <a:ea typeface="ＭＳ Ｐゴシック" charset="0"/>
              </a:defRPr>
            </a:lvl3pPr>
            <a:lvl4pPr>
              <a:defRPr>
                <a:solidFill>
                  <a:srgbClr val="000000"/>
                </a:solidFill>
                <a:latin typeface="Calibri" charset="0"/>
                <a:ea typeface="ＭＳ Ｐゴシック" charset="0"/>
              </a:defRPr>
            </a:lvl4pPr>
            <a:lvl5pPr>
              <a:defRPr>
                <a:solidFill>
                  <a:srgbClr val="000000"/>
                </a:solidFill>
                <a:latin typeface="Calibri" charset="0"/>
                <a:ea typeface="ＭＳ Ｐゴシック" charset="0"/>
              </a:defRPr>
            </a:lvl5pPr>
            <a:lvl6pPr eaLnBrk="0" fontAlgn="base" hangingPunct="0">
              <a:spcAft>
                <a:spcPct val="0"/>
              </a:spcAft>
              <a:buSzPct val="100000"/>
              <a:buFont typeface="Arial" charset="0"/>
              <a:defRPr>
                <a:solidFill>
                  <a:srgbClr val="000000"/>
                </a:solidFill>
                <a:latin typeface="Calibri" charset="0"/>
                <a:ea typeface="ＭＳ Ｐゴシック" charset="0"/>
              </a:defRPr>
            </a:lvl6pPr>
            <a:lvl7pPr eaLnBrk="0" fontAlgn="base" hangingPunct="0">
              <a:spcAft>
                <a:spcPct val="0"/>
              </a:spcAft>
              <a:buSzPct val="100000"/>
              <a:buFont typeface="Arial" charset="0"/>
              <a:defRPr>
                <a:solidFill>
                  <a:srgbClr val="000000"/>
                </a:solidFill>
                <a:latin typeface="Calibri" charset="0"/>
                <a:ea typeface="ＭＳ Ｐゴシック" charset="0"/>
              </a:defRPr>
            </a:lvl7pPr>
            <a:lvl8pPr eaLnBrk="0" fontAlgn="base" hangingPunct="0">
              <a:spcAft>
                <a:spcPct val="0"/>
              </a:spcAft>
              <a:buSzPct val="100000"/>
              <a:buFont typeface="Arial" charset="0"/>
              <a:defRPr>
                <a:solidFill>
                  <a:srgbClr val="000000"/>
                </a:solidFill>
                <a:latin typeface="Calibri" charset="0"/>
                <a:ea typeface="ＭＳ Ｐゴシック" charset="0"/>
              </a:defRPr>
            </a:lvl8pPr>
            <a:lvl9pPr eaLnBrk="0" fontAlgn="base" hangingPunct="0">
              <a:spcAft>
                <a:spcPct val="0"/>
              </a:spcAft>
              <a:buSzPct val="100000"/>
              <a:buFont typeface="Arial" charset="0"/>
              <a:defRPr>
                <a:solidFill>
                  <a:srgbClr val="000000"/>
                </a:solidFill>
                <a:latin typeface="Calibri" charset="0"/>
                <a:ea typeface="ＭＳ Ｐゴシック" charset="0"/>
              </a:defRPr>
            </a:lvl9pPr>
          </a:lstStyle>
          <a:p>
            <a:r>
              <a:rPr lang="en-US" sz="2100" b="1" dirty="0"/>
              <a:t>Social norms</a:t>
            </a:r>
          </a:p>
        </p:txBody>
      </p:sp>
      <p:sp>
        <p:nvSpPr>
          <p:cNvPr id="13" name="Speech Bubble: Rectangle 18"/>
          <p:cNvSpPr/>
          <p:nvPr/>
        </p:nvSpPr>
        <p:spPr>
          <a:xfrm>
            <a:off x="3558831" y="157719"/>
            <a:ext cx="2383005" cy="1144570"/>
          </a:xfrm>
          <a:prstGeom prst="wedgeRectCallout">
            <a:avLst>
              <a:gd name="adj1" fmla="val -25488"/>
              <a:gd name="adj2" fmla="val 81004"/>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US" dirty="0"/>
              <a:t>Health/Nutrition facilities are too far/in a dangerous location.</a:t>
            </a:r>
          </a:p>
        </p:txBody>
      </p:sp>
      <p:sp>
        <p:nvSpPr>
          <p:cNvPr id="14" name="Speech Bubble: Rectangle 19"/>
          <p:cNvSpPr/>
          <p:nvPr/>
        </p:nvSpPr>
        <p:spPr>
          <a:xfrm>
            <a:off x="6583988" y="182488"/>
            <a:ext cx="1709499" cy="2378709"/>
          </a:xfrm>
          <a:prstGeom prst="wedgeRectCallout">
            <a:avLst/>
          </a:prstGeom>
        </p:spPr>
        <p:style>
          <a:lnRef idx="2">
            <a:schemeClr val="accent1"/>
          </a:lnRef>
          <a:fillRef idx="1">
            <a:schemeClr val="lt1"/>
          </a:fillRef>
          <a:effectRef idx="0">
            <a:schemeClr val="accent1"/>
          </a:effectRef>
          <a:fontRef idx="minor">
            <a:schemeClr val="dk1"/>
          </a:fontRef>
        </p:style>
        <p:txBody>
          <a:bodyPr anchor="ctr"/>
          <a:lstStyle/>
          <a:p>
            <a:r>
              <a:rPr lang="en-US" sz="1600" dirty="0">
                <a:solidFill>
                  <a:schemeClr val="tx1"/>
                </a:solidFill>
                <a:latin typeface="Calibri"/>
                <a:ea typeface="ＭＳ Ｐゴシック"/>
                <a:cs typeface="Calibri"/>
              </a:rPr>
              <a:t>Women and girls do not receive information because: limited to community leaders; non-child friendly</a:t>
            </a:r>
          </a:p>
          <a:p>
            <a:pPr algn="ctr"/>
            <a:endParaRPr lang="en-US" sz="1400" dirty="0">
              <a:solidFill>
                <a:srgbClr val="FFFFFF"/>
              </a:solidFill>
              <a:latin typeface="Calibri" charset="0"/>
              <a:ea typeface="ＭＳ Ｐゴシック" charset="0"/>
            </a:endParaRPr>
          </a:p>
        </p:txBody>
      </p:sp>
      <p:sp>
        <p:nvSpPr>
          <p:cNvPr id="15" name="Speech Bubble: Rectangle 20"/>
          <p:cNvSpPr/>
          <p:nvPr/>
        </p:nvSpPr>
        <p:spPr>
          <a:xfrm>
            <a:off x="7620721" y="3475927"/>
            <a:ext cx="1520734" cy="2511405"/>
          </a:xfrm>
          <a:prstGeom prst="wedgeRectCallout">
            <a:avLst>
              <a:gd name="adj1" fmla="val -78020"/>
              <a:gd name="adj2" fmla="val 19125"/>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US" sz="1600" dirty="0"/>
              <a:t>Not adequate no. of female nutrition frontline workers.</a:t>
            </a:r>
          </a:p>
          <a:p>
            <a:pPr>
              <a:defRPr/>
            </a:pPr>
            <a:endParaRPr lang="en-US" sz="1600" dirty="0"/>
          </a:p>
          <a:p>
            <a:pPr>
              <a:defRPr/>
            </a:pPr>
            <a:r>
              <a:rPr lang="en-US" sz="1600" dirty="0"/>
              <a:t>Lack of female leaders in Nutrition. </a:t>
            </a:r>
          </a:p>
          <a:p>
            <a:pPr algn="ctr">
              <a:defRPr/>
            </a:pPr>
            <a:r>
              <a:rPr lang="en-US" dirty="0"/>
              <a:t> </a:t>
            </a:r>
          </a:p>
        </p:txBody>
      </p:sp>
      <p:sp>
        <p:nvSpPr>
          <p:cNvPr id="16" name="Speech Bubble: Rectangle 3"/>
          <p:cNvSpPr/>
          <p:nvPr/>
        </p:nvSpPr>
        <p:spPr>
          <a:xfrm>
            <a:off x="3905114" y="4836234"/>
            <a:ext cx="1527088" cy="2023118"/>
          </a:xfrm>
          <a:prstGeom prst="wedgeRectCallout">
            <a:avLst>
              <a:gd name="adj1" fmla="val -7665"/>
              <a:gd name="adj2" fmla="val -75803"/>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US" dirty="0"/>
              <a:t>Girls , boys, women and other at risk groups not consulted </a:t>
            </a:r>
          </a:p>
          <a:p>
            <a:pPr>
              <a:defRPr/>
            </a:pPr>
            <a:r>
              <a:rPr lang="en-US" dirty="0"/>
              <a:t>systematically. </a:t>
            </a:r>
          </a:p>
        </p:txBody>
      </p:sp>
      <p:sp>
        <p:nvSpPr>
          <p:cNvPr id="17" name="Speech Bubble: Rectangle 22"/>
          <p:cNvSpPr/>
          <p:nvPr/>
        </p:nvSpPr>
        <p:spPr>
          <a:xfrm>
            <a:off x="109744" y="1327058"/>
            <a:ext cx="1426667" cy="3251475"/>
          </a:xfrm>
          <a:prstGeom prst="wedgeRectCallout">
            <a:avLst>
              <a:gd name="adj1" fmla="val 93017"/>
              <a:gd name="adj2" fmla="val -961"/>
            </a:avLst>
          </a:prstGeom>
        </p:spPr>
        <p:style>
          <a:lnRef idx="2">
            <a:schemeClr val="accent1"/>
          </a:lnRef>
          <a:fillRef idx="1">
            <a:schemeClr val="lt1"/>
          </a:fillRef>
          <a:effectRef idx="0">
            <a:schemeClr val="accent1"/>
          </a:effectRef>
          <a:fontRef idx="minor">
            <a:schemeClr val="dk1"/>
          </a:fontRef>
        </p:style>
        <p:txBody>
          <a:bodyPr anchor="ctr"/>
          <a:lstStyle/>
          <a:p>
            <a:r>
              <a:rPr lang="en-US" sz="1600" dirty="0">
                <a:solidFill>
                  <a:schemeClr val="tx1"/>
                </a:solidFill>
                <a:latin typeface="Calibri"/>
                <a:ea typeface="ＭＳ Ｐゴシック"/>
                <a:cs typeface="Calibri"/>
              </a:rPr>
              <a:t>Materials do not cater to the needs of the girls/women </a:t>
            </a:r>
            <a:endParaRPr lang="en-US" sz="1600" dirty="0">
              <a:solidFill>
                <a:schemeClr val="tx1"/>
              </a:solidFill>
              <a:latin typeface="Calibri" charset="0"/>
              <a:ea typeface="ＭＳ Ｐゴシック" charset="0"/>
              <a:cs typeface="Calibri"/>
            </a:endParaRPr>
          </a:p>
          <a:p>
            <a:endParaRPr lang="en-US" sz="1600" dirty="0">
              <a:solidFill>
                <a:srgbClr val="FFFFFF"/>
              </a:solidFill>
              <a:latin typeface="Calibri" charset="0"/>
              <a:ea typeface="ＭＳ Ｐゴシック" charset="0"/>
            </a:endParaRPr>
          </a:p>
          <a:p>
            <a:r>
              <a:rPr lang="en-US" sz="1600" dirty="0">
                <a:solidFill>
                  <a:schemeClr val="tx1"/>
                </a:solidFill>
                <a:latin typeface="Calibri"/>
                <a:ea typeface="ＭＳ Ｐゴシック"/>
                <a:cs typeface="Calibri"/>
              </a:rPr>
              <a:t>Distribution – a long waiting line, overcrowded, lack of female distribution staffs</a:t>
            </a:r>
          </a:p>
        </p:txBody>
      </p:sp>
      <p:sp>
        <p:nvSpPr>
          <p:cNvPr id="18" name="Speech Bubble: Rectangle 21"/>
          <p:cNvSpPr/>
          <p:nvPr/>
        </p:nvSpPr>
        <p:spPr>
          <a:xfrm>
            <a:off x="109745" y="5514265"/>
            <a:ext cx="1847528" cy="1263823"/>
          </a:xfrm>
          <a:prstGeom prst="wedgeRectCallout">
            <a:avLst>
              <a:gd name="adj1" fmla="val 84721"/>
              <a:gd name="adj2" fmla="val 2310"/>
            </a:avLst>
          </a:prstGeom>
        </p:spPr>
        <p:style>
          <a:lnRef idx="2">
            <a:schemeClr val="accent1"/>
          </a:lnRef>
          <a:fillRef idx="1">
            <a:schemeClr val="lt1"/>
          </a:fillRef>
          <a:effectRef idx="0">
            <a:schemeClr val="accent1"/>
          </a:effectRef>
          <a:fontRef idx="minor">
            <a:schemeClr val="dk1"/>
          </a:fontRef>
        </p:style>
        <p:txBody>
          <a:bodyPr anchor="ctr"/>
          <a:lstStyle/>
          <a:p>
            <a:r>
              <a:rPr lang="en-US" sz="1600" dirty="0">
                <a:solidFill>
                  <a:schemeClr val="tx1"/>
                </a:solidFill>
                <a:latin typeface="Calibri"/>
                <a:ea typeface="ＭＳ Ｐゴシック"/>
                <a:cs typeface="Calibri"/>
              </a:rPr>
              <a:t>Nutrition facilities do not reflect the culture or needs of the affected population.</a:t>
            </a:r>
            <a:endParaRPr lang="en-US" sz="1600" dirty="0">
              <a:solidFill>
                <a:schemeClr val="tx1"/>
              </a:solidFill>
              <a:latin typeface="Calibri" charset="0"/>
              <a:ea typeface="ＭＳ Ｐゴシック" charset="0"/>
              <a:cs typeface="Calibri" charset="0"/>
            </a:endParaRPr>
          </a:p>
        </p:txBody>
      </p:sp>
      <p:sp>
        <p:nvSpPr>
          <p:cNvPr id="158" name="Speech Bubble: Rectangle 157">
            <a:extLst>
              <a:ext uri="{FF2B5EF4-FFF2-40B4-BE49-F238E27FC236}">
                <a16:creationId xmlns:a16="http://schemas.microsoft.com/office/drawing/2014/main" id="{D36E45F8-5212-4577-9916-D9AF59484364}"/>
              </a:ext>
            </a:extLst>
          </p:cNvPr>
          <p:cNvSpPr/>
          <p:nvPr/>
        </p:nvSpPr>
        <p:spPr>
          <a:xfrm>
            <a:off x="1813524" y="576986"/>
            <a:ext cx="1173192" cy="1000835"/>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cs typeface="Calibri"/>
              </a:rPr>
              <a:t>Barriers and enablers</a:t>
            </a:r>
          </a:p>
        </p:txBody>
      </p:sp>
      <p:sp>
        <p:nvSpPr>
          <p:cNvPr id="2" name="TextBox 1">
            <a:extLst>
              <a:ext uri="{FF2B5EF4-FFF2-40B4-BE49-F238E27FC236}">
                <a16:creationId xmlns:a16="http://schemas.microsoft.com/office/drawing/2014/main" id="{79F7B561-D093-4C1B-B0A4-86BEAFEC57B2}"/>
              </a:ext>
            </a:extLst>
          </p:cNvPr>
          <p:cNvSpPr txBox="1"/>
          <p:nvPr/>
        </p:nvSpPr>
        <p:spPr>
          <a:xfrm>
            <a:off x="228600" y="304800"/>
            <a:ext cx="8610600" cy="1200329"/>
          </a:xfrm>
          <a:prstGeom prst="rect">
            <a:avLst/>
          </a:prstGeom>
          <a:noFill/>
        </p:spPr>
        <p:txBody>
          <a:bodyPr wrap="square" rtlCol="0">
            <a:spAutoFit/>
          </a:bodyPr>
          <a:lstStyle/>
          <a:p>
            <a:pPr algn="ctr"/>
            <a:r>
              <a:rPr lang="en-US" sz="3600" b="1" dirty="0">
                <a:latin typeface="+mj-lt"/>
              </a:rPr>
              <a:t>Common areas where GBV risks are present in Nutrition Sector</a:t>
            </a:r>
            <a:endParaRPr lang="en-GB" sz="3600" b="1" dirty="0">
              <a:latin typeface="+mj-lt"/>
            </a:endParaRPr>
          </a:p>
        </p:txBody>
      </p:sp>
    </p:spTree>
    <p:extLst>
      <p:ext uri="{BB962C8B-B14F-4D97-AF65-F5344CB8AC3E}">
        <p14:creationId xmlns:p14="http://schemas.microsoft.com/office/powerpoint/2010/main" val="25353700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58"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713034" y="1486408"/>
          <a:ext cx="7365650" cy="4829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552940" y="1341053"/>
            <a:ext cx="2606645" cy="1131079"/>
          </a:xfrm>
          <a:prstGeom prst="rect">
            <a:avLst/>
          </a:prstGeom>
          <a:noFill/>
          <a:ln>
            <a:solidFill>
              <a:srgbClr val="7030A0"/>
            </a:solidFill>
          </a:ln>
        </p:spPr>
        <p:txBody>
          <a:bodyPr wrap="square" rtlCol="0">
            <a:spAutoFit/>
          </a:bodyPr>
          <a:lstStyle/>
          <a:p>
            <a:r>
              <a:rPr lang="en-US" sz="1350" dirty="0"/>
              <a:t>Women and girls themselves </a:t>
            </a:r>
          </a:p>
          <a:p>
            <a:pPr marL="214313" indent="-214313">
              <a:buFont typeface="Arial"/>
              <a:buChar char="•"/>
            </a:pPr>
            <a:r>
              <a:rPr lang="en-US" sz="1350" dirty="0"/>
              <a:t>Identify GBV risks in the environment and/or barriers to accessing services</a:t>
            </a:r>
          </a:p>
          <a:p>
            <a:pPr marL="214313" indent="-214313">
              <a:buFont typeface="Arial"/>
              <a:buChar char="•"/>
            </a:pPr>
            <a:r>
              <a:rPr lang="en-US" sz="1350" dirty="0"/>
              <a:t>Identify priorities</a:t>
            </a:r>
          </a:p>
        </p:txBody>
      </p:sp>
      <p:cxnSp>
        <p:nvCxnSpPr>
          <p:cNvPr id="5" name="Straight Arrow Connector 4"/>
          <p:cNvCxnSpPr/>
          <p:nvPr/>
        </p:nvCxnSpPr>
        <p:spPr>
          <a:xfrm flipV="1">
            <a:off x="5267405" y="1812827"/>
            <a:ext cx="1183363" cy="14433"/>
          </a:xfrm>
          <a:prstGeom prst="straightConnector1">
            <a:avLst/>
          </a:prstGeom>
          <a:ln w="38100" cmpd="sng">
            <a:solidFill>
              <a:srgbClr val="7030A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665892" y="4495281"/>
            <a:ext cx="2405759" cy="1338828"/>
          </a:xfrm>
          <a:prstGeom prst="rect">
            <a:avLst/>
          </a:prstGeom>
          <a:noFill/>
          <a:ln>
            <a:solidFill>
              <a:srgbClr val="7030A0"/>
            </a:solidFill>
          </a:ln>
        </p:spPr>
        <p:txBody>
          <a:bodyPr wrap="square" rtlCol="0">
            <a:spAutoFit/>
          </a:bodyPr>
          <a:lstStyle/>
          <a:p>
            <a:pPr marL="285750" indent="-285750">
              <a:buFont typeface="Arial" panose="020B0604020202020204" pitchFamily="34" charset="0"/>
              <a:buChar char="•"/>
            </a:pPr>
            <a:r>
              <a:rPr lang="en-US" sz="1350" dirty="0"/>
              <a:t>Safe and dignified access to services. </a:t>
            </a:r>
          </a:p>
          <a:p>
            <a:pPr marL="214313" indent="-214313">
              <a:buFont typeface="Arial" panose="020B0604020202020204" pitchFamily="34" charset="0"/>
              <a:buChar char="•"/>
            </a:pPr>
            <a:r>
              <a:rPr lang="en-US" sz="1350" dirty="0"/>
              <a:t>Ethical programming. </a:t>
            </a:r>
          </a:p>
          <a:p>
            <a:pPr marL="214313" indent="-214313">
              <a:buFont typeface="Arial" panose="020B0604020202020204" pitchFamily="34" charset="0"/>
              <a:buChar char="•"/>
            </a:pPr>
            <a:r>
              <a:rPr lang="en-US" sz="1350" dirty="0"/>
              <a:t>Participation </a:t>
            </a:r>
          </a:p>
          <a:p>
            <a:pPr marL="214313" indent="-214313">
              <a:buFont typeface="Arial" panose="020B0604020202020204" pitchFamily="34" charset="0"/>
              <a:buChar char="•"/>
            </a:pPr>
            <a:r>
              <a:rPr lang="en-US" sz="1350" dirty="0"/>
              <a:t>Safe and ethical referral</a:t>
            </a:r>
          </a:p>
          <a:p>
            <a:endParaRPr lang="en-US" sz="1350" dirty="0"/>
          </a:p>
        </p:txBody>
      </p:sp>
      <p:cxnSp>
        <p:nvCxnSpPr>
          <p:cNvPr id="7" name="Straight Arrow Connector 6"/>
          <p:cNvCxnSpPr/>
          <p:nvPr/>
        </p:nvCxnSpPr>
        <p:spPr>
          <a:xfrm flipV="1">
            <a:off x="6350325" y="5410200"/>
            <a:ext cx="303057" cy="43298"/>
          </a:xfrm>
          <a:prstGeom prst="straightConnector1">
            <a:avLst/>
          </a:prstGeom>
          <a:ln w="38100" cmpd="sng">
            <a:solidFill>
              <a:srgbClr val="7030A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03778" y="4217759"/>
            <a:ext cx="2021526" cy="1131079"/>
          </a:xfrm>
          <a:prstGeom prst="rect">
            <a:avLst/>
          </a:prstGeom>
          <a:noFill/>
          <a:ln>
            <a:solidFill>
              <a:srgbClr val="7030A0"/>
            </a:solidFill>
          </a:ln>
        </p:spPr>
        <p:txBody>
          <a:bodyPr wrap="square" rtlCol="0">
            <a:spAutoFit/>
          </a:bodyPr>
          <a:lstStyle/>
          <a:p>
            <a:pPr marL="214313" indent="-214313">
              <a:buFont typeface="Arial" panose="020B0604020202020204" pitchFamily="34" charset="0"/>
              <a:buChar char="•"/>
            </a:pPr>
            <a:r>
              <a:rPr lang="en-US" sz="1350" dirty="0"/>
              <a:t>Monitor GBV risks</a:t>
            </a:r>
          </a:p>
          <a:p>
            <a:pPr marL="214313" indent="-214313">
              <a:buFont typeface="Arial" panose="020B0604020202020204" pitchFamily="34" charset="0"/>
              <a:buChar char="•"/>
            </a:pPr>
            <a:r>
              <a:rPr lang="en-US" sz="1350" dirty="0"/>
              <a:t>Safety audit</a:t>
            </a:r>
          </a:p>
          <a:p>
            <a:pPr marL="214313" indent="-214313">
              <a:buFont typeface="Arial" panose="020B0604020202020204" pitchFamily="34" charset="0"/>
              <a:buChar char="•"/>
            </a:pPr>
            <a:r>
              <a:rPr lang="en-US" sz="1350" dirty="0"/>
              <a:t>Safety perception</a:t>
            </a:r>
          </a:p>
          <a:p>
            <a:pPr marL="214313" indent="-214313">
              <a:buFont typeface="Arial" panose="020B0604020202020204" pitchFamily="34" charset="0"/>
              <a:buChar char="•"/>
            </a:pPr>
            <a:r>
              <a:rPr lang="en-US" sz="1350" dirty="0"/>
              <a:t>SADD </a:t>
            </a:r>
          </a:p>
          <a:p>
            <a:endParaRPr lang="en-US" sz="1350" dirty="0"/>
          </a:p>
        </p:txBody>
      </p:sp>
      <p:sp>
        <p:nvSpPr>
          <p:cNvPr id="4" name="TextBox 3"/>
          <p:cNvSpPr txBox="1"/>
          <p:nvPr/>
        </p:nvSpPr>
        <p:spPr>
          <a:xfrm>
            <a:off x="325609" y="1341053"/>
            <a:ext cx="1984863" cy="830997"/>
          </a:xfrm>
          <a:prstGeom prst="rect">
            <a:avLst/>
          </a:prstGeom>
          <a:noFill/>
        </p:spPr>
        <p:txBody>
          <a:bodyPr wrap="square" rtlCol="0">
            <a:spAutoFit/>
          </a:bodyPr>
          <a:lstStyle/>
          <a:p>
            <a:r>
              <a:rPr lang="en-US" sz="2400" b="1" dirty="0"/>
              <a:t>Programmatic entry points</a:t>
            </a:r>
          </a:p>
        </p:txBody>
      </p:sp>
      <p:sp>
        <p:nvSpPr>
          <p:cNvPr id="10" name="TextBox 9"/>
          <p:cNvSpPr txBox="1"/>
          <p:nvPr/>
        </p:nvSpPr>
        <p:spPr>
          <a:xfrm>
            <a:off x="3537574" y="2914066"/>
            <a:ext cx="1805669" cy="1338828"/>
          </a:xfrm>
          <a:prstGeom prst="rect">
            <a:avLst/>
          </a:prstGeom>
          <a:noFill/>
          <a:ln>
            <a:solidFill>
              <a:srgbClr val="7030A0"/>
            </a:solidFill>
          </a:ln>
        </p:spPr>
        <p:txBody>
          <a:bodyPr wrap="square" rtlCol="0">
            <a:spAutoFit/>
          </a:bodyPr>
          <a:lstStyle/>
          <a:p>
            <a:pPr marL="214313" indent="-214313">
              <a:buFont typeface="Arial" panose="020B0604020202020204" pitchFamily="34" charset="0"/>
              <a:buChar char="•"/>
            </a:pPr>
            <a:r>
              <a:rPr lang="en-US" sz="1350" dirty="0"/>
              <a:t>Articulate GBV risks related to your </a:t>
            </a:r>
            <a:r>
              <a:rPr lang="en-US" sz="1350" dirty="0" err="1"/>
              <a:t>programme</a:t>
            </a:r>
            <a:r>
              <a:rPr lang="en-US" sz="1350" dirty="0"/>
              <a:t>. </a:t>
            </a:r>
          </a:p>
          <a:p>
            <a:pPr marL="214313" indent="-214313">
              <a:buFont typeface="Arial" panose="020B0604020202020204" pitchFamily="34" charset="0"/>
              <a:buChar char="•"/>
            </a:pPr>
            <a:r>
              <a:rPr lang="en-US" sz="1350" dirty="0"/>
              <a:t>Include GBV risk mitigation measures. </a:t>
            </a:r>
          </a:p>
        </p:txBody>
      </p:sp>
      <p:cxnSp>
        <p:nvCxnSpPr>
          <p:cNvPr id="9" name="Straight Arrow Connector 8"/>
          <p:cNvCxnSpPr/>
          <p:nvPr/>
        </p:nvCxnSpPr>
        <p:spPr>
          <a:xfrm flipH="1">
            <a:off x="5343243" y="3261122"/>
            <a:ext cx="220548" cy="6594"/>
          </a:xfrm>
          <a:prstGeom prst="straightConnector1">
            <a:avLst/>
          </a:prstGeom>
          <a:ln>
            <a:solidFill>
              <a:srgbClr val="7030A0"/>
            </a:solidFill>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flipH="1">
            <a:off x="802133" y="3637270"/>
            <a:ext cx="804496" cy="527539"/>
          </a:xfrm>
          <a:prstGeom prst="straightConnector1">
            <a:avLst/>
          </a:prstGeom>
          <a:ln>
            <a:solidFill>
              <a:srgbClr val="7030A0"/>
            </a:solidFill>
            <a:tailEnd type="triangle"/>
          </a:ln>
        </p:spPr>
        <p:style>
          <a:lnRef idx="3">
            <a:schemeClr val="accent2"/>
          </a:lnRef>
          <a:fillRef idx="0">
            <a:schemeClr val="accent2"/>
          </a:fillRef>
          <a:effectRef idx="2">
            <a:schemeClr val="accent2"/>
          </a:effectRef>
          <a:fontRef idx="minor">
            <a:schemeClr val="tx1"/>
          </a:fontRef>
        </p:style>
      </p:cxnSp>
      <p:sp>
        <p:nvSpPr>
          <p:cNvPr id="13" name="Title 1">
            <a:extLst>
              <a:ext uri="{FF2B5EF4-FFF2-40B4-BE49-F238E27FC236}">
                <a16:creationId xmlns:a16="http://schemas.microsoft.com/office/drawing/2014/main" id="{1FC7228D-8B86-45F7-949E-D98EDFD7BD68}"/>
              </a:ext>
            </a:extLst>
          </p:cNvPr>
          <p:cNvSpPr txBox="1">
            <a:spLocks/>
          </p:cNvSpPr>
          <p:nvPr/>
        </p:nvSpPr>
        <p:spPr>
          <a:xfrm>
            <a:off x="325609" y="147687"/>
            <a:ext cx="8733532" cy="1143000"/>
          </a:xfrm>
          <a:prstGeom prst="rect">
            <a:avLst/>
          </a:prstGeom>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Integrating GBV and Nutrition-How</a:t>
            </a:r>
          </a:p>
        </p:txBody>
      </p:sp>
      <p:pic>
        <p:nvPicPr>
          <p:cNvPr id="15" name="Picture 3">
            <a:extLst>
              <a:ext uri="{FF2B5EF4-FFF2-40B4-BE49-F238E27FC236}">
                <a16:creationId xmlns:a16="http://schemas.microsoft.com/office/drawing/2014/main" id="{0A8FAA13-526C-46F4-9044-9C6C6A0AC15E}"/>
              </a:ext>
            </a:extLst>
          </p:cNvPr>
          <p:cNvPicPr>
            <a:picLocks noChangeAspect="1" noChangeArrowheads="1"/>
          </p:cNvPicPr>
          <p:nvPr/>
        </p:nvPicPr>
        <p:blipFill>
          <a:blip r:embed="rId8" cstate="print"/>
          <a:srcRect/>
          <a:stretch>
            <a:fillRect/>
          </a:stretch>
        </p:blipFill>
        <p:spPr bwMode="auto">
          <a:xfrm>
            <a:off x="7086600" y="6096000"/>
            <a:ext cx="1676400" cy="640866"/>
          </a:xfrm>
          <a:prstGeom prst="rect">
            <a:avLst/>
          </a:prstGeom>
          <a:noFill/>
          <a:ln w="9525">
            <a:noFill/>
            <a:miter lim="800000"/>
            <a:headEnd/>
            <a:tailEnd/>
          </a:ln>
        </p:spPr>
      </p:pic>
    </p:spTree>
    <p:extLst>
      <p:ext uri="{BB962C8B-B14F-4D97-AF65-F5344CB8AC3E}">
        <p14:creationId xmlns:p14="http://schemas.microsoft.com/office/powerpoint/2010/main" val="41988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2"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ln>
            <a:noFill/>
          </a:ln>
        </p:spPr>
        <p:txBody>
          <a:bodyPr>
            <a:normAutofit fontScale="90000"/>
          </a:bodyPr>
          <a:lstStyle/>
          <a:p>
            <a:r>
              <a:rPr lang="en-US" b="1" dirty="0"/>
              <a:t>What GBV actors could do for Nutrition?</a:t>
            </a:r>
          </a:p>
        </p:txBody>
      </p:sp>
      <p:sp>
        <p:nvSpPr>
          <p:cNvPr id="3" name="Content Placeholder 2"/>
          <p:cNvSpPr>
            <a:spLocks noGrp="1"/>
          </p:cNvSpPr>
          <p:nvPr>
            <p:ph idx="1"/>
          </p:nvPr>
        </p:nvSpPr>
        <p:spPr>
          <a:xfrm>
            <a:off x="169460" y="1143001"/>
            <a:ext cx="8534400" cy="4831308"/>
          </a:xfrm>
        </p:spPr>
        <p:txBody>
          <a:bodyPr>
            <a:noAutofit/>
          </a:bodyPr>
          <a:lstStyle/>
          <a:p>
            <a:pPr lvl="0"/>
            <a:r>
              <a:rPr lang="en-US" sz="2600" dirty="0"/>
              <a:t>Provide space in Women friendly spaces (WFS) to for nutrition session.</a:t>
            </a:r>
          </a:p>
          <a:p>
            <a:pPr lvl="0"/>
            <a:r>
              <a:rPr lang="en-US" sz="2600" dirty="0"/>
              <a:t>Referral to Nutrition services including WFS to nutrition services. </a:t>
            </a:r>
          </a:p>
          <a:p>
            <a:pPr lvl="0"/>
            <a:r>
              <a:rPr lang="en-US" sz="2600" dirty="0"/>
              <a:t>Receive referral from Nutrition services in case of GBV disclosure. </a:t>
            </a:r>
          </a:p>
          <a:p>
            <a:pPr lvl="0"/>
            <a:r>
              <a:rPr lang="en-US" sz="2600" dirty="0"/>
              <a:t>Joint safety audit</a:t>
            </a:r>
          </a:p>
          <a:p>
            <a:pPr lvl="0"/>
            <a:r>
              <a:rPr lang="en-US" sz="2600" dirty="0"/>
              <a:t>Capacity building of nutrition frontline workers – GBV referral training. </a:t>
            </a:r>
          </a:p>
          <a:p>
            <a:pPr lvl="0"/>
            <a:r>
              <a:rPr lang="en-US" sz="2600" dirty="0"/>
              <a:t>And more! Talk to them what they are doing and what can be done together. </a:t>
            </a:r>
          </a:p>
          <a:p>
            <a:pPr lvl="0"/>
            <a:endParaRPr lang="en-US" sz="2600" dirty="0"/>
          </a:p>
        </p:txBody>
      </p:sp>
      <p:pic>
        <p:nvPicPr>
          <p:cNvPr id="5" name="Picture 4">
            <a:extLst>
              <a:ext uri="{FF2B5EF4-FFF2-40B4-BE49-F238E27FC236}">
                <a16:creationId xmlns:a16="http://schemas.microsoft.com/office/drawing/2014/main" id="{0D40FD5E-C760-4CB6-886C-035E5AAF3A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1008" y="6331801"/>
            <a:ext cx="1794941" cy="440446"/>
          </a:xfrm>
          <a:prstGeom prst="rect">
            <a:avLst/>
          </a:prstGeom>
        </p:spPr>
      </p:pic>
    </p:spTree>
    <p:extLst>
      <p:ext uri="{BB962C8B-B14F-4D97-AF65-F5344CB8AC3E}">
        <p14:creationId xmlns:p14="http://schemas.microsoft.com/office/powerpoint/2010/main" val="3261470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21736" y="365130"/>
            <a:ext cx="5156201" cy="1325559"/>
          </a:xfrm>
        </p:spPr>
        <p:txBody>
          <a:bodyPr>
            <a:normAutofit fontScale="90000"/>
          </a:bodyPr>
          <a:lstStyle/>
          <a:p>
            <a:pPr lvl="0"/>
            <a:r>
              <a:rPr lang="en-US" sz="4000" b="1" dirty="0">
                <a:solidFill>
                  <a:srgbClr val="7030A0"/>
                </a:solidFill>
              </a:rPr>
              <a:t>IASC GBV Guidelines – Thematic Area Guide for Nutrition</a:t>
            </a:r>
          </a:p>
        </p:txBody>
      </p:sp>
      <p:sp>
        <p:nvSpPr>
          <p:cNvPr id="4" name="TextBox 4"/>
          <p:cNvSpPr txBox="1"/>
          <p:nvPr/>
        </p:nvSpPr>
        <p:spPr>
          <a:xfrm>
            <a:off x="195633" y="1805969"/>
            <a:ext cx="5367866" cy="4708981"/>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Calibri"/>
              </a:rPr>
              <a:t>Key consideration to integrate GBV interventions in Nutrition in 5 areas:</a:t>
            </a:r>
          </a:p>
          <a:p>
            <a:pPr marL="742950" marR="0" lvl="1" indent="-285750" algn="l" defTabSz="9144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Calibri"/>
              </a:rPr>
              <a:t>Assessment, Analysis and Planning</a:t>
            </a:r>
          </a:p>
          <a:p>
            <a:pPr marL="742950" marR="0" lvl="1" indent="-285750" algn="l" defTabSz="9144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Calibri"/>
              </a:rPr>
              <a:t>Resource mobilization</a:t>
            </a:r>
          </a:p>
          <a:p>
            <a:pPr marL="742950" marR="0" lvl="1" indent="-285750" algn="l" defTabSz="9144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Calibri"/>
              </a:rPr>
              <a:t>Implementation</a:t>
            </a:r>
          </a:p>
          <a:p>
            <a:pPr marL="742950" marR="0" lvl="1" indent="-285750" algn="l" defTabSz="9144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Calibri"/>
              </a:rPr>
              <a:t>Coordination</a:t>
            </a:r>
          </a:p>
          <a:p>
            <a:pPr marL="742950" marR="0" lvl="1" indent="-285750" algn="l" defTabSz="9144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Calibri"/>
              </a:rPr>
              <a:t>M&amp;E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Calibri"/>
              </a:rPr>
              <a:t>Essential Action Sheet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Calibri"/>
              </a:rPr>
              <a:t>Other accompanied resources: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Calibri"/>
              </a:rPr>
              <a:t>Donor advocacy tools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Calibri"/>
              </a:rPr>
              <a:t>Pocket guide – how to support survivors of GBV when a GBV actor is not available in your area.</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000" b="0" i="0" u="none" strike="noStrike" kern="1200" cap="none" spc="0" baseline="0" dirty="0">
              <a:solidFill>
                <a:srgbClr val="000000"/>
              </a:solidFill>
              <a:uFillTx/>
              <a:latin typeface="Calibri"/>
            </a:endParaRPr>
          </a:p>
          <a:p>
            <a:pPr lvl="0">
              <a:defRPr sz="1800" b="0" i="0" u="none" strike="noStrike" kern="0" cap="none" spc="0" baseline="0">
                <a:solidFill>
                  <a:srgbClr val="000000"/>
                </a:solidFill>
                <a:uFillTx/>
              </a:defRPr>
            </a:pPr>
            <a:endParaRPr lang="en-US" sz="2000" b="0" i="0" u="none" strike="noStrike" kern="1200" cap="none" spc="0" baseline="0" dirty="0">
              <a:solidFill>
                <a:srgbClr val="000000"/>
              </a:solidFill>
              <a:uFillTx/>
              <a:latin typeface="Calibri"/>
            </a:endParaRPr>
          </a:p>
        </p:txBody>
      </p:sp>
      <p:pic>
        <p:nvPicPr>
          <p:cNvPr id="6" name="Content Placeholder 5"/>
          <p:cNvPicPr>
            <a:picLocks noGrp="1" noChangeAspect="1"/>
          </p:cNvPicPr>
          <p:nvPr>
            <p:ph idx="1"/>
          </p:nvPr>
        </p:nvPicPr>
        <p:blipFill>
          <a:blip r:embed="rId3" cstate="print"/>
          <a:stretch>
            <a:fillRect/>
          </a:stretch>
        </p:blipFill>
        <p:spPr>
          <a:xfrm>
            <a:off x="5768026" y="155438"/>
            <a:ext cx="3056399" cy="5657534"/>
          </a:xfrm>
          <a:prstGeom prst="rect">
            <a:avLst/>
          </a:prstGeom>
        </p:spPr>
      </p:pic>
      <p:sp>
        <p:nvSpPr>
          <p:cNvPr id="7" name="TextBox 6"/>
          <p:cNvSpPr txBox="1"/>
          <p:nvPr/>
        </p:nvSpPr>
        <p:spPr>
          <a:xfrm>
            <a:off x="2908039" y="5853752"/>
            <a:ext cx="5916386" cy="461665"/>
          </a:xfrm>
          <a:prstGeom prst="rect">
            <a:avLst/>
          </a:prstGeom>
          <a:noFill/>
        </p:spPr>
        <p:txBody>
          <a:bodyPr wrap="square" rtlCol="0">
            <a:spAutoFit/>
          </a:bodyPr>
          <a:lstStyle/>
          <a:p>
            <a:pPr algn="r"/>
            <a:r>
              <a:rPr lang="en-US" sz="1200" dirty="0">
                <a:solidFill>
                  <a:srgbClr val="000000"/>
                </a:solidFill>
                <a:hlinkClick r:id="rId4"/>
              </a:rPr>
              <a:t>https://gbvguidelines.org/wp/wp-content/uploads/2015/09/TAG-nutrition-08_26_2015.pdf</a:t>
            </a:r>
            <a:endParaRPr lang="en-US" sz="1200" dirty="0">
              <a:solidFill>
                <a:srgbClr val="000000"/>
              </a:solidFill>
            </a:endParaRPr>
          </a:p>
          <a:p>
            <a:pPr algn="r"/>
            <a:endParaRPr lang="en-US" sz="1200" dirty="0"/>
          </a:p>
        </p:txBody>
      </p:sp>
      <p:pic>
        <p:nvPicPr>
          <p:cNvPr id="8" name="Picture 3">
            <a:extLst>
              <a:ext uri="{FF2B5EF4-FFF2-40B4-BE49-F238E27FC236}">
                <a16:creationId xmlns:a16="http://schemas.microsoft.com/office/drawing/2014/main" id="{2C03D2F7-CA40-4E54-8F9E-BF16A4EC67D2}"/>
              </a:ext>
            </a:extLst>
          </p:cNvPr>
          <p:cNvPicPr>
            <a:picLocks noChangeAspect="1" noChangeArrowheads="1"/>
          </p:cNvPicPr>
          <p:nvPr/>
        </p:nvPicPr>
        <p:blipFill>
          <a:blip r:embed="rId5" cstate="print"/>
          <a:srcRect/>
          <a:stretch>
            <a:fillRect/>
          </a:stretch>
        </p:blipFill>
        <p:spPr bwMode="auto">
          <a:xfrm>
            <a:off x="7086600" y="6096000"/>
            <a:ext cx="1676400" cy="64086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a:ln>
            <a:noFill/>
          </a:ln>
        </p:spPr>
        <p:txBody>
          <a:bodyPr>
            <a:noAutofit/>
          </a:bodyPr>
          <a:lstStyle/>
          <a:p>
            <a:r>
              <a:rPr lang="en-US" b="1" dirty="0"/>
              <a:t>Take Home Messages</a:t>
            </a:r>
          </a:p>
        </p:txBody>
      </p:sp>
      <p:sp>
        <p:nvSpPr>
          <p:cNvPr id="3" name="Content Placeholder 2"/>
          <p:cNvSpPr>
            <a:spLocks noGrp="1"/>
          </p:cNvSpPr>
          <p:nvPr>
            <p:ph idx="1"/>
          </p:nvPr>
        </p:nvSpPr>
        <p:spPr>
          <a:xfrm>
            <a:off x="457200" y="1143000"/>
            <a:ext cx="8229600" cy="5334000"/>
          </a:xfrm>
          <a:ln>
            <a:noFill/>
          </a:ln>
        </p:spPr>
        <p:txBody>
          <a:bodyPr>
            <a:normAutofit fontScale="92500" lnSpcReduction="20000"/>
          </a:bodyPr>
          <a:lstStyle/>
          <a:p>
            <a:r>
              <a:rPr lang="en-US" dirty="0"/>
              <a:t>Child protection concerns should be reflected in the assessment, design, monitoring and evaluation of nutrition programs. </a:t>
            </a:r>
          </a:p>
          <a:p>
            <a:r>
              <a:rPr lang="en-US" dirty="0"/>
              <a:t>Develop clear standard operating procedures including identification and referral mechanisms between child protection and nutritional programs;</a:t>
            </a:r>
          </a:p>
          <a:p>
            <a:r>
              <a:rPr lang="en-US" dirty="0"/>
              <a:t>Ensure that </a:t>
            </a:r>
            <a:r>
              <a:rPr lang="en-US" dirty="0">
                <a:sym typeface="Symbol" panose="05050102010706020507" pitchFamily="18" charset="2"/>
              </a:rPr>
              <a:t>Nutrition actors are conscious about GBV risks related to nutrition program and taking measures to mitigate risks throughout the program cycle. </a:t>
            </a:r>
          </a:p>
          <a:p>
            <a:r>
              <a:rPr lang="en-US" dirty="0"/>
              <a:t>Integrate the considerations from the IASC GBV guidelines into nutrition minimum standards</a:t>
            </a:r>
          </a:p>
          <a:p>
            <a:endParaRPr lang="en-US" dirty="0">
              <a:sym typeface="Symbol" panose="05050102010706020507" pitchFamily="18" charset="2"/>
            </a:endParaRPr>
          </a:p>
          <a:p>
            <a:endParaRPr lang="en-US" dirty="0"/>
          </a:p>
        </p:txBody>
      </p:sp>
      <p:pic>
        <p:nvPicPr>
          <p:cNvPr id="5" name="Picture 4">
            <a:extLst>
              <a:ext uri="{FF2B5EF4-FFF2-40B4-BE49-F238E27FC236}">
                <a16:creationId xmlns:a16="http://schemas.microsoft.com/office/drawing/2014/main" id="{3AC3BFF1-FE63-4796-A8B9-C16759F4F2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2596" y="6413334"/>
            <a:ext cx="1631765" cy="4004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b="1" dirty="0"/>
              <a:t>Session Learning Objectives</a:t>
            </a:r>
          </a:p>
        </p:txBody>
      </p:sp>
      <p:sp>
        <p:nvSpPr>
          <p:cNvPr id="3" name="Content Placeholder 2"/>
          <p:cNvSpPr>
            <a:spLocks noGrp="1"/>
          </p:cNvSpPr>
          <p:nvPr>
            <p:ph idx="1"/>
          </p:nvPr>
        </p:nvSpPr>
        <p:spPr>
          <a:xfrm>
            <a:off x="533400" y="1600200"/>
            <a:ext cx="8153400" cy="4648200"/>
          </a:xfrm>
          <a:ln>
            <a:noFill/>
          </a:ln>
        </p:spPr>
        <p:txBody>
          <a:bodyPr>
            <a:normAutofit lnSpcReduction="10000"/>
          </a:bodyPr>
          <a:lstStyle/>
          <a:p>
            <a:pPr>
              <a:buNone/>
            </a:pPr>
            <a:r>
              <a:rPr lang="en-US" sz="3600" dirty="0"/>
              <a:t>By the end of this session, participants will be able to:</a:t>
            </a:r>
          </a:p>
          <a:p>
            <a:r>
              <a:rPr lang="en-US" sz="3600" dirty="0"/>
              <a:t>Describe the role of protection in nutrition outcomes</a:t>
            </a:r>
          </a:p>
          <a:p>
            <a:r>
              <a:rPr lang="en-US" sz="3600" dirty="0"/>
              <a:t>Identify specific activities for the integration of protection (including child protection and GBV) and nutrition interventions</a:t>
            </a:r>
          </a:p>
          <a:p>
            <a:endParaRPr lang="en-US" sz="3600" dirty="0"/>
          </a:p>
          <a:p>
            <a:pPr>
              <a:buNone/>
            </a:pPr>
            <a:endParaRPr lang="en-US" sz="3600" dirty="0"/>
          </a:p>
          <a:p>
            <a:endParaRPr lang="en-US" sz="3600" dirty="0"/>
          </a:p>
          <a:p>
            <a:endParaRPr lang="en-US" sz="3600" dirty="0"/>
          </a:p>
          <a:p>
            <a:endParaRPr lang="en-US" sz="3600" dirty="0"/>
          </a:p>
        </p:txBody>
      </p:sp>
      <p:pic>
        <p:nvPicPr>
          <p:cNvPr id="5" name="Picture 4">
            <a:extLst>
              <a:ext uri="{FF2B5EF4-FFF2-40B4-BE49-F238E27FC236}">
                <a16:creationId xmlns:a16="http://schemas.microsoft.com/office/drawing/2014/main" id="{6D9609E7-7611-4F2D-8180-8C743E2880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1008" y="6331801"/>
            <a:ext cx="1794941" cy="4404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oogle Shape;72;p13">
            <a:extLst>
              <a:ext uri="{FF2B5EF4-FFF2-40B4-BE49-F238E27FC236}">
                <a16:creationId xmlns:a16="http://schemas.microsoft.com/office/drawing/2014/main" id="{FB7B17F7-ED38-3844-9C3A-B6BFA5FD112C}"/>
              </a:ext>
            </a:extLst>
          </p:cNvPr>
          <p:cNvPicPr preferRelativeResize="0"/>
          <p:nvPr/>
        </p:nvPicPr>
        <p:blipFill>
          <a:blip r:embed="rId2">
            <a:alphaModFix/>
          </a:blip>
          <a:stretch>
            <a:fillRect/>
          </a:stretch>
        </p:blipFill>
        <p:spPr>
          <a:xfrm>
            <a:off x="3523511" y="2865092"/>
            <a:ext cx="1323625" cy="1323625"/>
          </a:xfrm>
          <a:prstGeom prst="rect">
            <a:avLst/>
          </a:prstGeom>
          <a:noFill/>
          <a:ln>
            <a:noFill/>
          </a:ln>
        </p:spPr>
      </p:pic>
      <p:sp>
        <p:nvSpPr>
          <p:cNvPr id="26" name="Google Shape;54;p13">
            <a:extLst>
              <a:ext uri="{FF2B5EF4-FFF2-40B4-BE49-F238E27FC236}">
                <a16:creationId xmlns:a16="http://schemas.microsoft.com/office/drawing/2014/main" id="{0925FDA5-6AA4-F345-8850-2926D2DF8DF8}"/>
              </a:ext>
            </a:extLst>
          </p:cNvPr>
          <p:cNvSpPr txBox="1">
            <a:spLocks noGrp="1"/>
          </p:cNvSpPr>
          <p:nvPr>
            <p:ph type="title"/>
          </p:nvPr>
        </p:nvSpPr>
        <p:spPr>
          <a:xfrm>
            <a:off x="87300" y="123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Acknowledgements</a:t>
            </a:r>
            <a:endParaRPr dirty="0"/>
          </a:p>
        </p:txBody>
      </p:sp>
      <p:pic>
        <p:nvPicPr>
          <p:cNvPr id="27" name="Google Shape;55;p13">
            <a:extLst>
              <a:ext uri="{FF2B5EF4-FFF2-40B4-BE49-F238E27FC236}">
                <a16:creationId xmlns:a16="http://schemas.microsoft.com/office/drawing/2014/main" id="{A6BE45CD-56C4-004C-AAAD-0695EC6C2BFC}"/>
              </a:ext>
            </a:extLst>
          </p:cNvPr>
          <p:cNvPicPr preferRelativeResize="0"/>
          <p:nvPr/>
        </p:nvPicPr>
        <p:blipFill>
          <a:blip r:embed="rId3">
            <a:alphaModFix/>
          </a:blip>
          <a:stretch>
            <a:fillRect/>
          </a:stretch>
        </p:blipFill>
        <p:spPr>
          <a:xfrm>
            <a:off x="7438801" y="1828800"/>
            <a:ext cx="1323625" cy="970750"/>
          </a:xfrm>
          <a:prstGeom prst="rect">
            <a:avLst/>
          </a:prstGeom>
          <a:noFill/>
          <a:ln>
            <a:noFill/>
          </a:ln>
        </p:spPr>
      </p:pic>
      <p:pic>
        <p:nvPicPr>
          <p:cNvPr id="28" name="Google Shape;56;p13">
            <a:extLst>
              <a:ext uri="{FF2B5EF4-FFF2-40B4-BE49-F238E27FC236}">
                <a16:creationId xmlns:a16="http://schemas.microsoft.com/office/drawing/2014/main" id="{E7D829F2-B101-4A49-9F98-18B7D3AA78F9}"/>
              </a:ext>
            </a:extLst>
          </p:cNvPr>
          <p:cNvPicPr preferRelativeResize="0"/>
          <p:nvPr/>
        </p:nvPicPr>
        <p:blipFill>
          <a:blip r:embed="rId4">
            <a:alphaModFix/>
          </a:blip>
          <a:stretch>
            <a:fillRect/>
          </a:stretch>
        </p:blipFill>
        <p:spPr>
          <a:xfrm>
            <a:off x="3098900" y="2021925"/>
            <a:ext cx="2695425" cy="712375"/>
          </a:xfrm>
          <a:prstGeom prst="rect">
            <a:avLst/>
          </a:prstGeom>
          <a:noFill/>
          <a:ln>
            <a:noFill/>
          </a:ln>
        </p:spPr>
      </p:pic>
      <p:pic>
        <p:nvPicPr>
          <p:cNvPr id="29" name="Google Shape;57;p13">
            <a:extLst>
              <a:ext uri="{FF2B5EF4-FFF2-40B4-BE49-F238E27FC236}">
                <a16:creationId xmlns:a16="http://schemas.microsoft.com/office/drawing/2014/main" id="{1795F4CA-2F0F-2940-B810-D0604D8AF31F}"/>
              </a:ext>
            </a:extLst>
          </p:cNvPr>
          <p:cNvPicPr preferRelativeResize="0"/>
          <p:nvPr/>
        </p:nvPicPr>
        <p:blipFill rotWithShape="1">
          <a:blip r:embed="rId5">
            <a:alphaModFix/>
          </a:blip>
          <a:srcRect t="12603" b="27337"/>
          <a:stretch/>
        </p:blipFill>
        <p:spPr>
          <a:xfrm>
            <a:off x="415379" y="5276115"/>
            <a:ext cx="1437027" cy="842052"/>
          </a:xfrm>
          <a:prstGeom prst="rect">
            <a:avLst/>
          </a:prstGeom>
          <a:noFill/>
          <a:ln>
            <a:noFill/>
          </a:ln>
        </p:spPr>
      </p:pic>
      <p:pic>
        <p:nvPicPr>
          <p:cNvPr id="30" name="Google Shape;58;p13">
            <a:extLst>
              <a:ext uri="{FF2B5EF4-FFF2-40B4-BE49-F238E27FC236}">
                <a16:creationId xmlns:a16="http://schemas.microsoft.com/office/drawing/2014/main" id="{F15E65C5-27D4-2F40-8D45-A8498A6A5E07}"/>
              </a:ext>
            </a:extLst>
          </p:cNvPr>
          <p:cNvPicPr preferRelativeResize="0"/>
          <p:nvPr/>
        </p:nvPicPr>
        <p:blipFill>
          <a:blip r:embed="rId6">
            <a:alphaModFix/>
          </a:blip>
          <a:stretch>
            <a:fillRect/>
          </a:stretch>
        </p:blipFill>
        <p:spPr>
          <a:xfrm>
            <a:off x="4651790" y="5349983"/>
            <a:ext cx="2027718" cy="706515"/>
          </a:xfrm>
          <a:prstGeom prst="rect">
            <a:avLst/>
          </a:prstGeom>
          <a:noFill/>
          <a:ln>
            <a:noFill/>
          </a:ln>
        </p:spPr>
      </p:pic>
      <p:pic>
        <p:nvPicPr>
          <p:cNvPr id="32" name="Google Shape;60;p13">
            <a:extLst>
              <a:ext uri="{FF2B5EF4-FFF2-40B4-BE49-F238E27FC236}">
                <a16:creationId xmlns:a16="http://schemas.microsoft.com/office/drawing/2014/main" id="{06DEEAD6-FEE2-1E48-8693-B55DE2F3A584}"/>
              </a:ext>
            </a:extLst>
          </p:cNvPr>
          <p:cNvPicPr preferRelativeResize="0"/>
          <p:nvPr/>
        </p:nvPicPr>
        <p:blipFill>
          <a:blip r:embed="rId7">
            <a:alphaModFix/>
          </a:blip>
          <a:stretch>
            <a:fillRect/>
          </a:stretch>
        </p:blipFill>
        <p:spPr>
          <a:xfrm>
            <a:off x="6051501" y="4409136"/>
            <a:ext cx="2789360" cy="522671"/>
          </a:xfrm>
          <a:prstGeom prst="rect">
            <a:avLst/>
          </a:prstGeom>
          <a:noFill/>
          <a:ln>
            <a:noFill/>
          </a:ln>
        </p:spPr>
      </p:pic>
      <p:pic>
        <p:nvPicPr>
          <p:cNvPr id="33" name="Google Shape;61;p13">
            <a:extLst>
              <a:ext uri="{FF2B5EF4-FFF2-40B4-BE49-F238E27FC236}">
                <a16:creationId xmlns:a16="http://schemas.microsoft.com/office/drawing/2014/main" id="{B9AD1616-16C1-0C4D-B3C9-6B03C95B8C7E}"/>
              </a:ext>
            </a:extLst>
          </p:cNvPr>
          <p:cNvPicPr preferRelativeResize="0"/>
          <p:nvPr/>
        </p:nvPicPr>
        <p:blipFill>
          <a:blip r:embed="rId8">
            <a:alphaModFix/>
          </a:blip>
          <a:stretch>
            <a:fillRect/>
          </a:stretch>
        </p:blipFill>
        <p:spPr>
          <a:xfrm>
            <a:off x="6783625" y="5257800"/>
            <a:ext cx="2365739" cy="574304"/>
          </a:xfrm>
          <a:prstGeom prst="rect">
            <a:avLst/>
          </a:prstGeom>
          <a:noFill/>
          <a:ln>
            <a:noFill/>
          </a:ln>
        </p:spPr>
      </p:pic>
      <p:pic>
        <p:nvPicPr>
          <p:cNvPr id="34" name="Google Shape;62;p13">
            <a:extLst>
              <a:ext uri="{FF2B5EF4-FFF2-40B4-BE49-F238E27FC236}">
                <a16:creationId xmlns:a16="http://schemas.microsoft.com/office/drawing/2014/main" id="{FCD5E11A-0A15-CB42-8F55-5EE070AEEF96}"/>
              </a:ext>
            </a:extLst>
          </p:cNvPr>
          <p:cNvPicPr preferRelativeResize="0"/>
          <p:nvPr/>
        </p:nvPicPr>
        <p:blipFill>
          <a:blip r:embed="rId9">
            <a:alphaModFix/>
          </a:blip>
          <a:stretch>
            <a:fillRect/>
          </a:stretch>
        </p:blipFill>
        <p:spPr>
          <a:xfrm>
            <a:off x="5794325" y="2005350"/>
            <a:ext cx="1073950" cy="713475"/>
          </a:xfrm>
          <a:prstGeom prst="rect">
            <a:avLst/>
          </a:prstGeom>
          <a:noFill/>
          <a:ln>
            <a:noFill/>
          </a:ln>
        </p:spPr>
      </p:pic>
      <p:pic>
        <p:nvPicPr>
          <p:cNvPr id="35" name="Google Shape;63;p13">
            <a:extLst>
              <a:ext uri="{FF2B5EF4-FFF2-40B4-BE49-F238E27FC236}">
                <a16:creationId xmlns:a16="http://schemas.microsoft.com/office/drawing/2014/main" id="{2AC54E74-2E20-A147-A9E5-4CD7D2B0478F}"/>
              </a:ext>
            </a:extLst>
          </p:cNvPr>
          <p:cNvPicPr preferRelativeResize="0"/>
          <p:nvPr/>
        </p:nvPicPr>
        <p:blipFill>
          <a:blip r:embed="rId10">
            <a:alphaModFix/>
          </a:blip>
          <a:stretch>
            <a:fillRect/>
          </a:stretch>
        </p:blipFill>
        <p:spPr>
          <a:xfrm>
            <a:off x="3172279" y="4305913"/>
            <a:ext cx="2872815" cy="799635"/>
          </a:xfrm>
          <a:prstGeom prst="rect">
            <a:avLst/>
          </a:prstGeom>
          <a:noFill/>
          <a:ln>
            <a:noFill/>
          </a:ln>
        </p:spPr>
      </p:pic>
      <p:sp>
        <p:nvSpPr>
          <p:cNvPr id="36" name="Google Shape;64;p13">
            <a:extLst>
              <a:ext uri="{FF2B5EF4-FFF2-40B4-BE49-F238E27FC236}">
                <a16:creationId xmlns:a16="http://schemas.microsoft.com/office/drawing/2014/main" id="{2A5BF131-3DB0-FF44-B706-9B8AD911A4E4}"/>
              </a:ext>
            </a:extLst>
          </p:cNvPr>
          <p:cNvSpPr txBox="1"/>
          <p:nvPr/>
        </p:nvSpPr>
        <p:spPr>
          <a:xfrm>
            <a:off x="65159" y="3149541"/>
            <a:ext cx="1323625" cy="254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solidFill>
                  <a:srgbClr val="38761D"/>
                </a:solidFill>
              </a:rPr>
              <a:t>This training package was developed with the technical support of</a:t>
            </a:r>
            <a:endParaRPr b="1" dirty="0">
              <a:solidFill>
                <a:srgbClr val="38761D"/>
              </a:solidFill>
            </a:endParaRPr>
          </a:p>
        </p:txBody>
      </p:sp>
      <p:sp>
        <p:nvSpPr>
          <p:cNvPr id="37" name="Google Shape;65;p13">
            <a:extLst>
              <a:ext uri="{FF2B5EF4-FFF2-40B4-BE49-F238E27FC236}">
                <a16:creationId xmlns:a16="http://schemas.microsoft.com/office/drawing/2014/main" id="{31C7E65D-F4CD-7041-87A4-32FCD1A46D3B}"/>
              </a:ext>
            </a:extLst>
          </p:cNvPr>
          <p:cNvSpPr txBox="1"/>
          <p:nvPr/>
        </p:nvSpPr>
        <p:spPr>
          <a:xfrm>
            <a:off x="67650" y="1047000"/>
            <a:ext cx="3859200" cy="62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solidFill>
                  <a:srgbClr val="38761D"/>
                </a:solidFill>
              </a:rPr>
              <a:t>This training package was developed by the </a:t>
            </a:r>
            <a:r>
              <a:rPr lang="en-GB" b="1" dirty="0" err="1">
                <a:solidFill>
                  <a:srgbClr val="38761D"/>
                </a:solidFill>
              </a:rPr>
              <a:t>Intercluster</a:t>
            </a:r>
            <a:r>
              <a:rPr lang="en-GB" b="1" dirty="0">
                <a:solidFill>
                  <a:srgbClr val="38761D"/>
                </a:solidFill>
              </a:rPr>
              <a:t> Nutrition Working Group</a:t>
            </a:r>
            <a:endParaRPr b="1" dirty="0">
              <a:solidFill>
                <a:srgbClr val="38761D"/>
              </a:solidFill>
            </a:endParaRPr>
          </a:p>
        </p:txBody>
      </p:sp>
      <p:sp>
        <p:nvSpPr>
          <p:cNvPr id="38" name="Google Shape;66;p13">
            <a:extLst>
              <a:ext uri="{FF2B5EF4-FFF2-40B4-BE49-F238E27FC236}">
                <a16:creationId xmlns:a16="http://schemas.microsoft.com/office/drawing/2014/main" id="{4B99845A-7601-0749-A8B2-647DF80061F9}"/>
              </a:ext>
            </a:extLst>
          </p:cNvPr>
          <p:cNvSpPr txBox="1"/>
          <p:nvPr/>
        </p:nvSpPr>
        <p:spPr>
          <a:xfrm>
            <a:off x="87300" y="1961958"/>
            <a:ext cx="2188425" cy="77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solidFill>
                  <a:srgbClr val="38761D"/>
                </a:solidFill>
              </a:rPr>
              <a:t>This training package was funded by </a:t>
            </a:r>
            <a:endParaRPr b="1" dirty="0">
              <a:solidFill>
                <a:srgbClr val="38761D"/>
              </a:solidFill>
            </a:endParaRPr>
          </a:p>
        </p:txBody>
      </p:sp>
      <p:cxnSp>
        <p:nvCxnSpPr>
          <p:cNvPr id="39" name="Google Shape;67;p13">
            <a:extLst>
              <a:ext uri="{FF2B5EF4-FFF2-40B4-BE49-F238E27FC236}">
                <a16:creationId xmlns:a16="http://schemas.microsoft.com/office/drawing/2014/main" id="{7CAB9DA9-2C16-2842-AE08-DD3B4708E074}"/>
              </a:ext>
            </a:extLst>
          </p:cNvPr>
          <p:cNvCxnSpPr/>
          <p:nvPr/>
        </p:nvCxnSpPr>
        <p:spPr>
          <a:xfrm rot="10800000" flipH="1">
            <a:off x="108990" y="1965599"/>
            <a:ext cx="8834400" cy="15600"/>
          </a:xfrm>
          <a:prstGeom prst="straightConnector1">
            <a:avLst/>
          </a:prstGeom>
          <a:noFill/>
          <a:ln w="19050" cap="flat" cmpd="sng">
            <a:solidFill>
              <a:srgbClr val="38761D"/>
            </a:solidFill>
            <a:prstDash val="dash"/>
            <a:round/>
            <a:headEnd type="none" w="med" len="med"/>
            <a:tailEnd type="none" w="med" len="med"/>
          </a:ln>
        </p:spPr>
      </p:cxnSp>
      <p:pic>
        <p:nvPicPr>
          <p:cNvPr id="40" name="Google Shape;69;p13">
            <a:extLst>
              <a:ext uri="{FF2B5EF4-FFF2-40B4-BE49-F238E27FC236}">
                <a16:creationId xmlns:a16="http://schemas.microsoft.com/office/drawing/2014/main" id="{9D5B707F-60DE-F643-8E6F-2A9EC93771CE}"/>
              </a:ext>
            </a:extLst>
          </p:cNvPr>
          <p:cNvPicPr preferRelativeResize="0"/>
          <p:nvPr/>
        </p:nvPicPr>
        <p:blipFill>
          <a:blip r:embed="rId11">
            <a:alphaModFix/>
          </a:blip>
          <a:stretch>
            <a:fillRect/>
          </a:stretch>
        </p:blipFill>
        <p:spPr>
          <a:xfrm>
            <a:off x="1662184" y="4305913"/>
            <a:ext cx="1437027" cy="799636"/>
          </a:xfrm>
          <a:prstGeom prst="rect">
            <a:avLst/>
          </a:prstGeom>
          <a:noFill/>
          <a:ln>
            <a:noFill/>
          </a:ln>
        </p:spPr>
      </p:pic>
      <p:pic>
        <p:nvPicPr>
          <p:cNvPr id="41" name="Google Shape;70;p13">
            <a:extLst>
              <a:ext uri="{FF2B5EF4-FFF2-40B4-BE49-F238E27FC236}">
                <a16:creationId xmlns:a16="http://schemas.microsoft.com/office/drawing/2014/main" id="{4B27CF82-56EA-4E40-8CAE-24887B1B53E0}"/>
              </a:ext>
            </a:extLst>
          </p:cNvPr>
          <p:cNvPicPr preferRelativeResize="0"/>
          <p:nvPr/>
        </p:nvPicPr>
        <p:blipFill>
          <a:blip r:embed="rId12">
            <a:alphaModFix/>
          </a:blip>
          <a:stretch>
            <a:fillRect/>
          </a:stretch>
        </p:blipFill>
        <p:spPr>
          <a:xfrm>
            <a:off x="1605208" y="3206009"/>
            <a:ext cx="1747592" cy="640625"/>
          </a:xfrm>
          <a:prstGeom prst="rect">
            <a:avLst/>
          </a:prstGeom>
          <a:noFill/>
          <a:ln>
            <a:noFill/>
          </a:ln>
        </p:spPr>
      </p:pic>
      <p:pic>
        <p:nvPicPr>
          <p:cNvPr id="42" name="Google Shape;71;p13">
            <a:extLst>
              <a:ext uri="{FF2B5EF4-FFF2-40B4-BE49-F238E27FC236}">
                <a16:creationId xmlns:a16="http://schemas.microsoft.com/office/drawing/2014/main" id="{2638408F-3473-EC40-BB57-3D86CBE867A4}"/>
              </a:ext>
            </a:extLst>
          </p:cNvPr>
          <p:cNvPicPr preferRelativeResize="0"/>
          <p:nvPr/>
        </p:nvPicPr>
        <p:blipFill>
          <a:blip r:embed="rId13">
            <a:alphaModFix/>
          </a:blip>
          <a:stretch>
            <a:fillRect/>
          </a:stretch>
        </p:blipFill>
        <p:spPr>
          <a:xfrm>
            <a:off x="5042869" y="3198708"/>
            <a:ext cx="1509450" cy="640639"/>
          </a:xfrm>
          <a:prstGeom prst="rect">
            <a:avLst/>
          </a:prstGeom>
          <a:noFill/>
          <a:ln>
            <a:noFill/>
          </a:ln>
        </p:spPr>
      </p:pic>
      <p:pic>
        <p:nvPicPr>
          <p:cNvPr id="43" name="Google Shape;73;p13">
            <a:extLst>
              <a:ext uri="{FF2B5EF4-FFF2-40B4-BE49-F238E27FC236}">
                <a16:creationId xmlns:a16="http://schemas.microsoft.com/office/drawing/2014/main" id="{0B67A4D6-5D44-E745-B715-8B55ED6B1488}"/>
              </a:ext>
            </a:extLst>
          </p:cNvPr>
          <p:cNvPicPr preferRelativeResize="0"/>
          <p:nvPr/>
        </p:nvPicPr>
        <p:blipFill>
          <a:blip r:embed="rId14">
            <a:alphaModFix/>
          </a:blip>
          <a:stretch>
            <a:fillRect/>
          </a:stretch>
        </p:blipFill>
        <p:spPr>
          <a:xfrm>
            <a:off x="6832759" y="3315646"/>
            <a:ext cx="2126424" cy="421350"/>
          </a:xfrm>
          <a:prstGeom prst="rect">
            <a:avLst/>
          </a:prstGeom>
          <a:noFill/>
          <a:ln>
            <a:noFill/>
          </a:ln>
        </p:spPr>
      </p:pic>
      <p:cxnSp>
        <p:nvCxnSpPr>
          <p:cNvPr id="44" name="Google Shape;68;p13">
            <a:extLst>
              <a:ext uri="{FF2B5EF4-FFF2-40B4-BE49-F238E27FC236}">
                <a16:creationId xmlns:a16="http://schemas.microsoft.com/office/drawing/2014/main" id="{A1C0892C-B524-8444-B155-A9FE2EDC9F67}"/>
              </a:ext>
            </a:extLst>
          </p:cNvPr>
          <p:cNvCxnSpPr/>
          <p:nvPr/>
        </p:nvCxnSpPr>
        <p:spPr>
          <a:xfrm rot="10800000" flipH="1">
            <a:off x="140275" y="2875223"/>
            <a:ext cx="8834400" cy="15600"/>
          </a:xfrm>
          <a:prstGeom prst="straightConnector1">
            <a:avLst/>
          </a:prstGeom>
          <a:noFill/>
          <a:ln w="19050" cap="flat" cmpd="sng">
            <a:solidFill>
              <a:srgbClr val="38761D"/>
            </a:solidFill>
            <a:prstDash val="dash"/>
            <a:round/>
            <a:headEnd type="none" w="med" len="med"/>
            <a:tailEnd type="none" w="med" len="med"/>
          </a:ln>
        </p:spPr>
      </p:cxnSp>
      <p:pic>
        <p:nvPicPr>
          <p:cNvPr id="45" name="Picture 44">
            <a:extLst>
              <a:ext uri="{FF2B5EF4-FFF2-40B4-BE49-F238E27FC236}">
                <a16:creationId xmlns:a16="http://schemas.microsoft.com/office/drawing/2014/main" id="{F1D7474A-5C3F-CC4A-AFB2-33028099E06C}"/>
              </a:ext>
            </a:extLst>
          </p:cNvPr>
          <p:cNvPicPr>
            <a:picLocks noChangeAspect="1"/>
          </p:cNvPicPr>
          <p:nvPr/>
        </p:nvPicPr>
        <p:blipFill>
          <a:blip r:embed="rId15"/>
          <a:stretch>
            <a:fillRect/>
          </a:stretch>
        </p:blipFill>
        <p:spPr>
          <a:xfrm>
            <a:off x="1956523" y="5286284"/>
            <a:ext cx="2228800" cy="832761"/>
          </a:xfrm>
          <a:prstGeom prst="rect">
            <a:avLst/>
          </a:prstGeom>
        </p:spPr>
      </p:pic>
      <p:pic>
        <p:nvPicPr>
          <p:cNvPr id="23" name="Picture 3">
            <a:extLst>
              <a:ext uri="{FF2B5EF4-FFF2-40B4-BE49-F238E27FC236}">
                <a16:creationId xmlns:a16="http://schemas.microsoft.com/office/drawing/2014/main" id="{B0BBCDB8-ED84-478C-9576-CD4F411FDE35}"/>
              </a:ext>
            </a:extLst>
          </p:cNvPr>
          <p:cNvPicPr>
            <a:picLocks noChangeAspect="1" noChangeArrowheads="1"/>
          </p:cNvPicPr>
          <p:nvPr/>
        </p:nvPicPr>
        <p:blipFill>
          <a:blip r:embed="rId16" cstate="print"/>
          <a:srcRect/>
          <a:stretch>
            <a:fillRect/>
          </a:stretch>
        </p:blipFill>
        <p:spPr bwMode="auto">
          <a:xfrm>
            <a:off x="7086600" y="6096000"/>
            <a:ext cx="1676400" cy="640866"/>
          </a:xfrm>
          <a:prstGeom prst="rect">
            <a:avLst/>
          </a:prstGeom>
          <a:noFill/>
          <a:ln w="9525">
            <a:noFill/>
            <a:miter lim="800000"/>
            <a:headEnd/>
            <a:tailEnd/>
          </a:ln>
        </p:spPr>
      </p:pic>
      <p:pic>
        <p:nvPicPr>
          <p:cNvPr id="24" name="Picture 3">
            <a:extLst>
              <a:ext uri="{FF2B5EF4-FFF2-40B4-BE49-F238E27FC236}">
                <a16:creationId xmlns:a16="http://schemas.microsoft.com/office/drawing/2014/main" id="{5A890B91-91CF-400C-BE45-BF4F3BA0077E}"/>
              </a:ext>
            </a:extLst>
          </p:cNvPr>
          <p:cNvPicPr>
            <a:picLocks noChangeAspect="1" noChangeArrowheads="1"/>
          </p:cNvPicPr>
          <p:nvPr/>
        </p:nvPicPr>
        <p:blipFill>
          <a:blip r:embed="rId16" cstate="print"/>
          <a:srcRect/>
          <a:stretch>
            <a:fillRect/>
          </a:stretch>
        </p:blipFill>
        <p:spPr bwMode="auto">
          <a:xfrm>
            <a:off x="6524520" y="762000"/>
            <a:ext cx="2591681" cy="990766"/>
          </a:xfrm>
          <a:prstGeom prst="rect">
            <a:avLst/>
          </a:prstGeom>
          <a:noFill/>
          <a:ln w="9525">
            <a:noFill/>
            <a:miter lim="800000"/>
            <a:headEnd/>
            <a:tailEnd/>
          </a:ln>
        </p:spPr>
      </p:pic>
      <p:pic>
        <p:nvPicPr>
          <p:cNvPr id="46" name="Picture 45">
            <a:extLst>
              <a:ext uri="{FF2B5EF4-FFF2-40B4-BE49-F238E27FC236}">
                <a16:creationId xmlns:a16="http://schemas.microsoft.com/office/drawing/2014/main" id="{CD4B4FDE-7E94-4EDE-9A11-C183E907099E}"/>
              </a:ext>
            </a:extLst>
          </p:cNvPr>
          <p:cNvPicPr/>
          <p:nvPr/>
        </p:nvPicPr>
        <p:blipFill>
          <a:blip r:embed="rId17">
            <a:extLst>
              <a:ext uri="{28A0092B-C50C-407E-A947-70E740481C1C}">
                <a14:useLocalDpi xmlns:a14="http://schemas.microsoft.com/office/drawing/2010/main" val="0"/>
              </a:ext>
            </a:extLst>
          </a:blip>
          <a:stretch>
            <a:fillRect/>
          </a:stretch>
        </p:blipFill>
        <p:spPr>
          <a:xfrm>
            <a:off x="4052248" y="890602"/>
            <a:ext cx="2243672" cy="894260"/>
          </a:xfrm>
          <a:prstGeom prst="rect">
            <a:avLst/>
          </a:prstGeom>
        </p:spPr>
      </p:pic>
    </p:spTree>
    <p:extLst>
      <p:ext uri="{BB962C8B-B14F-4D97-AF65-F5344CB8AC3E}">
        <p14:creationId xmlns:p14="http://schemas.microsoft.com/office/powerpoint/2010/main" val="2874681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a:hlinkClick r:id="" action="ppaction://media"/>
            <a:extLst>
              <a:ext uri="{FF2B5EF4-FFF2-40B4-BE49-F238E27FC236}">
                <a16:creationId xmlns:a16="http://schemas.microsoft.com/office/drawing/2014/main" id="{ED7BF3C3-89B2-4750-8A44-3860A6014BBC}"/>
              </a:ext>
            </a:extLst>
          </p:cNvPr>
          <p:cNvPicPr>
            <a:picLocks noRot="1" noChangeAspect="1"/>
          </p:cNvPicPr>
          <p:nvPr>
            <a:videoFile r:link="rId1"/>
          </p:nvPr>
        </p:nvPicPr>
        <p:blipFill>
          <a:blip r:embed="rId4"/>
          <a:stretch>
            <a:fillRect/>
          </a:stretch>
        </p:blipFill>
        <p:spPr>
          <a:xfrm>
            <a:off x="2286000" y="2143125"/>
            <a:ext cx="4572000" cy="2571750"/>
          </a:xfrm>
          <a:prstGeom prst="rect">
            <a:avLst/>
          </a:prstGeom>
        </p:spPr>
      </p:pic>
      <p:pic>
        <p:nvPicPr>
          <p:cNvPr id="4" name="Picture 3">
            <a:extLst>
              <a:ext uri="{FF2B5EF4-FFF2-40B4-BE49-F238E27FC236}">
                <a16:creationId xmlns:a16="http://schemas.microsoft.com/office/drawing/2014/main" id="{7A03C854-3377-4739-B134-BF5D117338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1008" y="6331801"/>
            <a:ext cx="1794941" cy="440446"/>
          </a:xfrm>
          <a:prstGeom prst="rect">
            <a:avLst/>
          </a:prstGeom>
        </p:spPr>
      </p:pic>
    </p:spTree>
    <p:extLst>
      <p:ext uri="{BB962C8B-B14F-4D97-AF65-F5344CB8AC3E}">
        <p14:creationId xmlns:p14="http://schemas.microsoft.com/office/powerpoint/2010/main" val="3081439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DFD2C-DBDC-4F2E-8190-9629AEB80F90}"/>
              </a:ext>
            </a:extLst>
          </p:cNvPr>
          <p:cNvSpPr>
            <a:spLocks noGrp="1"/>
          </p:cNvSpPr>
          <p:nvPr>
            <p:ph type="title"/>
          </p:nvPr>
        </p:nvSpPr>
        <p:spPr/>
        <p:txBody>
          <a:bodyPr/>
          <a:lstStyle/>
          <a:p>
            <a:r>
              <a:rPr lang="en-US" b="1" dirty="0"/>
              <a:t>Protection Mainstreaming</a:t>
            </a:r>
          </a:p>
        </p:txBody>
      </p:sp>
      <p:sp>
        <p:nvSpPr>
          <p:cNvPr id="3" name="Content Placeholder 2">
            <a:extLst>
              <a:ext uri="{FF2B5EF4-FFF2-40B4-BE49-F238E27FC236}">
                <a16:creationId xmlns:a16="http://schemas.microsoft.com/office/drawing/2014/main" id="{8C4E7BA9-5901-4DA5-9B81-913C66E184C4}"/>
              </a:ext>
            </a:extLst>
          </p:cNvPr>
          <p:cNvSpPr>
            <a:spLocks noGrp="1"/>
          </p:cNvSpPr>
          <p:nvPr>
            <p:ph idx="1"/>
          </p:nvPr>
        </p:nvSpPr>
        <p:spPr>
          <a:xfrm>
            <a:off x="442415" y="1390625"/>
            <a:ext cx="8229600" cy="4525963"/>
          </a:xfrm>
        </p:spPr>
        <p:txBody>
          <a:bodyPr vert="horz" lIns="91440" tIns="45720" rIns="91440" bIns="45720" rtlCol="0" anchor="t">
            <a:noAutofit/>
          </a:bodyPr>
          <a:lstStyle/>
          <a:p>
            <a:r>
              <a:rPr lang="en-US" sz="2800" dirty="0">
                <a:cs typeface="Calibri"/>
              </a:rPr>
              <a:t>Protection mainstreaming enables people to access and enjoy their rights within any sector program</a:t>
            </a:r>
          </a:p>
          <a:p>
            <a:r>
              <a:rPr lang="en-US" sz="2800" dirty="0">
                <a:cs typeface="Calibri"/>
              </a:rPr>
              <a:t>Protection mainstreaming is defined as: “The process of incorporating protection principles and promoting meaningful access, safety and dignity in humanitarian aid.”</a:t>
            </a:r>
            <a:endParaRPr lang="en-US" sz="2800" dirty="0"/>
          </a:p>
          <a:p>
            <a:r>
              <a:rPr lang="en-US" sz="2800" dirty="0">
                <a:cs typeface="Calibri"/>
              </a:rPr>
              <a:t>There are four key elements of protection mainstreaming: </a:t>
            </a:r>
            <a:r>
              <a:rPr lang="en-US" sz="2800" dirty="0" err="1">
                <a:cs typeface="Calibri"/>
              </a:rPr>
              <a:t>Prioritise</a:t>
            </a:r>
            <a:r>
              <a:rPr lang="en-US" sz="2800" dirty="0">
                <a:cs typeface="Calibri"/>
              </a:rPr>
              <a:t> safety and dignity and avoid causing harm; Meaningful Access; Accountability; and Participation and Empowerment.</a:t>
            </a:r>
            <a:endParaRPr lang="en-US" sz="2800" dirty="0"/>
          </a:p>
          <a:p>
            <a:endParaRPr lang="en-US" sz="2800" dirty="0">
              <a:cs typeface="Calibri"/>
            </a:endParaRPr>
          </a:p>
        </p:txBody>
      </p:sp>
      <p:pic>
        <p:nvPicPr>
          <p:cNvPr id="5" name="Picture 4">
            <a:extLst>
              <a:ext uri="{FF2B5EF4-FFF2-40B4-BE49-F238E27FC236}">
                <a16:creationId xmlns:a16="http://schemas.microsoft.com/office/drawing/2014/main" id="{C670847E-3285-434F-9700-6D988C660D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1008" y="6331801"/>
            <a:ext cx="1794941" cy="440446"/>
          </a:xfrm>
          <a:prstGeom prst="rect">
            <a:avLst/>
          </a:prstGeom>
        </p:spPr>
      </p:pic>
    </p:spTree>
    <p:extLst>
      <p:ext uri="{BB962C8B-B14F-4D97-AF65-F5344CB8AC3E}">
        <p14:creationId xmlns:p14="http://schemas.microsoft.com/office/powerpoint/2010/main" val="1899262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C7BE-C1E7-475A-A264-033A2CC4E346}"/>
              </a:ext>
            </a:extLst>
          </p:cNvPr>
          <p:cNvSpPr txBox="1">
            <a:spLocks/>
          </p:cNvSpPr>
          <p:nvPr/>
        </p:nvSpPr>
        <p:spPr>
          <a:xfrm>
            <a:off x="685800" y="2130425"/>
            <a:ext cx="7772400" cy="1470025"/>
          </a:xfrm>
          <a:prstGeom prst="rect">
            <a:avLst/>
          </a:prstGeom>
          <a:solidFill>
            <a:schemeClr val="tx2"/>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rPr>
              <a:t>Child Protection And Nutrition Integration</a:t>
            </a:r>
          </a:p>
        </p:txBody>
      </p:sp>
      <p:pic>
        <p:nvPicPr>
          <p:cNvPr id="4" name="Picture 3">
            <a:extLst>
              <a:ext uri="{FF2B5EF4-FFF2-40B4-BE49-F238E27FC236}">
                <a16:creationId xmlns:a16="http://schemas.microsoft.com/office/drawing/2014/main" id="{8A7957E2-702B-428E-9380-1980328A4F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1008" y="6331801"/>
            <a:ext cx="1794941" cy="440446"/>
          </a:xfrm>
          <a:prstGeom prst="rect">
            <a:avLst/>
          </a:prstGeom>
        </p:spPr>
      </p:pic>
    </p:spTree>
    <p:extLst>
      <p:ext uri="{BB962C8B-B14F-4D97-AF65-F5344CB8AC3E}">
        <p14:creationId xmlns:p14="http://schemas.microsoft.com/office/powerpoint/2010/main" val="2220134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p:cNvPicPr>
            <a:picLocks noChangeAspect="1" noChangeArrowheads="1"/>
          </p:cNvPicPr>
          <p:nvPr/>
        </p:nvPicPr>
        <p:blipFill>
          <a:blip r:embed="rId3" cstate="print"/>
          <a:srcRect/>
          <a:stretch>
            <a:fillRect/>
          </a:stretch>
        </p:blipFill>
        <p:spPr bwMode="auto">
          <a:xfrm>
            <a:off x="179388" y="1412875"/>
            <a:ext cx="7000875" cy="2228850"/>
          </a:xfrm>
          <a:prstGeom prst="rect">
            <a:avLst/>
          </a:prstGeom>
          <a:noFill/>
          <a:ln w="9525">
            <a:noFill/>
            <a:miter lim="800000"/>
            <a:headEnd/>
            <a:tailEnd/>
          </a:ln>
        </p:spPr>
      </p:pic>
      <p:pic>
        <p:nvPicPr>
          <p:cNvPr id="2051" name="Picture 10"/>
          <p:cNvPicPr>
            <a:picLocks noChangeAspect="1" noChangeArrowheads="1"/>
          </p:cNvPicPr>
          <p:nvPr/>
        </p:nvPicPr>
        <p:blipFill>
          <a:blip r:embed="rId4" cstate="print"/>
          <a:srcRect/>
          <a:stretch>
            <a:fillRect/>
          </a:stretch>
        </p:blipFill>
        <p:spPr bwMode="auto">
          <a:xfrm>
            <a:off x="179388" y="4048125"/>
            <a:ext cx="5057775" cy="1238250"/>
          </a:xfrm>
          <a:prstGeom prst="rect">
            <a:avLst/>
          </a:prstGeom>
          <a:noFill/>
          <a:ln w="9525">
            <a:noFill/>
            <a:miter lim="800000"/>
            <a:headEnd/>
            <a:tailEnd/>
          </a:ln>
        </p:spPr>
      </p:pic>
      <p:pic>
        <p:nvPicPr>
          <p:cNvPr id="5" name="Picture 4">
            <a:extLst>
              <a:ext uri="{FF2B5EF4-FFF2-40B4-BE49-F238E27FC236}">
                <a16:creationId xmlns:a16="http://schemas.microsoft.com/office/drawing/2014/main" id="{8CA7EBDB-232D-4BED-947F-7C26F2758C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1008" y="6331801"/>
            <a:ext cx="1794941" cy="44044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fontScale="90000"/>
          </a:bodyPr>
          <a:lstStyle/>
          <a:p>
            <a:r>
              <a:rPr lang="en-US" b="1" dirty="0"/>
              <a:t>Standard 22: Nutrition and Child Protection</a:t>
            </a:r>
          </a:p>
        </p:txBody>
      </p:sp>
      <p:sp>
        <p:nvSpPr>
          <p:cNvPr id="3" name="Content Placeholder 2"/>
          <p:cNvSpPr>
            <a:spLocks noGrp="1"/>
          </p:cNvSpPr>
          <p:nvPr>
            <p:ph idx="1"/>
          </p:nvPr>
        </p:nvSpPr>
        <p:spPr>
          <a:xfrm>
            <a:off x="457200" y="1600200"/>
            <a:ext cx="8229600" cy="4953000"/>
          </a:xfrm>
          <a:ln>
            <a:noFill/>
          </a:ln>
        </p:spPr>
        <p:txBody>
          <a:bodyPr>
            <a:normAutofit/>
          </a:bodyPr>
          <a:lstStyle/>
          <a:p>
            <a:r>
              <a:rPr lang="en-US" sz="3400" dirty="0"/>
              <a:t>Child protection concerns are reflected in the assessment, design, monitoring and evaluation of nutrition programs. </a:t>
            </a:r>
          </a:p>
          <a:p>
            <a:r>
              <a:rPr lang="en-US" sz="3400" dirty="0"/>
              <a:t>Girls and boys of all ages and their caregivers, especially pregnant and breastfeeding women and girls, have access to safe, adequate and appropriate nutrition services and food.</a:t>
            </a:r>
          </a:p>
        </p:txBody>
      </p:sp>
      <p:pic>
        <p:nvPicPr>
          <p:cNvPr id="5" name="Picture 4">
            <a:extLst>
              <a:ext uri="{FF2B5EF4-FFF2-40B4-BE49-F238E27FC236}">
                <a16:creationId xmlns:a16="http://schemas.microsoft.com/office/drawing/2014/main" id="{8A19EC0E-F50D-4B75-93A6-E71CD6F264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1008" y="6331801"/>
            <a:ext cx="1794941" cy="4404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3D9AB-96FB-4779-8DF6-78C400D63E1C}"/>
              </a:ext>
            </a:extLst>
          </p:cNvPr>
          <p:cNvSpPr>
            <a:spLocks noGrp="1"/>
          </p:cNvSpPr>
          <p:nvPr>
            <p:ph type="title"/>
          </p:nvPr>
        </p:nvSpPr>
        <p:spPr/>
        <p:txBody>
          <a:bodyPr>
            <a:normAutofit fontScale="90000"/>
          </a:bodyPr>
          <a:lstStyle/>
          <a:p>
            <a:r>
              <a:rPr lang="en-US" b="1" dirty="0"/>
              <a:t>Task: Key actions for Child Protection and Nutrition Actors</a:t>
            </a:r>
            <a:endParaRPr lang="en-GB" b="1" dirty="0"/>
          </a:p>
        </p:txBody>
      </p:sp>
      <p:sp>
        <p:nvSpPr>
          <p:cNvPr id="3" name="Content Placeholder 2">
            <a:extLst>
              <a:ext uri="{FF2B5EF4-FFF2-40B4-BE49-F238E27FC236}">
                <a16:creationId xmlns:a16="http://schemas.microsoft.com/office/drawing/2014/main" id="{42D058A7-E6AA-423F-B649-15CE095B7FBE}"/>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0029C316-7DB6-4968-B3E9-57EF79C99B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1008" y="6331801"/>
            <a:ext cx="1794941" cy="440446"/>
          </a:xfrm>
          <a:prstGeom prst="rect">
            <a:avLst/>
          </a:prstGeom>
        </p:spPr>
      </p:pic>
    </p:spTree>
    <p:extLst>
      <p:ext uri="{BB962C8B-B14F-4D97-AF65-F5344CB8AC3E}">
        <p14:creationId xmlns:p14="http://schemas.microsoft.com/office/powerpoint/2010/main" val="3038057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a:ln>
            <a:noFill/>
          </a:ln>
        </p:spPr>
        <p:txBody>
          <a:bodyPr>
            <a:normAutofit fontScale="90000"/>
          </a:bodyPr>
          <a:lstStyle/>
          <a:p>
            <a:r>
              <a:rPr lang="en-US" b="1" dirty="0"/>
              <a:t>Key Actions for Child Protection Actors</a:t>
            </a:r>
          </a:p>
        </p:txBody>
      </p:sp>
      <p:sp>
        <p:nvSpPr>
          <p:cNvPr id="3" name="Content Placeholder 2"/>
          <p:cNvSpPr>
            <a:spLocks noGrp="1"/>
          </p:cNvSpPr>
          <p:nvPr>
            <p:ph idx="1"/>
          </p:nvPr>
        </p:nvSpPr>
        <p:spPr>
          <a:xfrm>
            <a:off x="2971800" y="1143000"/>
            <a:ext cx="5867400" cy="5334000"/>
          </a:xfrm>
          <a:ln>
            <a:noFill/>
          </a:ln>
        </p:spPr>
        <p:txBody>
          <a:bodyPr vert="horz" lIns="91440" tIns="45720" rIns="91440" bIns="45720" rtlCol="0" anchor="t">
            <a:normAutofit/>
          </a:bodyPr>
          <a:lstStyle/>
          <a:p>
            <a:r>
              <a:rPr lang="en-GB" dirty="0"/>
              <a:t>Develop clear standard operating procedures</a:t>
            </a:r>
            <a:endParaRPr lang="en-GB" dirty="0">
              <a:cs typeface="Calibri"/>
            </a:endParaRPr>
          </a:p>
          <a:p>
            <a:r>
              <a:rPr lang="en-GB" dirty="0"/>
              <a:t>Consider breastfeeding needs</a:t>
            </a:r>
            <a:endParaRPr lang="en-GB" dirty="0">
              <a:cs typeface="Calibri"/>
            </a:endParaRPr>
          </a:p>
          <a:p>
            <a:r>
              <a:rPr lang="en-GB" dirty="0"/>
              <a:t>Consider joint programmes with the nutrition sector </a:t>
            </a:r>
            <a:endParaRPr lang="en-GB" dirty="0">
              <a:cs typeface="Calibri"/>
            </a:endParaRPr>
          </a:p>
          <a:p>
            <a:r>
              <a:rPr lang="en-GB" dirty="0"/>
              <a:t>Refer breastfeeding mothers who are facing difficulties producing milk</a:t>
            </a:r>
          </a:p>
        </p:txBody>
      </p:sp>
      <p:pic>
        <p:nvPicPr>
          <p:cNvPr id="1026" name="Picture 2" descr="https://static.thenounproject.com/png/332981-200.png">
            <a:extLst>
              <a:ext uri="{FF2B5EF4-FFF2-40B4-BE49-F238E27FC236}">
                <a16:creationId xmlns:a16="http://schemas.microsoft.com/office/drawing/2014/main" id="{4673390F-7B95-4ACF-BBCD-8A6E67637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098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027C3F6-5E47-4F91-981B-09247F7CDF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1008" y="6331801"/>
            <a:ext cx="1794941" cy="4404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133</Value>
      <Value>81</Value>
      <Value>148</Value>
      <Value>166</Value>
      <Value>10</Value>
      <Value>12</Value>
      <Value>146</Value>
      <Value>3</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emergency response</TermName>
          <TermId xmlns="http://schemas.microsoft.com/office/infopath/2007/PartnerControls">e7eac636-aa3d-4db8-92d9-399d6677a2bf</TermId>
        </TermInfo>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Info xmlns="http://schemas.microsoft.com/office/infopath/2007/PartnerControls">
          <TermName xmlns="http://schemas.microsoft.com/office/infopath/2007/PartnerControls">Nutrition preparedness and risk informed programming</TermName>
          <TermId xmlns="http://schemas.microsoft.com/office/infopath/2007/PartnerControls">4ab365b7-18be-48cf-a866-cdd5f63cb150</TermId>
        </TermInfo>
        <TermInfo xmlns="http://schemas.microsoft.com/office/infopath/2007/PartnerControls">
          <TermName xmlns="http://schemas.microsoft.com/office/infopath/2007/PartnerControls">Nutrition - General</TermName>
          <TermId xmlns="http://schemas.microsoft.com/office/infopath/2007/PartnerControls">b1c25870-60a5-435f-9a83-ed5f1a11a008</TermId>
        </TermInfo>
      </Terms>
    </h6a71f3e574e4344bc34f3fc9dd20054>
    <TaxKeywordTaxHTField xmlns="5858627f-d058-4b92-9b52-677b5fd7d454">
      <Terms xmlns="http://schemas.microsoft.com/office/infopath/2007/PartnerControls">
        <TermInfo xmlns="http://schemas.microsoft.com/office/infopath/2007/PartnerControls">
          <TermName xmlns="http://schemas.microsoft.com/office/infopath/2007/PartnerControls">Intercluster</TermName>
          <TermId xmlns="http://schemas.microsoft.com/office/infopath/2007/PartnerControls">f2a967d3-0a03-4cb0-b647-e52cd91e99bb</TermId>
        </TermInfo>
        <TermInfo xmlns="http://schemas.microsoft.com/office/infopath/2007/PartnerControls">
          <TermName xmlns="http://schemas.microsoft.com/office/infopath/2007/PartnerControls">GNC</TermName>
          <TermId xmlns="http://schemas.microsoft.com/office/infopath/2007/PartnerControls">82a4199d-9c93-4d57-833f-59195f986fba</TermId>
        </TermInfo>
      </Terms>
    </TaxKeywordTaxHTField>
    <CategoryDescription xmlns="http://schemas.microsoft.com/sharepoint.v3" xsi:nil="true"/>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EMOPSGCCU-1435067120-18691</_dlc_DocId>
    <_dlc_DocIdUrl xmlns="5858627f-d058-4b92-9b52-677b5fd7d454">
      <Url>https://unicef.sharepoint.com/teams/EMOPS-GCCU/_layouts/15/DocIdRedir.aspx?ID=EMOPSGCCU-1435067120-18691</Url>
      <Description>EMOPSGCCU-1435067120-18691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SharedContentType xmlns="Microsoft.SharePoint.Taxonomy.ContentTypeSync" SourceId="73f51738-d318-4883-9d64-4f0bd0ccc55e" ContentTypeId="0x0101009BA85F8052A6DA4FA3E31FF9F74C6970" PreviousValue="false"/>
</file>

<file path=customXml/item6.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B9FC544E-358D-4780-A099-136C9B16A3B5}">
  <ds:schemaRefs>
    <ds:schemaRef ds:uri="http://schemas.microsoft.com/sharepoint/v3"/>
    <ds:schemaRef ds:uri="http://schemas.microsoft.com/office/infopath/2007/PartnerControls"/>
    <ds:schemaRef ds:uri="http://schemas.microsoft.com/office/2006/metadata/properties"/>
    <ds:schemaRef ds:uri="http://schemas.openxmlformats.org/package/2006/metadata/core-properties"/>
    <ds:schemaRef ds:uri="http://purl.org/dc/elements/1.1/"/>
    <ds:schemaRef ds:uri="http://purl.org/dc/terms/"/>
    <ds:schemaRef ds:uri="a438dd15-07ca-4cdc-82a3-f2206b92025e"/>
    <ds:schemaRef ds:uri="http://purl.org/dc/dcmitype/"/>
    <ds:schemaRef ds:uri="http://www.w3.org/XML/1998/namespace"/>
    <ds:schemaRef ds:uri="5858627f-d058-4b92-9b52-677b5fd7d454"/>
    <ds:schemaRef ds:uri="http://schemas.microsoft.com/office/2006/documentManagement/types"/>
    <ds:schemaRef ds:uri="http://schemas.microsoft.com/sharepoint/v4"/>
    <ds:schemaRef ds:uri="http://schemas.microsoft.com/sharepoint.v3"/>
    <ds:schemaRef ds:uri="ca283e0b-db31-4043-a2ef-b80661bf084a"/>
  </ds:schemaRefs>
</ds:datastoreItem>
</file>

<file path=customXml/itemProps2.xml><?xml version="1.0" encoding="utf-8"?>
<ds:datastoreItem xmlns:ds="http://schemas.openxmlformats.org/officeDocument/2006/customXml" ds:itemID="{70A7695A-79AC-49A2-AD04-B7139F383984}"/>
</file>

<file path=customXml/itemProps3.xml><?xml version="1.0" encoding="utf-8"?>
<ds:datastoreItem xmlns:ds="http://schemas.openxmlformats.org/officeDocument/2006/customXml" ds:itemID="{3E8FB9CA-D017-4DEF-94E0-8717EA337DE3}">
  <ds:schemaRefs>
    <ds:schemaRef ds:uri="http://schemas.microsoft.com/sharepoint/v3/contenttype/forms"/>
  </ds:schemaRefs>
</ds:datastoreItem>
</file>

<file path=customXml/itemProps4.xml><?xml version="1.0" encoding="utf-8"?>
<ds:datastoreItem xmlns:ds="http://schemas.openxmlformats.org/officeDocument/2006/customXml" ds:itemID="{D18D00BD-C14E-4CAD-80D7-5470A723EAE0}">
  <ds:schemaRefs>
    <ds:schemaRef ds:uri="http://schemas.microsoft.com/sharepoint/events"/>
  </ds:schemaRefs>
</ds:datastoreItem>
</file>

<file path=customXml/itemProps5.xml><?xml version="1.0" encoding="utf-8"?>
<ds:datastoreItem xmlns:ds="http://schemas.openxmlformats.org/officeDocument/2006/customXml" ds:itemID="{176A691A-B80E-4847-8229-008CB17BA2B7}">
  <ds:schemaRefs>
    <ds:schemaRef ds:uri="Microsoft.SharePoint.Taxonomy.ContentTypeSync"/>
  </ds:schemaRefs>
</ds:datastoreItem>
</file>

<file path=customXml/itemProps6.xml><?xml version="1.0" encoding="utf-8"?>
<ds:datastoreItem xmlns:ds="http://schemas.openxmlformats.org/officeDocument/2006/customXml" ds:itemID="{E6B1546F-F6CD-4544-9BE3-A4E50AB85C39}">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otalTime>860</TotalTime>
  <Words>1486</Words>
  <Application>Microsoft Office PowerPoint</Application>
  <PresentationFormat>On-screen Show (4:3)</PresentationFormat>
  <Paragraphs>181</Paragraphs>
  <Slides>20</Slides>
  <Notes>18</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ＭＳ Ｐゴシック</vt:lpstr>
      <vt:lpstr>Arial</vt:lpstr>
      <vt:lpstr>Calibri</vt:lpstr>
      <vt:lpstr>Calibri Body</vt:lpstr>
      <vt:lpstr>Helvetica Light</vt:lpstr>
      <vt:lpstr>Symbol</vt:lpstr>
      <vt:lpstr>Wingdings</vt:lpstr>
      <vt:lpstr>Office Theme</vt:lpstr>
      <vt:lpstr>PowerPoint Presentation</vt:lpstr>
      <vt:lpstr>Session Learning Objectives</vt:lpstr>
      <vt:lpstr>PowerPoint Presentation</vt:lpstr>
      <vt:lpstr>Protection Mainstreaming</vt:lpstr>
      <vt:lpstr>PowerPoint Presentation</vt:lpstr>
      <vt:lpstr>PowerPoint Presentation</vt:lpstr>
      <vt:lpstr>Standard 22: Nutrition and Child Protection</vt:lpstr>
      <vt:lpstr>Task: Key actions for Child Protection and Nutrition Actors</vt:lpstr>
      <vt:lpstr>Key Actions for Child Protection Actors</vt:lpstr>
      <vt:lpstr>Key Actions for Nutrition Actors </vt:lpstr>
      <vt:lpstr>GBV And Nutrition Integration</vt:lpstr>
      <vt:lpstr>Definition</vt:lpstr>
      <vt:lpstr>PowerPoint Presentation</vt:lpstr>
      <vt:lpstr>Linkage between GBV and Nutrition </vt:lpstr>
      <vt:lpstr>PowerPoint Presentation</vt:lpstr>
      <vt:lpstr>PowerPoint Presentation</vt:lpstr>
      <vt:lpstr>What GBV actors could do for Nutrition?</vt:lpstr>
      <vt:lpstr>IASC GBV Guidelines – Thematic Area Guide for Nutrition</vt:lpstr>
      <vt:lpstr>Take Home Messages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dc:creator>
  <cp:keywords>Intercluster; GNC</cp:keywords>
  <cp:lastModifiedBy>Diogo Loureiro Jurema</cp:lastModifiedBy>
  <cp:revision>85</cp:revision>
  <dcterms:created xsi:type="dcterms:W3CDTF">2018-07-30T05:47:25Z</dcterms:created>
  <dcterms:modified xsi:type="dcterms:W3CDTF">2019-10-17T12:49:09Z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166;#Intercluster|f2a967d3-0a03-4cb0-b647-e52cd91e99bb;#133;#GNC|82a4199d-9c93-4d57-833f-59195f986fba</vt:lpwstr>
  </property>
  <property fmtid="{D5CDD505-2E9C-101B-9397-08002B2CF9AE}" pid="5" name="Topic">
    <vt:lpwstr>146;#Nutrition emergency response|e7eac636-aa3d-4db8-92d9-399d6677a2bf;#10;#Nutrition Humanitarian Cluster, Coordination|414c5639-61e6-4b56-aaa5-511cdacc25c2;#148;#Nutrition preparedness and risk informed programming|4ab365b7-18be-48cf-a866-cdd5f63cb150;#81;#Nutrition - General|b1c25870-60a5-435f-9a83-ed5f1a11a008</vt:lpwstr>
  </property>
  <property fmtid="{D5CDD505-2E9C-101B-9397-08002B2CF9AE}" pid="6" name="DocumentType">
    <vt:lpwstr>12;#Training/ instructional materials, toolkits, user guides (non-ICT)|f7254839-f39a-4063-9d34-45784defb8cb</vt:lpwstr>
  </property>
  <property fmtid="{D5CDD505-2E9C-101B-9397-08002B2CF9AE}" pid="7" name="GeographicScope">
    <vt:lpwstr/>
  </property>
  <property fmtid="{D5CDD505-2E9C-101B-9397-08002B2CF9AE}" pid="8" name="_dlc_DocIdItemGuid">
    <vt:lpwstr>128f870c-38e9-4257-8ade-c47c05a0387a</vt:lpwstr>
  </property>
</Properties>
</file>