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6"/>
  </p:notesMasterIdLst>
  <p:handoutMasterIdLst>
    <p:handoutMasterId r:id="rId37"/>
  </p:handoutMasterIdLst>
  <p:sldIdLst>
    <p:sldId id="257" r:id="rId8"/>
    <p:sldId id="261" r:id="rId9"/>
    <p:sldId id="384" r:id="rId10"/>
    <p:sldId id="1333" r:id="rId11"/>
    <p:sldId id="1334" r:id="rId12"/>
    <p:sldId id="1339" r:id="rId13"/>
    <p:sldId id="324" r:id="rId14"/>
    <p:sldId id="398" r:id="rId15"/>
    <p:sldId id="444" r:id="rId16"/>
    <p:sldId id="434" r:id="rId17"/>
    <p:sldId id="435" r:id="rId18"/>
    <p:sldId id="446" r:id="rId19"/>
    <p:sldId id="436" r:id="rId20"/>
    <p:sldId id="399" r:id="rId21"/>
    <p:sldId id="447" r:id="rId22"/>
    <p:sldId id="445" r:id="rId23"/>
    <p:sldId id="433" r:id="rId24"/>
    <p:sldId id="438" r:id="rId25"/>
    <p:sldId id="448" r:id="rId26"/>
    <p:sldId id="408" r:id="rId27"/>
    <p:sldId id="407" r:id="rId28"/>
    <p:sldId id="420" r:id="rId29"/>
    <p:sldId id="419" r:id="rId30"/>
    <p:sldId id="440" r:id="rId31"/>
    <p:sldId id="449" r:id="rId32"/>
    <p:sldId id="439" r:id="rId33"/>
    <p:sldId id="428" r:id="rId34"/>
    <p:sldId id="450"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0897"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FCA2AD-3050-4D76-B187-E8552CB05A14}" v="94" dt="2019-10-17T11:54:33.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6184" autoAdjust="0"/>
  </p:normalViewPr>
  <p:slideViewPr>
    <p:cSldViewPr>
      <p:cViewPr varScale="1">
        <p:scale>
          <a:sx n="88" d="100"/>
          <a:sy n="88" d="100"/>
        </p:scale>
        <p:origin x="4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
    </p:cViewPr>
  </p:sorterViewPr>
  <p:notesViewPr>
    <p:cSldViewPr>
      <p:cViewPr varScale="1">
        <p:scale>
          <a:sx n="72" d="100"/>
          <a:sy n="72" d="100"/>
        </p:scale>
        <p:origin x="2172" y="54"/>
      </p:cViewPr>
      <p:guideLst>
        <p:guide orient="horz" pos="20897"/>
        <p:guide pos="21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502F596-A495-43DB-934F-4EA4DD2B9735}"/>
  </pc:docChgLst>
  <pc:docChgLst>
    <pc:chgData clId="Web-{A53B6E03-EC8B-4F03-BE20-F9C6A74400D2}"/>
  </pc:docChgLst>
  <pc:docChgLst>
    <pc:chgData clId="Web-{FC78D59F-7A6E-4D11-84AD-8F690FF2097F}"/>
  </pc:docChgLst>
  <pc:docChgLst>
    <pc:chgData name="Diogo Loureiro Jurema" userId="9dfde3f0-34dd-48c5-90ef-eaf27597f482" providerId="ADAL" clId="{C2FCA2AD-3050-4D76-B187-E8552CB05A14}"/>
    <pc:docChg chg="custSel modSld modMainMaster">
      <pc:chgData name="Diogo Loureiro Jurema" userId="9dfde3f0-34dd-48c5-90ef-eaf27597f482" providerId="ADAL" clId="{C2FCA2AD-3050-4D76-B187-E8552CB05A14}" dt="2019-10-17T11:54:33.675" v="93" actId="1036"/>
      <pc:docMkLst>
        <pc:docMk/>
      </pc:docMkLst>
      <pc:sldChg chg="delSp modSp">
        <pc:chgData name="Diogo Loureiro Jurema" userId="9dfde3f0-34dd-48c5-90ef-eaf27597f482" providerId="ADAL" clId="{C2FCA2AD-3050-4D76-B187-E8552CB05A14}" dt="2019-10-17T11:48:55.342" v="20" actId="1076"/>
        <pc:sldMkLst>
          <pc:docMk/>
          <pc:sldMk cId="0" sldId="257"/>
        </pc:sldMkLst>
        <pc:picChg chg="del">
          <ac:chgData name="Diogo Loureiro Jurema" userId="9dfde3f0-34dd-48c5-90ef-eaf27597f482" providerId="ADAL" clId="{C2FCA2AD-3050-4D76-B187-E8552CB05A14}" dt="2019-10-17T11:47:01.708" v="0" actId="478"/>
          <ac:picMkLst>
            <pc:docMk/>
            <pc:sldMk cId="0" sldId="257"/>
            <ac:picMk id="1026" creationId="{D218F5A3-4520-4C1C-A066-D5C2DE6A059C}"/>
          </ac:picMkLst>
        </pc:picChg>
        <pc:picChg chg="del">
          <ac:chgData name="Diogo Loureiro Jurema" userId="9dfde3f0-34dd-48c5-90ef-eaf27597f482" providerId="ADAL" clId="{C2FCA2AD-3050-4D76-B187-E8552CB05A14}" dt="2019-10-17T11:48:37.999" v="17" actId="478"/>
          <ac:picMkLst>
            <pc:docMk/>
            <pc:sldMk cId="0" sldId="257"/>
            <ac:picMk id="135170" creationId="{00000000-0000-0000-0000-000000000000}"/>
          </ac:picMkLst>
        </pc:picChg>
        <pc:picChg chg="mod">
          <ac:chgData name="Diogo Loureiro Jurema" userId="9dfde3f0-34dd-48c5-90ef-eaf27597f482" providerId="ADAL" clId="{C2FCA2AD-3050-4D76-B187-E8552CB05A14}" dt="2019-10-17T11:48:55.342" v="20" actId="1076"/>
          <ac:picMkLst>
            <pc:docMk/>
            <pc:sldMk cId="0" sldId="257"/>
            <ac:picMk id="135171" creationId="{00000000-0000-0000-0000-000000000000}"/>
          </ac:picMkLst>
        </pc:picChg>
      </pc:sldChg>
      <pc:sldChg chg="delSp">
        <pc:chgData name="Diogo Loureiro Jurema" userId="9dfde3f0-34dd-48c5-90ef-eaf27597f482" providerId="ADAL" clId="{C2FCA2AD-3050-4D76-B187-E8552CB05A14}" dt="2019-10-17T11:49:02.544" v="21" actId="478"/>
        <pc:sldMkLst>
          <pc:docMk/>
          <pc:sldMk cId="0" sldId="261"/>
        </pc:sldMkLst>
        <pc:picChg chg="del">
          <ac:chgData name="Diogo Loureiro Jurema" userId="9dfde3f0-34dd-48c5-90ef-eaf27597f482" providerId="ADAL" clId="{C2FCA2AD-3050-4D76-B187-E8552CB05A14}" dt="2019-10-17T11:49:02.544" v="21" actId="478"/>
          <ac:picMkLst>
            <pc:docMk/>
            <pc:sldMk cId="0" sldId="261"/>
            <ac:picMk id="4" creationId="{8C31973D-9C78-4E5B-AAD6-1833211BD0A4}"/>
          </ac:picMkLst>
        </pc:picChg>
      </pc:sldChg>
      <pc:sldChg chg="modSp">
        <pc:chgData name="Diogo Loureiro Jurema" userId="9dfde3f0-34dd-48c5-90ef-eaf27597f482" providerId="ADAL" clId="{C2FCA2AD-3050-4D76-B187-E8552CB05A14}" dt="2019-10-17T11:51:26.062" v="47" actId="1035"/>
        <pc:sldMkLst>
          <pc:docMk/>
          <pc:sldMk cId="0" sldId="324"/>
        </pc:sldMkLst>
        <pc:spChg chg="mod">
          <ac:chgData name="Diogo Loureiro Jurema" userId="9dfde3f0-34dd-48c5-90ef-eaf27597f482" providerId="ADAL" clId="{C2FCA2AD-3050-4D76-B187-E8552CB05A14}" dt="2019-10-17T11:51:17.617" v="43" actId="1035"/>
          <ac:spMkLst>
            <pc:docMk/>
            <pc:sldMk cId="0" sldId="324"/>
            <ac:spMk id="28" creationId="{6FDDA107-9EBC-429D-8909-665363AFB851}"/>
          </ac:spMkLst>
        </pc:spChg>
        <pc:spChg chg="mod">
          <ac:chgData name="Diogo Loureiro Jurema" userId="9dfde3f0-34dd-48c5-90ef-eaf27597f482" providerId="ADAL" clId="{C2FCA2AD-3050-4D76-B187-E8552CB05A14}" dt="2019-10-17T11:51:26.062" v="47" actId="1035"/>
          <ac:spMkLst>
            <pc:docMk/>
            <pc:sldMk cId="0" sldId="324"/>
            <ac:spMk id="37" creationId="{00000000-0000-0000-0000-000000000000}"/>
          </ac:spMkLst>
        </pc:spChg>
        <pc:spChg chg="mod">
          <ac:chgData name="Diogo Loureiro Jurema" userId="9dfde3f0-34dd-48c5-90ef-eaf27597f482" providerId="ADAL" clId="{C2FCA2AD-3050-4D76-B187-E8552CB05A14}" dt="2019-10-17T11:51:26.062" v="47" actId="1035"/>
          <ac:spMkLst>
            <pc:docMk/>
            <pc:sldMk cId="0" sldId="324"/>
            <ac:spMk id="38" creationId="{00000000-0000-0000-0000-000000000000}"/>
          </ac:spMkLst>
        </pc:spChg>
        <pc:spChg chg="mod">
          <ac:chgData name="Diogo Loureiro Jurema" userId="9dfde3f0-34dd-48c5-90ef-eaf27597f482" providerId="ADAL" clId="{C2FCA2AD-3050-4D76-B187-E8552CB05A14}" dt="2019-10-17T11:51:26.062" v="47" actId="1035"/>
          <ac:spMkLst>
            <pc:docMk/>
            <pc:sldMk cId="0" sldId="324"/>
            <ac:spMk id="42" creationId="{00000000-0000-0000-0000-000000000000}"/>
          </ac:spMkLst>
        </pc:spChg>
        <pc:spChg chg="mod">
          <ac:chgData name="Diogo Loureiro Jurema" userId="9dfde3f0-34dd-48c5-90ef-eaf27597f482" providerId="ADAL" clId="{C2FCA2AD-3050-4D76-B187-E8552CB05A14}" dt="2019-10-17T11:51:26.062" v="47" actId="1035"/>
          <ac:spMkLst>
            <pc:docMk/>
            <pc:sldMk cId="0" sldId="324"/>
            <ac:spMk id="43" creationId="{00000000-0000-0000-0000-000000000000}"/>
          </ac:spMkLst>
        </pc:spChg>
        <pc:spChg chg="mod">
          <ac:chgData name="Diogo Loureiro Jurema" userId="9dfde3f0-34dd-48c5-90ef-eaf27597f482" providerId="ADAL" clId="{C2FCA2AD-3050-4D76-B187-E8552CB05A14}" dt="2019-10-17T11:51:26.062" v="47" actId="1035"/>
          <ac:spMkLst>
            <pc:docMk/>
            <pc:sldMk cId="0" sldId="324"/>
            <ac:spMk id="44" creationId="{00000000-0000-0000-0000-000000000000}"/>
          </ac:spMkLst>
        </pc:spChg>
        <pc:spChg chg="mod">
          <ac:chgData name="Diogo Loureiro Jurema" userId="9dfde3f0-34dd-48c5-90ef-eaf27597f482" providerId="ADAL" clId="{C2FCA2AD-3050-4D76-B187-E8552CB05A14}" dt="2019-10-17T11:50:15.145" v="37" actId="1038"/>
          <ac:spMkLst>
            <pc:docMk/>
            <pc:sldMk cId="0" sldId="324"/>
            <ac:spMk id="19466" creationId="{00000000-0000-0000-0000-000000000000}"/>
          </ac:spMkLst>
        </pc:spChg>
        <pc:picChg chg="mod">
          <ac:chgData name="Diogo Loureiro Jurema" userId="9dfde3f0-34dd-48c5-90ef-eaf27597f482" providerId="ADAL" clId="{C2FCA2AD-3050-4D76-B187-E8552CB05A14}" dt="2019-10-17T11:51:26.062" v="47" actId="1035"/>
          <ac:picMkLst>
            <pc:docMk/>
            <pc:sldMk cId="0" sldId="324"/>
            <ac:picMk id="18" creationId="{C98B7BED-5530-4192-AC41-21B1A3AACEA8}"/>
          </ac:picMkLst>
        </pc:picChg>
        <pc:cxnChg chg="mod">
          <ac:chgData name="Diogo Loureiro Jurema" userId="9dfde3f0-34dd-48c5-90ef-eaf27597f482" providerId="ADAL" clId="{C2FCA2AD-3050-4D76-B187-E8552CB05A14}" dt="2019-10-17T11:51:26.062" v="47" actId="1035"/>
          <ac:cxnSpMkLst>
            <pc:docMk/>
            <pc:sldMk cId="0" sldId="324"/>
            <ac:cxnSpMk id="3" creationId="{57216F11-2F72-4984-AAB6-25BE433DD912}"/>
          </ac:cxnSpMkLst>
        </pc:cxnChg>
        <pc:cxnChg chg="mod">
          <ac:chgData name="Diogo Loureiro Jurema" userId="9dfde3f0-34dd-48c5-90ef-eaf27597f482" providerId="ADAL" clId="{C2FCA2AD-3050-4D76-B187-E8552CB05A14}" dt="2019-10-17T11:51:26.062" v="47" actId="1035"/>
          <ac:cxnSpMkLst>
            <pc:docMk/>
            <pc:sldMk cId="0" sldId="324"/>
            <ac:cxnSpMk id="7" creationId="{30933A27-9890-4A36-83AE-AF21CD46DA80}"/>
          </ac:cxnSpMkLst>
        </pc:cxnChg>
        <pc:cxnChg chg="mod">
          <ac:chgData name="Diogo Loureiro Jurema" userId="9dfde3f0-34dd-48c5-90ef-eaf27597f482" providerId="ADAL" clId="{C2FCA2AD-3050-4D76-B187-E8552CB05A14}" dt="2019-10-17T11:51:26.062" v="47" actId="1035"/>
          <ac:cxnSpMkLst>
            <pc:docMk/>
            <pc:sldMk cId="0" sldId="324"/>
            <ac:cxnSpMk id="9" creationId="{2A6E84BF-0FF6-496F-8881-FECD7AAF6A7B}"/>
          </ac:cxnSpMkLst>
        </pc:cxnChg>
        <pc:cxnChg chg="mod">
          <ac:chgData name="Diogo Loureiro Jurema" userId="9dfde3f0-34dd-48c5-90ef-eaf27597f482" providerId="ADAL" clId="{C2FCA2AD-3050-4D76-B187-E8552CB05A14}" dt="2019-10-17T11:51:26.062" v="47" actId="1035"/>
          <ac:cxnSpMkLst>
            <pc:docMk/>
            <pc:sldMk cId="0" sldId="324"/>
            <ac:cxnSpMk id="11" creationId="{5D38D4BA-E627-4DEF-9021-9C4DA5EE2D7D}"/>
          </ac:cxnSpMkLst>
        </pc:cxnChg>
        <pc:cxnChg chg="mod">
          <ac:chgData name="Diogo Loureiro Jurema" userId="9dfde3f0-34dd-48c5-90ef-eaf27597f482" providerId="ADAL" clId="{C2FCA2AD-3050-4D76-B187-E8552CB05A14}" dt="2019-10-17T11:51:26.062" v="47" actId="1035"/>
          <ac:cxnSpMkLst>
            <pc:docMk/>
            <pc:sldMk cId="0" sldId="324"/>
            <ac:cxnSpMk id="17" creationId="{D3E99AC4-C740-46A8-B1BD-86BD48CFE9A3}"/>
          </ac:cxnSpMkLst>
        </pc:cxnChg>
        <pc:cxnChg chg="mod">
          <ac:chgData name="Diogo Loureiro Jurema" userId="9dfde3f0-34dd-48c5-90ef-eaf27597f482" providerId="ADAL" clId="{C2FCA2AD-3050-4D76-B187-E8552CB05A14}" dt="2019-10-17T11:51:26.062" v="47" actId="1035"/>
          <ac:cxnSpMkLst>
            <pc:docMk/>
            <pc:sldMk cId="0" sldId="324"/>
            <ac:cxnSpMk id="26" creationId="{31E203F1-C4D7-433F-8594-D4696E25F605}"/>
          </ac:cxnSpMkLst>
        </pc:cxnChg>
      </pc:sldChg>
      <pc:sldChg chg="addSp modSp">
        <pc:chgData name="Diogo Loureiro Jurema" userId="9dfde3f0-34dd-48c5-90ef-eaf27597f482" providerId="ADAL" clId="{C2FCA2AD-3050-4D76-B187-E8552CB05A14}" dt="2019-10-17T11:49:42.473" v="30"/>
        <pc:sldMkLst>
          <pc:docMk/>
          <pc:sldMk cId="3436248951" sldId="384"/>
        </pc:sldMkLst>
        <pc:spChg chg="mod">
          <ac:chgData name="Diogo Loureiro Jurema" userId="9dfde3f0-34dd-48c5-90ef-eaf27597f482" providerId="ADAL" clId="{C2FCA2AD-3050-4D76-B187-E8552CB05A14}" dt="2019-10-17T11:49:12.245" v="25" actId="1035"/>
          <ac:spMkLst>
            <pc:docMk/>
            <pc:sldMk cId="3436248951" sldId="384"/>
            <ac:spMk id="3" creationId="{00000000-0000-0000-0000-000000000000}"/>
          </ac:spMkLst>
        </pc:spChg>
        <pc:picChg chg="add">
          <ac:chgData name="Diogo Loureiro Jurema" userId="9dfde3f0-34dd-48c5-90ef-eaf27597f482" providerId="ADAL" clId="{C2FCA2AD-3050-4D76-B187-E8552CB05A14}" dt="2019-10-17T11:49:42.473" v="30"/>
          <ac:picMkLst>
            <pc:docMk/>
            <pc:sldMk cId="3436248951" sldId="384"/>
            <ac:picMk id="12" creationId="{7654DF13-3AAC-48CA-A51F-CA520DBF7CFA}"/>
          </ac:picMkLst>
        </pc:picChg>
        <pc:picChg chg="mod">
          <ac:chgData name="Diogo Loureiro Jurema" userId="9dfde3f0-34dd-48c5-90ef-eaf27597f482" providerId="ADAL" clId="{C2FCA2AD-3050-4D76-B187-E8552CB05A14}" dt="2019-10-17T11:49:24.465" v="28" actId="1035"/>
          <ac:picMkLst>
            <pc:docMk/>
            <pc:sldMk cId="3436248951" sldId="384"/>
            <ac:picMk id="4098" creationId="{00000000-0000-0000-0000-000000000000}"/>
          </ac:picMkLst>
        </pc:picChg>
      </pc:sldChg>
      <pc:sldChg chg="delSp">
        <pc:chgData name="Diogo Loureiro Jurema" userId="9dfde3f0-34dd-48c5-90ef-eaf27597f482" providerId="ADAL" clId="{C2FCA2AD-3050-4D76-B187-E8552CB05A14}" dt="2019-10-17T11:51:36.135" v="48" actId="478"/>
        <pc:sldMkLst>
          <pc:docMk/>
          <pc:sldMk cId="1661287120" sldId="398"/>
        </pc:sldMkLst>
        <pc:picChg chg="del">
          <ac:chgData name="Diogo Loureiro Jurema" userId="9dfde3f0-34dd-48c5-90ef-eaf27597f482" providerId="ADAL" clId="{C2FCA2AD-3050-4D76-B187-E8552CB05A14}" dt="2019-10-17T11:51:36.135" v="48" actId="478"/>
          <ac:picMkLst>
            <pc:docMk/>
            <pc:sldMk cId="1661287120" sldId="398"/>
            <ac:picMk id="8" creationId="{D6151D1B-5818-4E4B-8350-B35974B72865}"/>
          </ac:picMkLst>
        </pc:picChg>
      </pc:sldChg>
      <pc:sldChg chg="delSp">
        <pc:chgData name="Diogo Loureiro Jurema" userId="9dfde3f0-34dd-48c5-90ef-eaf27597f482" providerId="ADAL" clId="{C2FCA2AD-3050-4D76-B187-E8552CB05A14}" dt="2019-10-17T11:52:07.590" v="56" actId="478"/>
        <pc:sldMkLst>
          <pc:docMk/>
          <pc:sldMk cId="1365839659" sldId="399"/>
        </pc:sldMkLst>
        <pc:picChg chg="del">
          <ac:chgData name="Diogo Loureiro Jurema" userId="9dfde3f0-34dd-48c5-90ef-eaf27597f482" providerId="ADAL" clId="{C2FCA2AD-3050-4D76-B187-E8552CB05A14}" dt="2019-10-17T11:52:07.590" v="56" actId="478"/>
          <ac:picMkLst>
            <pc:docMk/>
            <pc:sldMk cId="1365839659" sldId="399"/>
            <ac:picMk id="8" creationId="{0B8E17B7-9AA2-415B-AA89-EDB351FA606A}"/>
          </ac:picMkLst>
        </pc:picChg>
      </pc:sldChg>
      <pc:sldChg chg="delSp">
        <pc:chgData name="Diogo Loureiro Jurema" userId="9dfde3f0-34dd-48c5-90ef-eaf27597f482" providerId="ADAL" clId="{C2FCA2AD-3050-4D76-B187-E8552CB05A14}" dt="2019-10-17T11:52:15.893" v="63" actId="478"/>
        <pc:sldMkLst>
          <pc:docMk/>
          <pc:sldMk cId="0" sldId="407"/>
        </pc:sldMkLst>
        <pc:picChg chg="del">
          <ac:chgData name="Diogo Loureiro Jurema" userId="9dfde3f0-34dd-48c5-90ef-eaf27597f482" providerId="ADAL" clId="{C2FCA2AD-3050-4D76-B187-E8552CB05A14}" dt="2019-10-17T11:52:15.893" v="63" actId="478"/>
          <ac:picMkLst>
            <pc:docMk/>
            <pc:sldMk cId="0" sldId="407"/>
            <ac:picMk id="4" creationId="{483035A7-2551-4FB1-89A0-F34C7634C035}"/>
          </ac:picMkLst>
        </pc:picChg>
      </pc:sldChg>
      <pc:sldChg chg="delSp">
        <pc:chgData name="Diogo Loureiro Jurema" userId="9dfde3f0-34dd-48c5-90ef-eaf27597f482" providerId="ADAL" clId="{C2FCA2AD-3050-4D76-B187-E8552CB05A14}" dt="2019-10-17T11:52:14.702" v="62" actId="478"/>
        <pc:sldMkLst>
          <pc:docMk/>
          <pc:sldMk cId="0" sldId="408"/>
        </pc:sldMkLst>
        <pc:picChg chg="del">
          <ac:chgData name="Diogo Loureiro Jurema" userId="9dfde3f0-34dd-48c5-90ef-eaf27597f482" providerId="ADAL" clId="{C2FCA2AD-3050-4D76-B187-E8552CB05A14}" dt="2019-10-17T11:52:14.702" v="62" actId="478"/>
          <ac:picMkLst>
            <pc:docMk/>
            <pc:sldMk cId="0" sldId="408"/>
            <ac:picMk id="4" creationId="{E1DFADC8-F331-4E64-BB74-CA299269019C}"/>
          </ac:picMkLst>
        </pc:picChg>
      </pc:sldChg>
      <pc:sldChg chg="delSp">
        <pc:chgData name="Diogo Loureiro Jurema" userId="9dfde3f0-34dd-48c5-90ef-eaf27597f482" providerId="ADAL" clId="{C2FCA2AD-3050-4D76-B187-E8552CB05A14}" dt="2019-10-17T11:52:18.278" v="65" actId="478"/>
        <pc:sldMkLst>
          <pc:docMk/>
          <pc:sldMk cId="0" sldId="419"/>
        </pc:sldMkLst>
        <pc:picChg chg="del">
          <ac:chgData name="Diogo Loureiro Jurema" userId="9dfde3f0-34dd-48c5-90ef-eaf27597f482" providerId="ADAL" clId="{C2FCA2AD-3050-4D76-B187-E8552CB05A14}" dt="2019-10-17T11:52:18.278" v="65" actId="478"/>
          <ac:picMkLst>
            <pc:docMk/>
            <pc:sldMk cId="0" sldId="419"/>
            <ac:picMk id="5" creationId="{F9318E7E-59EA-493E-AF69-AD05AA3FAC8E}"/>
          </ac:picMkLst>
        </pc:picChg>
      </pc:sldChg>
      <pc:sldChg chg="delSp">
        <pc:chgData name="Diogo Loureiro Jurema" userId="9dfde3f0-34dd-48c5-90ef-eaf27597f482" providerId="ADAL" clId="{C2FCA2AD-3050-4D76-B187-E8552CB05A14}" dt="2019-10-17T11:52:17.046" v="64" actId="478"/>
        <pc:sldMkLst>
          <pc:docMk/>
          <pc:sldMk cId="0" sldId="420"/>
        </pc:sldMkLst>
        <pc:picChg chg="del">
          <ac:chgData name="Diogo Loureiro Jurema" userId="9dfde3f0-34dd-48c5-90ef-eaf27597f482" providerId="ADAL" clId="{C2FCA2AD-3050-4D76-B187-E8552CB05A14}" dt="2019-10-17T11:52:17.046" v="64" actId="478"/>
          <ac:picMkLst>
            <pc:docMk/>
            <pc:sldMk cId="0" sldId="420"/>
            <ac:picMk id="4" creationId="{02B82BB7-8863-4746-8213-F40AFA70F409}"/>
          </ac:picMkLst>
        </pc:picChg>
      </pc:sldChg>
      <pc:sldChg chg="delSp modSp">
        <pc:chgData name="Diogo Loureiro Jurema" userId="9dfde3f0-34dd-48c5-90ef-eaf27597f482" providerId="ADAL" clId="{C2FCA2AD-3050-4D76-B187-E8552CB05A14}" dt="2019-10-17T11:53:40.691" v="83" actId="1035"/>
        <pc:sldMkLst>
          <pc:docMk/>
          <pc:sldMk cId="0" sldId="428"/>
        </pc:sldMkLst>
        <pc:spChg chg="mod">
          <ac:chgData name="Diogo Loureiro Jurema" userId="9dfde3f0-34dd-48c5-90ef-eaf27597f482" providerId="ADAL" clId="{C2FCA2AD-3050-4D76-B187-E8552CB05A14}" dt="2019-10-17T11:53:29.726" v="79" actId="1035"/>
          <ac:spMkLst>
            <pc:docMk/>
            <pc:sldMk cId="0" sldId="428"/>
            <ac:spMk id="2" creationId="{00000000-0000-0000-0000-000000000000}"/>
          </ac:spMkLst>
        </pc:spChg>
        <pc:spChg chg="mod">
          <ac:chgData name="Diogo Loureiro Jurema" userId="9dfde3f0-34dd-48c5-90ef-eaf27597f482" providerId="ADAL" clId="{C2FCA2AD-3050-4D76-B187-E8552CB05A14}" dt="2019-10-17T11:53:40.691" v="83" actId="1035"/>
          <ac:spMkLst>
            <pc:docMk/>
            <pc:sldMk cId="0" sldId="428"/>
            <ac:spMk id="3" creationId="{00000000-0000-0000-0000-000000000000}"/>
          </ac:spMkLst>
        </pc:spChg>
        <pc:picChg chg="del">
          <ac:chgData name="Diogo Loureiro Jurema" userId="9dfde3f0-34dd-48c5-90ef-eaf27597f482" providerId="ADAL" clId="{C2FCA2AD-3050-4D76-B187-E8552CB05A14}" dt="2019-10-17T11:53:24.981" v="76" actId="478"/>
          <ac:picMkLst>
            <pc:docMk/>
            <pc:sldMk cId="0" sldId="428"/>
            <ac:picMk id="4" creationId="{F362BE4B-6B0C-46BF-B576-E9FAC8469D76}"/>
          </ac:picMkLst>
        </pc:picChg>
      </pc:sldChg>
      <pc:sldChg chg="delSp">
        <pc:chgData name="Diogo Loureiro Jurema" userId="9dfde3f0-34dd-48c5-90ef-eaf27597f482" providerId="ADAL" clId="{C2FCA2AD-3050-4D76-B187-E8552CB05A14}" dt="2019-10-17T11:52:11.334" v="59" actId="478"/>
        <pc:sldMkLst>
          <pc:docMk/>
          <pc:sldMk cId="3110165414" sldId="433"/>
        </pc:sldMkLst>
        <pc:picChg chg="del">
          <ac:chgData name="Diogo Loureiro Jurema" userId="9dfde3f0-34dd-48c5-90ef-eaf27597f482" providerId="ADAL" clId="{C2FCA2AD-3050-4D76-B187-E8552CB05A14}" dt="2019-10-17T11:52:11.334" v="59" actId="478"/>
          <ac:picMkLst>
            <pc:docMk/>
            <pc:sldMk cId="3110165414" sldId="433"/>
            <ac:picMk id="4" creationId="{CA31139B-B0F9-4D6D-A15C-7BEEFB4C2EC7}"/>
          </ac:picMkLst>
        </pc:picChg>
      </pc:sldChg>
      <pc:sldChg chg="delSp">
        <pc:chgData name="Diogo Loureiro Jurema" userId="9dfde3f0-34dd-48c5-90ef-eaf27597f482" providerId="ADAL" clId="{C2FCA2AD-3050-4D76-B187-E8552CB05A14}" dt="2019-10-17T11:51:38.710" v="50" actId="478"/>
        <pc:sldMkLst>
          <pc:docMk/>
          <pc:sldMk cId="3011507316" sldId="434"/>
        </pc:sldMkLst>
        <pc:picChg chg="del">
          <ac:chgData name="Diogo Loureiro Jurema" userId="9dfde3f0-34dd-48c5-90ef-eaf27597f482" providerId="ADAL" clId="{C2FCA2AD-3050-4D76-B187-E8552CB05A14}" dt="2019-10-17T11:51:38.710" v="50" actId="478"/>
          <ac:picMkLst>
            <pc:docMk/>
            <pc:sldMk cId="3011507316" sldId="434"/>
            <ac:picMk id="6" creationId="{40793A6E-75E8-4294-A258-244B566F5CE2}"/>
          </ac:picMkLst>
        </pc:picChg>
      </pc:sldChg>
      <pc:sldChg chg="delSp">
        <pc:chgData name="Diogo Loureiro Jurema" userId="9dfde3f0-34dd-48c5-90ef-eaf27597f482" providerId="ADAL" clId="{C2FCA2AD-3050-4D76-B187-E8552CB05A14}" dt="2019-10-17T11:51:39.854" v="51" actId="478"/>
        <pc:sldMkLst>
          <pc:docMk/>
          <pc:sldMk cId="1243744242" sldId="435"/>
        </pc:sldMkLst>
        <pc:picChg chg="del">
          <ac:chgData name="Diogo Loureiro Jurema" userId="9dfde3f0-34dd-48c5-90ef-eaf27597f482" providerId="ADAL" clId="{C2FCA2AD-3050-4D76-B187-E8552CB05A14}" dt="2019-10-17T11:51:39.854" v="51" actId="478"/>
          <ac:picMkLst>
            <pc:docMk/>
            <pc:sldMk cId="1243744242" sldId="435"/>
            <ac:picMk id="5" creationId="{16422458-9928-4F30-8665-F7C46D6AE458}"/>
          </ac:picMkLst>
        </pc:picChg>
      </pc:sldChg>
      <pc:sldChg chg="delSp modSp">
        <pc:chgData name="Diogo Loureiro Jurema" userId="9dfde3f0-34dd-48c5-90ef-eaf27597f482" providerId="ADAL" clId="{C2FCA2AD-3050-4D76-B187-E8552CB05A14}" dt="2019-10-17T11:51:50.948" v="55" actId="1035"/>
        <pc:sldMkLst>
          <pc:docMk/>
          <pc:sldMk cId="2730667218" sldId="436"/>
        </pc:sldMkLst>
        <pc:spChg chg="mod">
          <ac:chgData name="Diogo Loureiro Jurema" userId="9dfde3f0-34dd-48c5-90ef-eaf27597f482" providerId="ADAL" clId="{C2FCA2AD-3050-4D76-B187-E8552CB05A14}" dt="2019-10-17T11:51:50.948" v="55" actId="1035"/>
          <ac:spMkLst>
            <pc:docMk/>
            <pc:sldMk cId="2730667218" sldId="436"/>
            <ac:spMk id="2" creationId="{00000000-0000-0000-0000-000000000000}"/>
          </ac:spMkLst>
        </pc:spChg>
        <pc:spChg chg="mod">
          <ac:chgData name="Diogo Loureiro Jurema" userId="9dfde3f0-34dd-48c5-90ef-eaf27597f482" providerId="ADAL" clId="{C2FCA2AD-3050-4D76-B187-E8552CB05A14}" dt="2019-10-17T11:51:50.948" v="55" actId="1035"/>
          <ac:spMkLst>
            <pc:docMk/>
            <pc:sldMk cId="2730667218" sldId="436"/>
            <ac:spMk id="3" creationId="{00000000-0000-0000-0000-000000000000}"/>
          </ac:spMkLst>
        </pc:spChg>
        <pc:picChg chg="del">
          <ac:chgData name="Diogo Loureiro Jurema" userId="9dfde3f0-34dd-48c5-90ef-eaf27597f482" providerId="ADAL" clId="{C2FCA2AD-3050-4D76-B187-E8552CB05A14}" dt="2019-10-17T11:51:42.390" v="53" actId="478"/>
          <ac:picMkLst>
            <pc:docMk/>
            <pc:sldMk cId="2730667218" sldId="436"/>
            <ac:picMk id="4" creationId="{E36582CC-F972-4A0A-A2F3-3255A2C90D65}"/>
          </ac:picMkLst>
        </pc:picChg>
      </pc:sldChg>
      <pc:sldChg chg="delSp">
        <pc:chgData name="Diogo Loureiro Jurema" userId="9dfde3f0-34dd-48c5-90ef-eaf27597f482" providerId="ADAL" clId="{C2FCA2AD-3050-4D76-B187-E8552CB05A14}" dt="2019-10-17T11:52:12.420" v="60" actId="478"/>
        <pc:sldMkLst>
          <pc:docMk/>
          <pc:sldMk cId="3994836642" sldId="438"/>
        </pc:sldMkLst>
        <pc:picChg chg="del">
          <ac:chgData name="Diogo Loureiro Jurema" userId="9dfde3f0-34dd-48c5-90ef-eaf27597f482" providerId="ADAL" clId="{C2FCA2AD-3050-4D76-B187-E8552CB05A14}" dt="2019-10-17T11:52:12.420" v="60" actId="478"/>
          <ac:picMkLst>
            <pc:docMk/>
            <pc:sldMk cId="3994836642" sldId="438"/>
            <ac:picMk id="8" creationId="{55B18583-A25B-4265-977E-97A336B80BEB}"/>
          </ac:picMkLst>
        </pc:picChg>
      </pc:sldChg>
      <pc:sldChg chg="delSp modSp">
        <pc:chgData name="Diogo Loureiro Jurema" userId="9dfde3f0-34dd-48c5-90ef-eaf27597f482" providerId="ADAL" clId="{C2FCA2AD-3050-4D76-B187-E8552CB05A14}" dt="2019-10-17T11:53:02.204" v="75" actId="478"/>
        <pc:sldMkLst>
          <pc:docMk/>
          <pc:sldMk cId="2464820098" sldId="439"/>
        </pc:sldMkLst>
        <pc:spChg chg="mod">
          <ac:chgData name="Diogo Loureiro Jurema" userId="9dfde3f0-34dd-48c5-90ef-eaf27597f482" providerId="ADAL" clId="{C2FCA2AD-3050-4D76-B187-E8552CB05A14}" dt="2019-10-17T11:52:57.782" v="74" actId="1035"/>
          <ac:spMkLst>
            <pc:docMk/>
            <pc:sldMk cId="2464820098" sldId="439"/>
            <ac:spMk id="6" creationId="{00000000-0000-0000-0000-000000000000}"/>
          </ac:spMkLst>
        </pc:spChg>
        <pc:spChg chg="mod">
          <ac:chgData name="Diogo Loureiro Jurema" userId="9dfde3f0-34dd-48c5-90ef-eaf27597f482" providerId="ADAL" clId="{C2FCA2AD-3050-4D76-B187-E8552CB05A14}" dt="2019-10-17T11:52:37.487" v="69" actId="1035"/>
          <ac:spMkLst>
            <pc:docMk/>
            <pc:sldMk cId="2464820098" sldId="439"/>
            <ac:spMk id="23554" creationId="{00000000-0000-0000-0000-000000000000}"/>
          </ac:spMkLst>
        </pc:spChg>
        <pc:spChg chg="del">
          <ac:chgData name="Diogo Loureiro Jurema" userId="9dfde3f0-34dd-48c5-90ef-eaf27597f482" providerId="ADAL" clId="{C2FCA2AD-3050-4D76-B187-E8552CB05A14}" dt="2019-10-17T11:53:02.204" v="75" actId="478"/>
          <ac:spMkLst>
            <pc:docMk/>
            <pc:sldMk cId="2464820098" sldId="439"/>
            <ac:spMk id="23557" creationId="{00000000-0000-0000-0000-000000000000}"/>
          </ac:spMkLst>
        </pc:spChg>
        <pc:graphicFrameChg chg="mod">
          <ac:chgData name="Diogo Loureiro Jurema" userId="9dfde3f0-34dd-48c5-90ef-eaf27597f482" providerId="ADAL" clId="{C2FCA2AD-3050-4D76-B187-E8552CB05A14}" dt="2019-10-17T11:52:57.782" v="74" actId="1035"/>
          <ac:graphicFrameMkLst>
            <pc:docMk/>
            <pc:sldMk cId="2464820098" sldId="439"/>
            <ac:graphicFrameMk id="2" creationId="{00000000-0000-0000-0000-000000000000}"/>
          </ac:graphicFrameMkLst>
        </pc:graphicFrameChg>
      </pc:sldChg>
      <pc:sldChg chg="delSp">
        <pc:chgData name="Diogo Loureiro Jurema" userId="9dfde3f0-34dd-48c5-90ef-eaf27597f482" providerId="ADAL" clId="{C2FCA2AD-3050-4D76-B187-E8552CB05A14}" dt="2019-10-17T11:52:24.956" v="66" actId="478"/>
        <pc:sldMkLst>
          <pc:docMk/>
          <pc:sldMk cId="1586087345" sldId="440"/>
        </pc:sldMkLst>
        <pc:picChg chg="del">
          <ac:chgData name="Diogo Loureiro Jurema" userId="9dfde3f0-34dd-48c5-90ef-eaf27597f482" providerId="ADAL" clId="{C2FCA2AD-3050-4D76-B187-E8552CB05A14}" dt="2019-10-17T11:52:24.956" v="66" actId="478"/>
          <ac:picMkLst>
            <pc:docMk/>
            <pc:sldMk cId="1586087345" sldId="440"/>
            <ac:picMk id="8" creationId="{101C63EC-16C9-429D-A38A-5F3BC26972D6}"/>
          </ac:picMkLst>
        </pc:picChg>
      </pc:sldChg>
      <pc:sldChg chg="delSp">
        <pc:chgData name="Diogo Loureiro Jurema" userId="9dfde3f0-34dd-48c5-90ef-eaf27597f482" providerId="ADAL" clId="{C2FCA2AD-3050-4D76-B187-E8552CB05A14}" dt="2019-10-17T11:51:37.446" v="49" actId="478"/>
        <pc:sldMkLst>
          <pc:docMk/>
          <pc:sldMk cId="2635102088" sldId="444"/>
        </pc:sldMkLst>
        <pc:picChg chg="del">
          <ac:chgData name="Diogo Loureiro Jurema" userId="9dfde3f0-34dd-48c5-90ef-eaf27597f482" providerId="ADAL" clId="{C2FCA2AD-3050-4D76-B187-E8552CB05A14}" dt="2019-10-17T11:51:37.446" v="49" actId="478"/>
          <ac:picMkLst>
            <pc:docMk/>
            <pc:sldMk cId="2635102088" sldId="444"/>
            <ac:picMk id="4" creationId="{C28157BD-F7AA-4490-AF77-B929BFBAEAC8}"/>
          </ac:picMkLst>
        </pc:picChg>
      </pc:sldChg>
      <pc:sldChg chg="delSp">
        <pc:chgData name="Diogo Loureiro Jurema" userId="9dfde3f0-34dd-48c5-90ef-eaf27597f482" providerId="ADAL" clId="{C2FCA2AD-3050-4D76-B187-E8552CB05A14}" dt="2019-10-17T11:52:10.253" v="58" actId="478"/>
        <pc:sldMkLst>
          <pc:docMk/>
          <pc:sldMk cId="4060250942" sldId="445"/>
        </pc:sldMkLst>
        <pc:picChg chg="del">
          <ac:chgData name="Diogo Loureiro Jurema" userId="9dfde3f0-34dd-48c5-90ef-eaf27597f482" providerId="ADAL" clId="{C2FCA2AD-3050-4D76-B187-E8552CB05A14}" dt="2019-10-17T11:52:10.253" v="58" actId="478"/>
          <ac:picMkLst>
            <pc:docMk/>
            <pc:sldMk cId="4060250942" sldId="445"/>
            <ac:picMk id="4" creationId="{73FC13B9-1496-47E3-86F0-1AFFFE680DFD}"/>
          </ac:picMkLst>
        </pc:picChg>
      </pc:sldChg>
      <pc:sldChg chg="delSp">
        <pc:chgData name="Diogo Loureiro Jurema" userId="9dfde3f0-34dd-48c5-90ef-eaf27597f482" providerId="ADAL" clId="{C2FCA2AD-3050-4D76-B187-E8552CB05A14}" dt="2019-10-17T11:51:40.934" v="52" actId="478"/>
        <pc:sldMkLst>
          <pc:docMk/>
          <pc:sldMk cId="2730667218" sldId="446"/>
        </pc:sldMkLst>
        <pc:picChg chg="del">
          <ac:chgData name="Diogo Loureiro Jurema" userId="9dfde3f0-34dd-48c5-90ef-eaf27597f482" providerId="ADAL" clId="{C2FCA2AD-3050-4D76-B187-E8552CB05A14}" dt="2019-10-17T11:51:40.934" v="52" actId="478"/>
          <ac:picMkLst>
            <pc:docMk/>
            <pc:sldMk cId="2730667218" sldId="446"/>
            <ac:picMk id="4" creationId="{97989E68-5285-4743-B4B1-5220ABAFFC9F}"/>
          </ac:picMkLst>
        </pc:picChg>
      </pc:sldChg>
      <pc:sldChg chg="delSp">
        <pc:chgData name="Diogo Loureiro Jurema" userId="9dfde3f0-34dd-48c5-90ef-eaf27597f482" providerId="ADAL" clId="{C2FCA2AD-3050-4D76-B187-E8552CB05A14}" dt="2019-10-17T11:52:09.094" v="57" actId="478"/>
        <pc:sldMkLst>
          <pc:docMk/>
          <pc:sldMk cId="4060250942" sldId="447"/>
        </pc:sldMkLst>
        <pc:picChg chg="del">
          <ac:chgData name="Diogo Loureiro Jurema" userId="9dfde3f0-34dd-48c5-90ef-eaf27597f482" providerId="ADAL" clId="{C2FCA2AD-3050-4D76-B187-E8552CB05A14}" dt="2019-10-17T11:52:09.094" v="57" actId="478"/>
          <ac:picMkLst>
            <pc:docMk/>
            <pc:sldMk cId="4060250942" sldId="447"/>
            <ac:picMk id="4" creationId="{836DEF16-22AE-4EC2-BB3B-CB6F2C41693E}"/>
          </ac:picMkLst>
        </pc:picChg>
      </pc:sldChg>
      <pc:sldChg chg="delSp">
        <pc:chgData name="Diogo Loureiro Jurema" userId="9dfde3f0-34dd-48c5-90ef-eaf27597f482" providerId="ADAL" clId="{C2FCA2AD-3050-4D76-B187-E8552CB05A14}" dt="2019-10-17T11:52:13.590" v="61" actId="478"/>
        <pc:sldMkLst>
          <pc:docMk/>
          <pc:sldMk cId="4060250942" sldId="448"/>
        </pc:sldMkLst>
        <pc:picChg chg="del">
          <ac:chgData name="Diogo Loureiro Jurema" userId="9dfde3f0-34dd-48c5-90ef-eaf27597f482" providerId="ADAL" clId="{C2FCA2AD-3050-4D76-B187-E8552CB05A14}" dt="2019-10-17T11:52:13.590" v="61" actId="478"/>
          <ac:picMkLst>
            <pc:docMk/>
            <pc:sldMk cId="4060250942" sldId="448"/>
            <ac:picMk id="4" creationId="{E6BB08F2-1EC0-45C4-989A-5EE239983444}"/>
          </ac:picMkLst>
        </pc:picChg>
      </pc:sldChg>
      <pc:sldChg chg="delSp">
        <pc:chgData name="Diogo Loureiro Jurema" userId="9dfde3f0-34dd-48c5-90ef-eaf27597f482" providerId="ADAL" clId="{C2FCA2AD-3050-4D76-B187-E8552CB05A14}" dt="2019-10-17T11:52:31.110" v="67" actId="478"/>
        <pc:sldMkLst>
          <pc:docMk/>
          <pc:sldMk cId="4153300230" sldId="449"/>
        </pc:sldMkLst>
        <pc:picChg chg="del">
          <ac:chgData name="Diogo Loureiro Jurema" userId="9dfde3f0-34dd-48c5-90ef-eaf27597f482" providerId="ADAL" clId="{C2FCA2AD-3050-4D76-B187-E8552CB05A14}" dt="2019-10-17T11:52:31.110" v="67" actId="478"/>
          <ac:picMkLst>
            <pc:docMk/>
            <pc:sldMk cId="4153300230" sldId="449"/>
            <ac:picMk id="4" creationId="{4735ECDE-7BAB-4337-A80A-DE1156A13186}"/>
          </ac:picMkLst>
        </pc:picChg>
      </pc:sldChg>
      <pc:sldChg chg="addSp delSp modSp">
        <pc:chgData name="Diogo Loureiro Jurema" userId="9dfde3f0-34dd-48c5-90ef-eaf27597f482" providerId="ADAL" clId="{C2FCA2AD-3050-4D76-B187-E8552CB05A14}" dt="2019-10-17T11:54:33.675" v="93" actId="1036"/>
        <pc:sldMkLst>
          <pc:docMk/>
          <pc:sldMk cId="665216532" sldId="450"/>
        </pc:sldMkLst>
        <pc:picChg chg="add mod">
          <ac:chgData name="Diogo Loureiro Jurema" userId="9dfde3f0-34dd-48c5-90ef-eaf27597f482" providerId="ADAL" clId="{C2FCA2AD-3050-4D76-B187-E8552CB05A14}" dt="2019-10-17T11:54:33.675" v="93" actId="1036"/>
          <ac:picMkLst>
            <pc:docMk/>
            <pc:sldMk cId="665216532" sldId="450"/>
            <ac:picMk id="23" creationId="{F9CCD032-4EAB-4123-8422-8CF92259B5F2}"/>
          </ac:picMkLst>
        </pc:picChg>
        <pc:picChg chg="add mod">
          <ac:chgData name="Diogo Loureiro Jurema" userId="9dfde3f0-34dd-48c5-90ef-eaf27597f482" providerId="ADAL" clId="{C2FCA2AD-3050-4D76-B187-E8552CB05A14}" dt="2019-10-17T11:54:33.675" v="93" actId="1036"/>
          <ac:picMkLst>
            <pc:docMk/>
            <pc:sldMk cId="665216532" sldId="450"/>
            <ac:picMk id="24" creationId="{FD585B52-781E-42DD-A151-8BB2D3B24FEE}"/>
          </ac:picMkLst>
        </pc:picChg>
        <pc:picChg chg="del">
          <ac:chgData name="Diogo Loureiro Jurema" userId="9dfde3f0-34dd-48c5-90ef-eaf27597f482" providerId="ADAL" clId="{C2FCA2AD-3050-4D76-B187-E8552CB05A14}" dt="2019-10-17T11:53:49.620" v="84" actId="478"/>
          <ac:picMkLst>
            <pc:docMk/>
            <pc:sldMk cId="665216532" sldId="450"/>
            <ac:picMk id="31" creationId="{20C5F5BC-215B-4048-AD01-BFDEB1F18EEF}"/>
          </ac:picMkLst>
        </pc:picChg>
      </pc:sldChg>
      <pc:sldChg chg="delSp">
        <pc:chgData name="Diogo Loureiro Jurema" userId="9dfde3f0-34dd-48c5-90ef-eaf27597f482" providerId="ADAL" clId="{C2FCA2AD-3050-4D76-B187-E8552CB05A14}" dt="2019-10-17T11:49:30.745" v="29" actId="478"/>
        <pc:sldMkLst>
          <pc:docMk/>
          <pc:sldMk cId="1137106056" sldId="1333"/>
        </pc:sldMkLst>
        <pc:picChg chg="del">
          <ac:chgData name="Diogo Loureiro Jurema" userId="9dfde3f0-34dd-48c5-90ef-eaf27597f482" providerId="ADAL" clId="{C2FCA2AD-3050-4D76-B187-E8552CB05A14}" dt="2019-10-17T11:49:30.745" v="29" actId="478"/>
          <ac:picMkLst>
            <pc:docMk/>
            <pc:sldMk cId="1137106056" sldId="1333"/>
            <ac:picMk id="5" creationId="{3B1A26E8-A9F1-4710-83BA-16D64AD359B1}"/>
          </ac:picMkLst>
        </pc:picChg>
      </pc:sldChg>
      <pc:sldChg chg="addSp">
        <pc:chgData name="Diogo Loureiro Jurema" userId="9dfde3f0-34dd-48c5-90ef-eaf27597f482" providerId="ADAL" clId="{C2FCA2AD-3050-4D76-B187-E8552CB05A14}" dt="2019-10-17T11:49:49.366" v="31"/>
        <pc:sldMkLst>
          <pc:docMk/>
          <pc:sldMk cId="1216219647" sldId="1334"/>
        </pc:sldMkLst>
        <pc:picChg chg="add">
          <ac:chgData name="Diogo Loureiro Jurema" userId="9dfde3f0-34dd-48c5-90ef-eaf27597f482" providerId="ADAL" clId="{C2FCA2AD-3050-4D76-B187-E8552CB05A14}" dt="2019-10-17T11:49:49.366" v="31"/>
          <ac:picMkLst>
            <pc:docMk/>
            <pc:sldMk cId="1216219647" sldId="1334"/>
            <ac:picMk id="5" creationId="{B144AC75-CACB-4148-B297-B9089C26262C}"/>
          </ac:picMkLst>
        </pc:picChg>
      </pc:sldChg>
      <pc:sldChg chg="delSp">
        <pc:chgData name="Diogo Loureiro Jurema" userId="9dfde3f0-34dd-48c5-90ef-eaf27597f482" providerId="ADAL" clId="{C2FCA2AD-3050-4D76-B187-E8552CB05A14}" dt="2019-10-17T11:49:56.112" v="32" actId="478"/>
        <pc:sldMkLst>
          <pc:docMk/>
          <pc:sldMk cId="3520003861" sldId="1339"/>
        </pc:sldMkLst>
        <pc:picChg chg="del">
          <ac:chgData name="Diogo Loureiro Jurema" userId="9dfde3f0-34dd-48c5-90ef-eaf27597f482" providerId="ADAL" clId="{C2FCA2AD-3050-4D76-B187-E8552CB05A14}" dt="2019-10-17T11:49:56.112" v="32" actId="478"/>
          <ac:picMkLst>
            <pc:docMk/>
            <pc:sldMk cId="3520003861" sldId="1339"/>
            <ac:picMk id="6" creationId="{3FCABBE5-E4BD-4603-8958-630222FBCBD3}"/>
          </ac:picMkLst>
        </pc:picChg>
      </pc:sldChg>
      <pc:sldMasterChg chg="addSp delSp modSp modSldLayout">
        <pc:chgData name="Diogo Loureiro Jurema" userId="9dfde3f0-34dd-48c5-90ef-eaf27597f482" providerId="ADAL" clId="{C2FCA2AD-3050-4D76-B187-E8552CB05A14}" dt="2019-10-17T11:48:21.643" v="16" actId="478"/>
        <pc:sldMasterMkLst>
          <pc:docMk/>
          <pc:sldMasterMk cId="0" sldId="2147483648"/>
        </pc:sldMasterMkLst>
        <pc:spChg chg="del">
          <ac:chgData name="Diogo Loureiro Jurema" userId="9dfde3f0-34dd-48c5-90ef-eaf27597f482" providerId="ADAL" clId="{C2FCA2AD-3050-4D76-B187-E8552CB05A14}" dt="2019-10-17T11:47:32.970" v="2" actId="478"/>
          <ac:spMkLst>
            <pc:docMk/>
            <pc:sldMasterMk cId="0" sldId="2147483648"/>
            <ac:spMk id="4" creationId="{00000000-0000-0000-0000-000000000000}"/>
          </ac:spMkLst>
        </pc:spChg>
        <pc:picChg chg="add mod">
          <ac:chgData name="Diogo Loureiro Jurema" userId="9dfde3f0-34dd-48c5-90ef-eaf27597f482" providerId="ADAL" clId="{C2FCA2AD-3050-4D76-B187-E8552CB05A14}" dt="2019-10-17T11:47:51.505" v="5" actId="1076"/>
          <ac:picMkLst>
            <pc:docMk/>
            <pc:sldMasterMk cId="0" sldId="2147483648"/>
            <ac:picMk id="7" creationId="{1EF79DAF-C819-40E2-8111-40DD4FDFED20}"/>
          </ac:picMkLst>
        </pc:picChg>
        <pc:sldLayoutChg chg="delSp">
          <pc:chgData name="Diogo Loureiro Jurema" userId="9dfde3f0-34dd-48c5-90ef-eaf27597f482" providerId="ADAL" clId="{C2FCA2AD-3050-4D76-B187-E8552CB05A14}" dt="2019-10-17T11:48:07.338" v="6" actId="478"/>
          <pc:sldLayoutMkLst>
            <pc:docMk/>
            <pc:sldMasterMk cId="0" sldId="2147483648"/>
            <pc:sldLayoutMk cId="0" sldId="2147483649"/>
          </pc:sldLayoutMkLst>
          <pc:spChg chg="del">
            <ac:chgData name="Diogo Loureiro Jurema" userId="9dfde3f0-34dd-48c5-90ef-eaf27597f482" providerId="ADAL" clId="{C2FCA2AD-3050-4D76-B187-E8552CB05A14}" dt="2019-10-17T11:48:07.338" v="6" actId="478"/>
            <ac:spMkLst>
              <pc:docMk/>
              <pc:sldMasterMk cId="0" sldId="2147483648"/>
              <pc:sldLayoutMk cId="0" sldId="2147483649"/>
              <ac:spMk id="4" creationId="{00000000-0000-0000-0000-000000000000}"/>
            </ac:spMkLst>
          </pc:spChg>
        </pc:sldLayoutChg>
        <pc:sldLayoutChg chg="delSp">
          <pc:chgData name="Diogo Loureiro Jurema" userId="9dfde3f0-34dd-48c5-90ef-eaf27597f482" providerId="ADAL" clId="{C2FCA2AD-3050-4D76-B187-E8552CB05A14}" dt="2019-10-17T11:48:09.476" v="7" actId="478"/>
          <pc:sldLayoutMkLst>
            <pc:docMk/>
            <pc:sldMasterMk cId="0" sldId="2147483648"/>
            <pc:sldLayoutMk cId="0" sldId="2147483650"/>
          </pc:sldLayoutMkLst>
          <pc:spChg chg="del">
            <ac:chgData name="Diogo Loureiro Jurema" userId="9dfde3f0-34dd-48c5-90ef-eaf27597f482" providerId="ADAL" clId="{C2FCA2AD-3050-4D76-B187-E8552CB05A14}" dt="2019-10-17T11:48:09.476" v="7" actId="478"/>
            <ac:spMkLst>
              <pc:docMk/>
              <pc:sldMasterMk cId="0" sldId="2147483648"/>
              <pc:sldLayoutMk cId="0" sldId="2147483650"/>
              <ac:spMk id="4" creationId="{00000000-0000-0000-0000-000000000000}"/>
            </ac:spMkLst>
          </pc:spChg>
        </pc:sldLayoutChg>
        <pc:sldLayoutChg chg="delSp">
          <pc:chgData name="Diogo Loureiro Jurema" userId="9dfde3f0-34dd-48c5-90ef-eaf27597f482" providerId="ADAL" clId="{C2FCA2AD-3050-4D76-B187-E8552CB05A14}" dt="2019-10-17T11:48:10.657" v="8" actId="478"/>
          <pc:sldLayoutMkLst>
            <pc:docMk/>
            <pc:sldMasterMk cId="0" sldId="2147483648"/>
            <pc:sldLayoutMk cId="0" sldId="2147483651"/>
          </pc:sldLayoutMkLst>
          <pc:spChg chg="del">
            <ac:chgData name="Diogo Loureiro Jurema" userId="9dfde3f0-34dd-48c5-90ef-eaf27597f482" providerId="ADAL" clId="{C2FCA2AD-3050-4D76-B187-E8552CB05A14}" dt="2019-10-17T11:48:10.657" v="8" actId="478"/>
            <ac:spMkLst>
              <pc:docMk/>
              <pc:sldMasterMk cId="0" sldId="2147483648"/>
              <pc:sldLayoutMk cId="0" sldId="2147483651"/>
              <ac:spMk id="4" creationId="{00000000-0000-0000-0000-000000000000}"/>
            </ac:spMkLst>
          </pc:spChg>
        </pc:sldLayoutChg>
        <pc:sldLayoutChg chg="delSp">
          <pc:chgData name="Diogo Loureiro Jurema" userId="9dfde3f0-34dd-48c5-90ef-eaf27597f482" providerId="ADAL" clId="{C2FCA2AD-3050-4D76-B187-E8552CB05A14}" dt="2019-10-17T11:48:12.009" v="9" actId="478"/>
          <pc:sldLayoutMkLst>
            <pc:docMk/>
            <pc:sldMasterMk cId="0" sldId="2147483648"/>
            <pc:sldLayoutMk cId="0" sldId="2147483652"/>
          </pc:sldLayoutMkLst>
          <pc:spChg chg="del">
            <ac:chgData name="Diogo Loureiro Jurema" userId="9dfde3f0-34dd-48c5-90ef-eaf27597f482" providerId="ADAL" clId="{C2FCA2AD-3050-4D76-B187-E8552CB05A14}" dt="2019-10-17T11:48:12.009" v="9" actId="478"/>
            <ac:spMkLst>
              <pc:docMk/>
              <pc:sldMasterMk cId="0" sldId="2147483648"/>
              <pc:sldLayoutMk cId="0" sldId="2147483652"/>
              <ac:spMk id="5" creationId="{00000000-0000-0000-0000-000000000000}"/>
            </ac:spMkLst>
          </pc:spChg>
        </pc:sldLayoutChg>
        <pc:sldLayoutChg chg="delSp">
          <pc:chgData name="Diogo Loureiro Jurema" userId="9dfde3f0-34dd-48c5-90ef-eaf27597f482" providerId="ADAL" clId="{C2FCA2AD-3050-4D76-B187-E8552CB05A14}" dt="2019-10-17T11:48:13.256" v="10" actId="478"/>
          <pc:sldLayoutMkLst>
            <pc:docMk/>
            <pc:sldMasterMk cId="0" sldId="2147483648"/>
            <pc:sldLayoutMk cId="0" sldId="2147483653"/>
          </pc:sldLayoutMkLst>
          <pc:spChg chg="del">
            <ac:chgData name="Diogo Loureiro Jurema" userId="9dfde3f0-34dd-48c5-90ef-eaf27597f482" providerId="ADAL" clId="{C2FCA2AD-3050-4D76-B187-E8552CB05A14}" dt="2019-10-17T11:48:13.256" v="10" actId="478"/>
            <ac:spMkLst>
              <pc:docMk/>
              <pc:sldMasterMk cId="0" sldId="2147483648"/>
              <pc:sldLayoutMk cId="0" sldId="2147483653"/>
              <ac:spMk id="7" creationId="{00000000-0000-0000-0000-000000000000}"/>
            </ac:spMkLst>
          </pc:spChg>
        </pc:sldLayoutChg>
        <pc:sldLayoutChg chg="delSp">
          <pc:chgData name="Diogo Loureiro Jurema" userId="9dfde3f0-34dd-48c5-90ef-eaf27597f482" providerId="ADAL" clId="{C2FCA2AD-3050-4D76-B187-E8552CB05A14}" dt="2019-10-17T11:48:14.410" v="11" actId="478"/>
          <pc:sldLayoutMkLst>
            <pc:docMk/>
            <pc:sldMasterMk cId="0" sldId="2147483648"/>
            <pc:sldLayoutMk cId="0" sldId="2147483654"/>
          </pc:sldLayoutMkLst>
          <pc:spChg chg="del">
            <ac:chgData name="Diogo Loureiro Jurema" userId="9dfde3f0-34dd-48c5-90ef-eaf27597f482" providerId="ADAL" clId="{C2FCA2AD-3050-4D76-B187-E8552CB05A14}" dt="2019-10-17T11:48:14.410" v="11" actId="478"/>
            <ac:spMkLst>
              <pc:docMk/>
              <pc:sldMasterMk cId="0" sldId="2147483648"/>
              <pc:sldLayoutMk cId="0" sldId="2147483654"/>
              <ac:spMk id="3" creationId="{00000000-0000-0000-0000-000000000000}"/>
            </ac:spMkLst>
          </pc:spChg>
        </pc:sldLayoutChg>
        <pc:sldLayoutChg chg="delSp">
          <pc:chgData name="Diogo Loureiro Jurema" userId="9dfde3f0-34dd-48c5-90ef-eaf27597f482" providerId="ADAL" clId="{C2FCA2AD-3050-4D76-B187-E8552CB05A14}" dt="2019-10-17T11:48:15.658" v="12" actId="478"/>
          <pc:sldLayoutMkLst>
            <pc:docMk/>
            <pc:sldMasterMk cId="0" sldId="2147483648"/>
            <pc:sldLayoutMk cId="0" sldId="2147483655"/>
          </pc:sldLayoutMkLst>
          <pc:spChg chg="del">
            <ac:chgData name="Diogo Loureiro Jurema" userId="9dfde3f0-34dd-48c5-90ef-eaf27597f482" providerId="ADAL" clId="{C2FCA2AD-3050-4D76-B187-E8552CB05A14}" dt="2019-10-17T11:48:15.658" v="12" actId="478"/>
            <ac:spMkLst>
              <pc:docMk/>
              <pc:sldMasterMk cId="0" sldId="2147483648"/>
              <pc:sldLayoutMk cId="0" sldId="2147483655"/>
              <ac:spMk id="2" creationId="{00000000-0000-0000-0000-000000000000}"/>
            </ac:spMkLst>
          </pc:spChg>
        </pc:sldLayoutChg>
        <pc:sldLayoutChg chg="delSp">
          <pc:chgData name="Diogo Loureiro Jurema" userId="9dfde3f0-34dd-48c5-90ef-eaf27597f482" providerId="ADAL" clId="{C2FCA2AD-3050-4D76-B187-E8552CB05A14}" dt="2019-10-17T11:48:16.922" v="13" actId="478"/>
          <pc:sldLayoutMkLst>
            <pc:docMk/>
            <pc:sldMasterMk cId="0" sldId="2147483648"/>
            <pc:sldLayoutMk cId="0" sldId="2147483656"/>
          </pc:sldLayoutMkLst>
          <pc:spChg chg="del">
            <ac:chgData name="Diogo Loureiro Jurema" userId="9dfde3f0-34dd-48c5-90ef-eaf27597f482" providerId="ADAL" clId="{C2FCA2AD-3050-4D76-B187-E8552CB05A14}" dt="2019-10-17T11:48:16.922" v="13" actId="478"/>
            <ac:spMkLst>
              <pc:docMk/>
              <pc:sldMasterMk cId="0" sldId="2147483648"/>
              <pc:sldLayoutMk cId="0" sldId="2147483656"/>
              <ac:spMk id="5" creationId="{00000000-0000-0000-0000-000000000000}"/>
            </ac:spMkLst>
          </pc:spChg>
        </pc:sldLayoutChg>
        <pc:sldLayoutChg chg="delSp">
          <pc:chgData name="Diogo Loureiro Jurema" userId="9dfde3f0-34dd-48c5-90ef-eaf27597f482" providerId="ADAL" clId="{C2FCA2AD-3050-4D76-B187-E8552CB05A14}" dt="2019-10-17T11:48:18.178" v="14" actId="478"/>
          <pc:sldLayoutMkLst>
            <pc:docMk/>
            <pc:sldMasterMk cId="0" sldId="2147483648"/>
            <pc:sldLayoutMk cId="0" sldId="2147483657"/>
          </pc:sldLayoutMkLst>
          <pc:spChg chg="del">
            <ac:chgData name="Diogo Loureiro Jurema" userId="9dfde3f0-34dd-48c5-90ef-eaf27597f482" providerId="ADAL" clId="{C2FCA2AD-3050-4D76-B187-E8552CB05A14}" dt="2019-10-17T11:48:18.178" v="14" actId="478"/>
            <ac:spMkLst>
              <pc:docMk/>
              <pc:sldMasterMk cId="0" sldId="2147483648"/>
              <pc:sldLayoutMk cId="0" sldId="2147483657"/>
              <ac:spMk id="5" creationId="{00000000-0000-0000-0000-000000000000}"/>
            </ac:spMkLst>
          </pc:spChg>
        </pc:sldLayoutChg>
        <pc:sldLayoutChg chg="delSp">
          <pc:chgData name="Diogo Loureiro Jurema" userId="9dfde3f0-34dd-48c5-90ef-eaf27597f482" providerId="ADAL" clId="{C2FCA2AD-3050-4D76-B187-E8552CB05A14}" dt="2019-10-17T11:48:19.930" v="15" actId="478"/>
          <pc:sldLayoutMkLst>
            <pc:docMk/>
            <pc:sldMasterMk cId="0" sldId="2147483648"/>
            <pc:sldLayoutMk cId="0" sldId="2147483658"/>
          </pc:sldLayoutMkLst>
          <pc:spChg chg="del">
            <ac:chgData name="Diogo Loureiro Jurema" userId="9dfde3f0-34dd-48c5-90ef-eaf27597f482" providerId="ADAL" clId="{C2FCA2AD-3050-4D76-B187-E8552CB05A14}" dt="2019-10-17T11:48:19.930" v="15" actId="478"/>
            <ac:spMkLst>
              <pc:docMk/>
              <pc:sldMasterMk cId="0" sldId="2147483648"/>
              <pc:sldLayoutMk cId="0" sldId="2147483658"/>
              <ac:spMk id="4" creationId="{00000000-0000-0000-0000-000000000000}"/>
            </ac:spMkLst>
          </pc:spChg>
        </pc:sldLayoutChg>
        <pc:sldLayoutChg chg="delSp">
          <pc:chgData name="Diogo Loureiro Jurema" userId="9dfde3f0-34dd-48c5-90ef-eaf27597f482" providerId="ADAL" clId="{C2FCA2AD-3050-4D76-B187-E8552CB05A14}" dt="2019-10-17T11:48:21.643" v="16" actId="478"/>
          <pc:sldLayoutMkLst>
            <pc:docMk/>
            <pc:sldMasterMk cId="0" sldId="2147483648"/>
            <pc:sldLayoutMk cId="0" sldId="2147483659"/>
          </pc:sldLayoutMkLst>
          <pc:spChg chg="del">
            <ac:chgData name="Diogo Loureiro Jurema" userId="9dfde3f0-34dd-48c5-90ef-eaf27597f482" providerId="ADAL" clId="{C2FCA2AD-3050-4D76-B187-E8552CB05A14}" dt="2019-10-17T11:48:21.643" v="16" actId="478"/>
            <ac:spMkLst>
              <pc:docMk/>
              <pc:sldMasterMk cId="0" sldId="2147483648"/>
              <pc:sldLayoutMk cId="0" sldId="2147483659"/>
              <ac:spMk id="4" creationId="{00000000-0000-0000-0000-000000000000}"/>
            </ac:spMkLst>
          </pc:spChg>
        </pc:sldLayoutChg>
      </pc:sldMasterChg>
    </pc:docChg>
  </pc:docChgLst>
  <pc:docChgLst>
    <pc:chgData name="Tove Eriksson" userId="fd4bf3dc-9314-482f-8100-a10a36654583" providerId="ADAL" clId="{E873D10C-992B-4BDF-8A45-94EAE312F852}"/>
  </pc:docChgLst>
  <pc:docChgLst>
    <pc:chgData name="Tove Eriksson" userId="fd4bf3dc-9314-482f-8100-a10a36654583" providerId="ADAL" clId="{B56C4CE9-60C9-47B5-BE32-82B400B98FDA}"/>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18384" cy="3328887"/>
          </a:xfrm>
          <a:prstGeom prst="rect">
            <a:avLst/>
          </a:prstGeom>
        </p:spPr>
        <p:txBody>
          <a:bodyPr vert="horz" lIns="183273" tIns="91637" rIns="183273" bIns="91637" rtlCol="0"/>
          <a:lstStyle>
            <a:lvl1pPr algn="l">
              <a:defRPr sz="2400"/>
            </a:lvl1pPr>
          </a:lstStyle>
          <a:p>
            <a:endParaRPr lang="en-US"/>
          </a:p>
        </p:txBody>
      </p:sp>
      <p:sp>
        <p:nvSpPr>
          <p:cNvPr id="3" name="Date Placeholder 2"/>
          <p:cNvSpPr>
            <a:spLocks noGrp="1"/>
          </p:cNvSpPr>
          <p:nvPr>
            <p:ph type="dt" sz="quarter" idx="1"/>
          </p:nvPr>
        </p:nvSpPr>
        <p:spPr>
          <a:xfrm>
            <a:off x="3814791" y="4"/>
            <a:ext cx="2918384" cy="3328887"/>
          </a:xfrm>
          <a:prstGeom prst="rect">
            <a:avLst/>
          </a:prstGeom>
        </p:spPr>
        <p:txBody>
          <a:bodyPr vert="horz" lIns="183273" tIns="91637" rIns="183273" bIns="91637" rtlCol="0"/>
          <a:lstStyle>
            <a:lvl1pPr algn="r">
              <a:defRPr sz="2400"/>
            </a:lvl1pPr>
          </a:lstStyle>
          <a:p>
            <a:fld id="{37AFCC99-B908-495D-A231-6C827B728A67}" type="datetimeFigureOut">
              <a:rPr lang="en-US" smtClean="0"/>
              <a:pPr/>
              <a:t>10/17/2019</a:t>
            </a:fld>
            <a:endParaRPr lang="en-US"/>
          </a:p>
        </p:txBody>
      </p:sp>
      <p:sp>
        <p:nvSpPr>
          <p:cNvPr id="4" name="Footer Placeholder 3"/>
          <p:cNvSpPr>
            <a:spLocks noGrp="1"/>
          </p:cNvSpPr>
          <p:nvPr>
            <p:ph type="ftr" sz="quarter" idx="2"/>
          </p:nvPr>
        </p:nvSpPr>
        <p:spPr>
          <a:xfrm>
            <a:off x="0" y="63018399"/>
            <a:ext cx="2918384" cy="3328880"/>
          </a:xfrm>
          <a:prstGeom prst="rect">
            <a:avLst/>
          </a:prstGeom>
        </p:spPr>
        <p:txBody>
          <a:bodyPr vert="horz" lIns="183273" tIns="91637" rIns="183273" bIns="91637" rtlCol="0" anchor="b"/>
          <a:lstStyle>
            <a:lvl1pPr algn="l">
              <a:defRPr sz="2400"/>
            </a:lvl1pPr>
          </a:lstStyle>
          <a:p>
            <a:endParaRPr lang="en-US"/>
          </a:p>
        </p:txBody>
      </p:sp>
      <p:sp>
        <p:nvSpPr>
          <p:cNvPr id="5" name="Slide Number Placeholder 4"/>
          <p:cNvSpPr>
            <a:spLocks noGrp="1"/>
          </p:cNvSpPr>
          <p:nvPr>
            <p:ph type="sldNum" sz="quarter" idx="3"/>
          </p:nvPr>
        </p:nvSpPr>
        <p:spPr>
          <a:xfrm>
            <a:off x="3814791" y="63018399"/>
            <a:ext cx="2918384" cy="3328880"/>
          </a:xfrm>
          <a:prstGeom prst="rect">
            <a:avLst/>
          </a:prstGeom>
        </p:spPr>
        <p:txBody>
          <a:bodyPr vert="horz" lIns="183273" tIns="91637" rIns="183273" bIns="91637" rtlCol="0" anchor="b"/>
          <a:lstStyle>
            <a:lvl1pPr algn="r">
              <a:defRPr sz="2400"/>
            </a:lvl1pPr>
          </a:lstStyle>
          <a:p>
            <a:fld id="{276BD9D5-3726-4FAD-B40A-B6A57E378B6A}" type="slidenum">
              <a:rPr lang="en-US" smtClean="0"/>
              <a:pPr/>
              <a:t>‹#›</a:t>
            </a:fld>
            <a:endParaRPr lang="en-US"/>
          </a:p>
        </p:txBody>
      </p:sp>
    </p:spTree>
    <p:extLst>
      <p:ext uri="{BB962C8B-B14F-4D97-AF65-F5344CB8AC3E}">
        <p14:creationId xmlns:p14="http://schemas.microsoft.com/office/powerpoint/2010/main" val="188213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384" cy="3317364"/>
          </a:xfrm>
          <a:prstGeom prst="rect">
            <a:avLst/>
          </a:prstGeom>
        </p:spPr>
        <p:txBody>
          <a:bodyPr vert="horz" lIns="183273" tIns="91637" rIns="183273" bIns="91637" rtlCol="0"/>
          <a:lstStyle>
            <a:lvl1pPr algn="l">
              <a:defRPr sz="2400"/>
            </a:lvl1pPr>
          </a:lstStyle>
          <a:p>
            <a:endParaRPr lang="en-US"/>
          </a:p>
        </p:txBody>
      </p:sp>
      <p:sp>
        <p:nvSpPr>
          <p:cNvPr id="3" name="Date Placeholder 2"/>
          <p:cNvSpPr>
            <a:spLocks noGrp="1"/>
          </p:cNvSpPr>
          <p:nvPr>
            <p:ph type="dt" idx="1"/>
          </p:nvPr>
        </p:nvSpPr>
        <p:spPr>
          <a:xfrm>
            <a:off x="3814791" y="0"/>
            <a:ext cx="2918384" cy="3317364"/>
          </a:xfrm>
          <a:prstGeom prst="rect">
            <a:avLst/>
          </a:prstGeom>
        </p:spPr>
        <p:txBody>
          <a:bodyPr vert="horz" lIns="183273" tIns="91637" rIns="183273" bIns="91637" rtlCol="0"/>
          <a:lstStyle>
            <a:lvl1pPr algn="r">
              <a:defRPr sz="2400"/>
            </a:lvl1pPr>
          </a:lstStyle>
          <a:p>
            <a:fld id="{7351CA95-8F04-4D32-A3EC-F86AF8345EFF}" type="datetimeFigureOut">
              <a:rPr lang="en-US" smtClean="0"/>
              <a:pPr/>
              <a:t>10/17/2019</a:t>
            </a:fld>
            <a:endParaRPr lang="en-US"/>
          </a:p>
        </p:txBody>
      </p:sp>
      <p:sp>
        <p:nvSpPr>
          <p:cNvPr id="4" name="Slide Image Placeholder 3"/>
          <p:cNvSpPr>
            <a:spLocks noGrp="1" noRot="1" noChangeAspect="1"/>
          </p:cNvSpPr>
          <p:nvPr>
            <p:ph type="sldImg" idx="2"/>
          </p:nvPr>
        </p:nvSpPr>
        <p:spPr>
          <a:xfrm>
            <a:off x="-13214350" y="4975225"/>
            <a:ext cx="33169225" cy="24877713"/>
          </a:xfrm>
          <a:prstGeom prst="rect">
            <a:avLst/>
          </a:prstGeom>
          <a:noFill/>
          <a:ln w="12700">
            <a:solidFill>
              <a:prstClr val="black"/>
            </a:solidFill>
          </a:ln>
        </p:spPr>
        <p:txBody>
          <a:bodyPr vert="horz" lIns="183273" tIns="91637" rIns="183273" bIns="91637" rtlCol="0" anchor="ctr"/>
          <a:lstStyle/>
          <a:p>
            <a:endParaRPr lang="en-US"/>
          </a:p>
        </p:txBody>
      </p:sp>
      <p:sp>
        <p:nvSpPr>
          <p:cNvPr id="5" name="Notes Placeholder 4"/>
          <p:cNvSpPr>
            <a:spLocks noGrp="1"/>
          </p:cNvSpPr>
          <p:nvPr>
            <p:ph type="body" sz="quarter" idx="3"/>
          </p:nvPr>
        </p:nvSpPr>
        <p:spPr>
          <a:xfrm>
            <a:off x="673475" y="31514955"/>
            <a:ext cx="5387785" cy="29856273"/>
          </a:xfrm>
          <a:prstGeom prst="rect">
            <a:avLst/>
          </a:prstGeom>
        </p:spPr>
        <p:txBody>
          <a:bodyPr vert="horz" lIns="183273" tIns="91637" rIns="183273" bIns="916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018392"/>
            <a:ext cx="2918384" cy="3317364"/>
          </a:xfrm>
          <a:prstGeom prst="rect">
            <a:avLst/>
          </a:prstGeom>
        </p:spPr>
        <p:txBody>
          <a:bodyPr vert="horz" lIns="183273" tIns="91637" rIns="183273" bIns="91637" rtlCol="0" anchor="b"/>
          <a:lstStyle>
            <a:lvl1pPr algn="l">
              <a:defRPr sz="2400"/>
            </a:lvl1pPr>
          </a:lstStyle>
          <a:p>
            <a:endParaRPr lang="en-US"/>
          </a:p>
        </p:txBody>
      </p:sp>
      <p:sp>
        <p:nvSpPr>
          <p:cNvPr id="7" name="Slide Number Placeholder 6"/>
          <p:cNvSpPr>
            <a:spLocks noGrp="1"/>
          </p:cNvSpPr>
          <p:nvPr>
            <p:ph type="sldNum" sz="quarter" idx="5"/>
          </p:nvPr>
        </p:nvSpPr>
        <p:spPr>
          <a:xfrm>
            <a:off x="3814791" y="63018392"/>
            <a:ext cx="2918384" cy="3317364"/>
          </a:xfrm>
          <a:prstGeom prst="rect">
            <a:avLst/>
          </a:prstGeom>
        </p:spPr>
        <p:txBody>
          <a:bodyPr vert="horz" lIns="183273" tIns="91637" rIns="183273" bIns="91637" rtlCol="0" anchor="b"/>
          <a:lstStyle>
            <a:lvl1pPr algn="r">
              <a:defRPr sz="2400"/>
            </a:lvl1pPr>
          </a:lstStyle>
          <a:p>
            <a:fld id="{78743931-29FC-47B7-BD33-EFF84C4CBA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Introduce the learning objectives. </a:t>
            </a:r>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en-US" smtClean="0"/>
              <a:pPr/>
              <a:t>11</a:t>
            </a:fld>
            <a:endParaRPr lang="en-US"/>
          </a:p>
        </p:txBody>
      </p:sp>
    </p:spTree>
    <p:extLst>
      <p:ext uri="{BB962C8B-B14F-4D97-AF65-F5344CB8AC3E}">
        <p14:creationId xmlns:p14="http://schemas.microsoft.com/office/powerpoint/2010/main" val="287128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en-US" smtClean="0"/>
              <a:pPr/>
              <a:t>12</a:t>
            </a:fld>
            <a:endParaRPr lang="en-US"/>
          </a:p>
        </p:txBody>
      </p:sp>
    </p:spTree>
    <p:extLst>
      <p:ext uri="{BB962C8B-B14F-4D97-AF65-F5344CB8AC3E}">
        <p14:creationId xmlns:p14="http://schemas.microsoft.com/office/powerpoint/2010/main" val="362864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en-US" smtClean="0"/>
              <a:pPr/>
              <a:t>13</a:t>
            </a:fld>
            <a:endParaRPr lang="en-US"/>
          </a:p>
        </p:txBody>
      </p:sp>
    </p:spTree>
    <p:extLst>
      <p:ext uri="{BB962C8B-B14F-4D97-AF65-F5344CB8AC3E}">
        <p14:creationId xmlns:p14="http://schemas.microsoft.com/office/powerpoint/2010/main" val="3628641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if individuals might have an idea of what the income generating pathway is. Use PPT 14 (Income Generation Pathway) as a support), ensuring you cover:</a:t>
            </a:r>
          </a:p>
          <a:p>
            <a:pPr lvl="0"/>
            <a:r>
              <a:rPr lang="en-GB" sz="1200" kern="1200" dirty="0">
                <a:solidFill>
                  <a:schemeClr val="tx1"/>
                </a:solidFill>
                <a:effectLst/>
                <a:latin typeface="+mn-lt"/>
                <a:ea typeface="+mn-ea"/>
                <a:cs typeface="+mn-cs"/>
              </a:rPr>
              <a:t>Income generation provides a sustainable way of sourcing food and non-food purchases</a:t>
            </a:r>
          </a:p>
          <a:p>
            <a:pPr lvl="0"/>
            <a:r>
              <a:rPr lang="en-GB" sz="1200" kern="1200" dirty="0">
                <a:solidFill>
                  <a:schemeClr val="tx1"/>
                </a:solidFill>
                <a:effectLst/>
                <a:latin typeface="+mn-lt"/>
                <a:ea typeface="+mn-ea"/>
                <a:cs typeface="+mn-cs"/>
              </a:rPr>
              <a:t>Income generation activities can improve access to nutritious food</a:t>
            </a:r>
          </a:p>
          <a:p>
            <a:pPr defTabSz="1832732">
              <a:defRPr/>
            </a:pPr>
            <a:endParaRPr lang="en-US" sz="2000" dirty="0"/>
          </a:p>
        </p:txBody>
      </p:sp>
      <p:sp>
        <p:nvSpPr>
          <p:cNvPr id="4" name="Slide Number Placeholder 3"/>
          <p:cNvSpPr>
            <a:spLocks noGrp="1"/>
          </p:cNvSpPr>
          <p:nvPr>
            <p:ph type="sldNum" sz="quarter" idx="10"/>
          </p:nvPr>
        </p:nvSpPr>
        <p:spPr/>
        <p:txBody>
          <a:bodyPr/>
          <a:lstStyle/>
          <a:p>
            <a:fld id="{CF423E45-0078-4A85-9EB0-83253262410D}" type="slidenum">
              <a:rPr lang="en-GB" smtClean="0"/>
              <a:pPr/>
              <a:t>14</a:t>
            </a:fld>
            <a:endParaRPr lang="en-GB"/>
          </a:p>
        </p:txBody>
      </p:sp>
    </p:spTree>
    <p:extLst>
      <p:ext uri="{BB962C8B-B14F-4D97-AF65-F5344CB8AC3E}">
        <p14:creationId xmlns:p14="http://schemas.microsoft.com/office/powerpoint/2010/main" val="34160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Let the participants go back to their groups and add examples of Income Generating Activities for improved nutrition in their country to the second section of their flipchart. Debrief and consolidate with PPT 13 and 14 (Income Generating Activities (IGA) with nutrition lens).</a:t>
            </a:r>
          </a:p>
          <a:p>
            <a:endParaRPr lang="en-GB" dirty="0"/>
          </a:p>
          <a:p>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en-US" smtClean="0"/>
              <a:pPr/>
              <a:t>15</a:t>
            </a:fld>
            <a:endParaRPr lang="en-US"/>
          </a:p>
        </p:txBody>
      </p:sp>
    </p:spTree>
    <p:extLst>
      <p:ext uri="{BB962C8B-B14F-4D97-AF65-F5344CB8AC3E}">
        <p14:creationId xmlns:p14="http://schemas.microsoft.com/office/powerpoint/2010/main" val="378749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832732">
              <a:defRPr/>
            </a:pPr>
            <a:r>
              <a:rPr lang="en-GB" sz="2400" dirty="0"/>
              <a:t>Before listing, ask participants for examples from SSD. </a:t>
            </a:r>
            <a:endParaRPr lang="en-US" sz="2400" dirty="0"/>
          </a:p>
          <a:p>
            <a:endParaRPr lang="en-GB" dirty="0"/>
          </a:p>
          <a:p>
            <a:endParaRPr lang="en-US" dirty="0"/>
          </a:p>
          <a:p>
            <a:r>
              <a:rPr lang="en-US" dirty="0"/>
              <a:t>IGAs in household-</a:t>
            </a:r>
            <a:r>
              <a:rPr lang="en-US" baseline="0" dirty="0"/>
              <a:t> such as chickens, goats, rabbits, etc. these can be kept around the homestead, do not need a lot of effort and time from the women to keep them. These animals should not roam freely in the homestead in order not to defecate where small children play or crawl in order to decrease fecal oral contamination and diseases especially diarrhea.</a:t>
            </a:r>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en-US" smtClean="0"/>
              <a:pPr/>
              <a:t>16</a:t>
            </a:fld>
            <a:endParaRPr lang="en-US"/>
          </a:p>
        </p:txBody>
      </p:sp>
    </p:spTree>
    <p:extLst>
      <p:ext uri="{BB962C8B-B14F-4D97-AF65-F5344CB8AC3E}">
        <p14:creationId xmlns:p14="http://schemas.microsoft.com/office/powerpoint/2010/main" val="378749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32732"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Move onto transfer pathway – ask what the difference between the previous two and this pathway could be. Elicit that the transfer pathway can consist of food and cash transfers, which support different purposes. Consolidate with PPT 18 (Transfer Pathway).</a:t>
            </a:r>
          </a:p>
          <a:p>
            <a:pPr defTabSz="1832732">
              <a:defRPr/>
            </a:pPr>
            <a:endParaRPr lang="en-US" sz="2000" dirty="0"/>
          </a:p>
        </p:txBody>
      </p:sp>
      <p:sp>
        <p:nvSpPr>
          <p:cNvPr id="4" name="Slide Number Placeholder 3"/>
          <p:cNvSpPr>
            <a:spLocks noGrp="1"/>
          </p:cNvSpPr>
          <p:nvPr>
            <p:ph type="sldNum" sz="quarter" idx="10"/>
          </p:nvPr>
        </p:nvSpPr>
        <p:spPr/>
        <p:txBody>
          <a:bodyPr/>
          <a:lstStyle/>
          <a:p>
            <a:fld id="{CF423E45-0078-4A85-9EB0-83253262410D}" type="slidenum">
              <a:rPr lang="en-GB" smtClean="0"/>
              <a:pPr/>
              <a:t>18</a:t>
            </a:fld>
            <a:endParaRPr lang="en-GB"/>
          </a:p>
        </p:txBody>
      </p:sp>
    </p:spTree>
    <p:extLst>
      <p:ext uri="{BB962C8B-B14F-4D97-AF65-F5344CB8AC3E}">
        <p14:creationId xmlns:p14="http://schemas.microsoft.com/office/powerpoint/2010/main" val="148265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Once participants are clear on the meaning of the pathway, invite them to complete the third box of their flipchart and come up with examples of transfers for improved nutrition. Discuss the types of transfers with support of PPTs 17-19 , connecting to the examples participants identified and through asking for examples continuously.</a:t>
            </a:r>
          </a:p>
          <a:p>
            <a:pPr lvl="0"/>
            <a:r>
              <a:rPr lang="en-GB" sz="1200" kern="1200" dirty="0">
                <a:solidFill>
                  <a:schemeClr val="tx1"/>
                </a:solidFill>
                <a:effectLst/>
                <a:latin typeface="+mn-lt"/>
                <a:ea typeface="+mn-ea"/>
                <a:cs typeface="+mn-cs"/>
              </a:rPr>
              <a:t>General Food Distributions</a:t>
            </a:r>
          </a:p>
          <a:p>
            <a:pPr lvl="0"/>
            <a:r>
              <a:rPr lang="en-GB" sz="1200" kern="1200" dirty="0">
                <a:solidFill>
                  <a:schemeClr val="tx1"/>
                </a:solidFill>
                <a:effectLst/>
                <a:latin typeface="+mn-lt"/>
                <a:ea typeface="+mn-ea"/>
                <a:cs typeface="+mn-cs"/>
              </a:rPr>
              <a:t>Food Assistance for Assets</a:t>
            </a:r>
          </a:p>
          <a:p>
            <a:pPr lvl="0"/>
            <a:r>
              <a:rPr lang="en-GB" sz="1200" kern="1200" dirty="0">
                <a:solidFill>
                  <a:schemeClr val="tx1"/>
                </a:solidFill>
                <a:effectLst/>
                <a:latin typeface="+mn-lt"/>
                <a:ea typeface="+mn-ea"/>
                <a:cs typeface="+mn-cs"/>
              </a:rPr>
              <a:t>Cash &amp; Vouchers</a:t>
            </a:r>
          </a:p>
        </p:txBody>
      </p:sp>
      <p:sp>
        <p:nvSpPr>
          <p:cNvPr id="4" name="Slide Number Placeholder 3"/>
          <p:cNvSpPr>
            <a:spLocks noGrp="1"/>
          </p:cNvSpPr>
          <p:nvPr>
            <p:ph type="sldNum" sz="quarter" idx="10"/>
          </p:nvPr>
        </p:nvSpPr>
        <p:spPr/>
        <p:txBody>
          <a:bodyPr/>
          <a:lstStyle/>
          <a:p>
            <a:fld id="{9395D71B-53C9-4602-972C-1FC0B84D7756}" type="slidenum">
              <a:rPr lang="en-US" smtClean="0"/>
              <a:pPr/>
              <a:t>19</a:t>
            </a:fld>
            <a:endParaRPr lang="en-US"/>
          </a:p>
        </p:txBody>
      </p:sp>
    </p:spTree>
    <p:extLst>
      <p:ext uri="{BB962C8B-B14F-4D97-AF65-F5344CB8AC3E}">
        <p14:creationId xmlns:p14="http://schemas.microsoft.com/office/powerpoint/2010/main" val="3787491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1832732">
              <a:defRPr/>
            </a:pPr>
            <a:r>
              <a:rPr lang="en-GB" sz="1200" kern="1200" dirty="0">
                <a:solidFill>
                  <a:schemeClr val="tx1"/>
                </a:solidFill>
                <a:effectLst/>
                <a:latin typeface="+mn-lt"/>
                <a:ea typeface="+mn-ea"/>
                <a:cs typeface="+mn-cs"/>
              </a:rPr>
              <a:t>Have four flipcharts around the room. They say Food Availability, Food Access, Food Utilization and Food Stability. Ask the participants to cluster around the flipcharts in groups, and produce a definition of each. This is a brainstorming activity and should be done quickly, don’t spend more than a couple of minutes. Once this is done, allow each group to feed back. Consolidate with PPT 3 The four Pillars of Food Security. </a:t>
            </a:r>
          </a:p>
          <a:p>
            <a:pPr defTabSz="1832732">
              <a:defRPr/>
            </a:pPr>
            <a:endParaRPr lang="en-GB" sz="1200" kern="1200" dirty="0">
              <a:solidFill>
                <a:schemeClr val="tx1"/>
              </a:solidFill>
              <a:effectLst/>
              <a:latin typeface="+mn-lt"/>
              <a:ea typeface="+mn-ea"/>
              <a:cs typeface="+mn-cs"/>
            </a:endParaRPr>
          </a:p>
          <a:p>
            <a:pPr defTabSz="1832732">
              <a:defRPr/>
            </a:pPr>
            <a:endParaRPr lang="es-ES_tradnl" sz="2400" dirty="0">
              <a:solidFill>
                <a:srgbClr val="FF0000"/>
              </a:solidFill>
            </a:endParaRPr>
          </a:p>
          <a:p>
            <a:pPr defTabSz="1832732">
              <a:defRPr/>
            </a:pPr>
            <a:endParaRPr lang="es-ES_tradnl" dirty="0"/>
          </a:p>
          <a:p>
            <a:endParaRPr lang="fr-FR" dirty="0"/>
          </a:p>
        </p:txBody>
      </p:sp>
      <p:sp>
        <p:nvSpPr>
          <p:cNvPr id="4" name="Espace réservé du numéro de diapositive 3"/>
          <p:cNvSpPr>
            <a:spLocks noGrp="1"/>
          </p:cNvSpPr>
          <p:nvPr>
            <p:ph type="sldNum" sz="quarter" idx="10"/>
          </p:nvPr>
        </p:nvSpPr>
        <p:spPr/>
        <p:txBody>
          <a:bodyPr/>
          <a:lstStyle/>
          <a:p>
            <a:fld id="{08C0CA6E-F141-486E-B346-02C7857A7E38}" type="slidenum">
              <a:rPr lang="fr-FR" smtClean="0"/>
              <a:pPr/>
              <a:t>3</a:t>
            </a:fld>
            <a:endParaRPr lang="fr-FR"/>
          </a:p>
        </p:txBody>
      </p:sp>
    </p:spTree>
    <p:extLst>
      <p:ext uri="{BB962C8B-B14F-4D97-AF65-F5344CB8AC3E}">
        <p14:creationId xmlns:p14="http://schemas.microsoft.com/office/powerpoint/2010/main" val="329738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Connect to the mentioning of women’s empowerment in the previous section on Cash and Vouchers for improved nutrition, and ask if participants can think of how this pathway functions. Ensure that you cover the key points:</a:t>
            </a:r>
          </a:p>
          <a:p>
            <a:pPr lvl="0"/>
            <a:r>
              <a:rPr lang="en-GB" sz="1200" kern="1200" dirty="0">
                <a:solidFill>
                  <a:schemeClr val="tx1"/>
                </a:solidFill>
                <a:effectLst/>
                <a:latin typeface="+mn-lt"/>
                <a:ea typeface="+mn-ea"/>
                <a:cs typeface="+mn-cs"/>
              </a:rPr>
              <a:t>Women’s empowerment has influence over aspects such as use of income, ability to care for others, energy expenditure</a:t>
            </a:r>
          </a:p>
          <a:p>
            <a:pPr lvl="0"/>
            <a:r>
              <a:rPr lang="en-GB" sz="1200" kern="1200" dirty="0">
                <a:solidFill>
                  <a:schemeClr val="tx1"/>
                </a:solidFill>
                <a:effectLst/>
                <a:latin typeface="+mn-lt"/>
                <a:ea typeface="+mn-ea"/>
                <a:cs typeface="+mn-cs"/>
              </a:rPr>
              <a:t>Women’s empowerment leads to stronger decision-making power, better access to resources and control over time</a:t>
            </a:r>
          </a:p>
          <a:p>
            <a:pPr defTabSz="1832732">
              <a:defRPr/>
            </a:pPr>
            <a:endParaRPr lang="en-GB" noProof="0" dirty="0"/>
          </a:p>
        </p:txBody>
      </p:sp>
      <p:sp>
        <p:nvSpPr>
          <p:cNvPr id="4" name="Slide Number Placeholder 3"/>
          <p:cNvSpPr>
            <a:spLocks noGrp="1"/>
          </p:cNvSpPr>
          <p:nvPr>
            <p:ph type="sldNum" sz="quarter" idx="10"/>
          </p:nvPr>
        </p:nvSpPr>
        <p:spPr/>
        <p:txBody>
          <a:bodyPr/>
          <a:lstStyle/>
          <a:p>
            <a:fld id="{CF423E45-0078-4A85-9EB0-83253262410D}" type="slidenum">
              <a:rPr lang="en-GB" smtClean="0"/>
              <a:pPr/>
              <a:t>24</a:t>
            </a:fld>
            <a:endParaRPr lang="en-GB"/>
          </a:p>
        </p:txBody>
      </p:sp>
    </p:spTree>
    <p:extLst>
      <p:ext uri="{BB962C8B-B14F-4D97-AF65-F5344CB8AC3E}">
        <p14:creationId xmlns:p14="http://schemas.microsoft.com/office/powerpoint/2010/main" val="547949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2729" marR="0" lvl="0" indent="-572729" algn="l" defTabSz="1832732"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participants to return to their final section of their flipcharts, and identify examples of Women’s Empowerment for nutrition in their context. Debrief and discuss.</a:t>
            </a:r>
          </a:p>
          <a:p>
            <a:pPr marL="572729" indent="-572729" defTabSz="1832732">
              <a:defRPr/>
            </a:pPr>
            <a:endParaRPr lang="en-US" dirty="0"/>
          </a:p>
        </p:txBody>
      </p:sp>
      <p:sp>
        <p:nvSpPr>
          <p:cNvPr id="4" name="Slide Number Placeholder 3"/>
          <p:cNvSpPr>
            <a:spLocks noGrp="1"/>
          </p:cNvSpPr>
          <p:nvPr>
            <p:ph type="sldNum" sz="quarter" idx="10"/>
          </p:nvPr>
        </p:nvSpPr>
        <p:spPr/>
        <p:txBody>
          <a:bodyPr/>
          <a:lstStyle/>
          <a:p>
            <a:fld id="{9395D71B-53C9-4602-972C-1FC0B84D7756}" type="slidenum">
              <a:rPr lang="en-US" smtClean="0"/>
              <a:pPr/>
              <a:t>25</a:t>
            </a:fld>
            <a:endParaRPr lang="en-US"/>
          </a:p>
        </p:txBody>
      </p:sp>
    </p:spTree>
    <p:extLst>
      <p:ext uri="{BB962C8B-B14F-4D97-AF65-F5344CB8AC3E}">
        <p14:creationId xmlns:p14="http://schemas.microsoft.com/office/powerpoint/2010/main" val="155783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a:solidFill>
                  <a:schemeClr val="dk1"/>
                </a:solidFill>
              </a:rPr>
              <a:t>TBC</a:t>
            </a:r>
          </a:p>
          <a:p>
            <a:endParaRPr lang="en-GB" baseline="0" dirty="0"/>
          </a:p>
        </p:txBody>
      </p:sp>
      <p:sp>
        <p:nvSpPr>
          <p:cNvPr id="4" name="Slide Number Placeholder 3"/>
          <p:cNvSpPr>
            <a:spLocks noGrp="1"/>
          </p:cNvSpPr>
          <p:nvPr>
            <p:ph type="sldNum" sz="quarter" idx="10"/>
          </p:nvPr>
        </p:nvSpPr>
        <p:spPr/>
        <p:txBody>
          <a:bodyPr/>
          <a:lstStyle/>
          <a:p>
            <a:fld id="{9395D71B-53C9-4602-972C-1FC0B84D7756}" type="slidenum">
              <a:rPr lang="en-US" smtClean="0"/>
              <a:pPr/>
              <a:t>26</a:t>
            </a:fld>
            <a:endParaRPr lang="en-US"/>
          </a:p>
        </p:txBody>
      </p:sp>
    </p:spTree>
    <p:extLst>
      <p:ext uri="{BB962C8B-B14F-4D97-AF65-F5344CB8AC3E}">
        <p14:creationId xmlns:p14="http://schemas.microsoft.com/office/powerpoint/2010/main" val="2504498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743931-29FC-47B7-BD33-EFF84C4CBAEB}"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743931-29FC-47B7-BD33-EFF84C4CBAEB}" type="slidenum">
              <a:rPr lang="en-US" smtClean="0"/>
              <a:pPr/>
              <a:t>28</a:t>
            </a:fld>
            <a:endParaRPr lang="en-US"/>
          </a:p>
        </p:txBody>
      </p:sp>
    </p:spTree>
    <p:extLst>
      <p:ext uri="{BB962C8B-B14F-4D97-AF65-F5344CB8AC3E}">
        <p14:creationId xmlns:p14="http://schemas.microsoft.com/office/powerpoint/2010/main" val="52091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PPT 2.2</a:t>
            </a:r>
          </a:p>
        </p:txBody>
      </p:sp>
      <p:sp>
        <p:nvSpPr>
          <p:cNvPr id="4" name="Slide Number Placeholder 3"/>
          <p:cNvSpPr>
            <a:spLocks noGrp="1"/>
          </p:cNvSpPr>
          <p:nvPr>
            <p:ph type="sldNum" sz="quarter" idx="5"/>
          </p:nvPr>
        </p:nvSpPr>
        <p:spPr/>
        <p:txBody>
          <a:bodyPr/>
          <a:lstStyle/>
          <a:p>
            <a:fld id="{8F7A6FCE-D910-4776-9672-AB98200C3E80}" type="slidenum">
              <a:rPr lang="en-US" smtClean="0"/>
              <a:t>4</a:t>
            </a:fld>
            <a:endParaRPr lang="en-US"/>
          </a:p>
        </p:txBody>
      </p:sp>
    </p:spTree>
    <p:extLst>
      <p:ext uri="{BB962C8B-B14F-4D97-AF65-F5344CB8AC3E}">
        <p14:creationId xmlns:p14="http://schemas.microsoft.com/office/powerpoint/2010/main" val="399862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PPT 2.2</a:t>
            </a:r>
          </a:p>
        </p:txBody>
      </p:sp>
      <p:sp>
        <p:nvSpPr>
          <p:cNvPr id="4" name="Slide Number Placeholder 3"/>
          <p:cNvSpPr>
            <a:spLocks noGrp="1"/>
          </p:cNvSpPr>
          <p:nvPr>
            <p:ph type="sldNum" sz="quarter" idx="5"/>
          </p:nvPr>
        </p:nvSpPr>
        <p:spPr/>
        <p:txBody>
          <a:bodyPr/>
          <a:lstStyle/>
          <a:p>
            <a:fld id="{8F7A6FCE-D910-4776-9672-AB98200C3E80}" type="slidenum">
              <a:rPr lang="en-US" smtClean="0"/>
              <a:t>5</a:t>
            </a:fld>
            <a:endParaRPr lang="en-US"/>
          </a:p>
        </p:txBody>
      </p:sp>
    </p:spTree>
    <p:extLst>
      <p:ext uri="{BB962C8B-B14F-4D97-AF65-F5344CB8AC3E}">
        <p14:creationId xmlns:p14="http://schemas.microsoft.com/office/powerpoint/2010/main" val="281508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PPT 2.2</a:t>
            </a:r>
          </a:p>
        </p:txBody>
      </p:sp>
      <p:sp>
        <p:nvSpPr>
          <p:cNvPr id="4" name="Slide Number Placeholder 3"/>
          <p:cNvSpPr>
            <a:spLocks noGrp="1"/>
          </p:cNvSpPr>
          <p:nvPr>
            <p:ph type="sldNum" sz="quarter" idx="5"/>
          </p:nvPr>
        </p:nvSpPr>
        <p:spPr/>
        <p:txBody>
          <a:bodyPr/>
          <a:lstStyle/>
          <a:p>
            <a:fld id="{8F7A6FCE-D910-4776-9672-AB98200C3E80}" type="slidenum">
              <a:rPr lang="en-US" smtClean="0"/>
              <a:t>6</a:t>
            </a:fld>
            <a:endParaRPr lang="en-US"/>
          </a:p>
        </p:txBody>
      </p:sp>
    </p:spTree>
    <p:extLst>
      <p:ext uri="{BB962C8B-B14F-4D97-AF65-F5344CB8AC3E}">
        <p14:creationId xmlns:p14="http://schemas.microsoft.com/office/powerpoint/2010/main" val="232435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18186">
              <a:defRPr>
                <a:solidFill>
                  <a:schemeClr val="tx1"/>
                </a:solidFill>
                <a:latin typeface="Arial" panose="020B0604020202020204" pitchFamily="34" charset="0"/>
                <a:cs typeface="Arial" panose="020B0604020202020204" pitchFamily="34" charset="0"/>
              </a:defRPr>
            </a:lvl1pPr>
            <a:lvl2pPr marL="1489095" indent="-572729" defTabSz="1718186">
              <a:defRPr>
                <a:solidFill>
                  <a:schemeClr val="tx1"/>
                </a:solidFill>
                <a:latin typeface="Arial" panose="020B0604020202020204" pitchFamily="34" charset="0"/>
                <a:cs typeface="Arial" panose="020B0604020202020204" pitchFamily="34" charset="0"/>
              </a:defRPr>
            </a:lvl2pPr>
            <a:lvl3pPr marL="2290915" indent="-458183" defTabSz="1718186">
              <a:defRPr>
                <a:solidFill>
                  <a:schemeClr val="tx1"/>
                </a:solidFill>
                <a:latin typeface="Arial" panose="020B0604020202020204" pitchFamily="34" charset="0"/>
                <a:cs typeface="Arial" panose="020B0604020202020204" pitchFamily="34" charset="0"/>
              </a:defRPr>
            </a:lvl3pPr>
            <a:lvl4pPr marL="3207281" indent="-458183" defTabSz="1718186">
              <a:defRPr>
                <a:solidFill>
                  <a:schemeClr val="tx1"/>
                </a:solidFill>
                <a:latin typeface="Arial" panose="020B0604020202020204" pitchFamily="34" charset="0"/>
                <a:cs typeface="Arial" panose="020B0604020202020204" pitchFamily="34" charset="0"/>
              </a:defRPr>
            </a:lvl4pPr>
            <a:lvl5pPr marL="4123647" indent="-458183" defTabSz="1718186">
              <a:defRPr>
                <a:solidFill>
                  <a:schemeClr val="tx1"/>
                </a:solidFill>
                <a:latin typeface="Arial" panose="020B0604020202020204" pitchFamily="34" charset="0"/>
                <a:cs typeface="Arial" panose="020B0604020202020204" pitchFamily="34" charset="0"/>
              </a:defRPr>
            </a:lvl5pPr>
            <a:lvl6pPr marL="5040013" indent="-458183" defTabSz="17181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5956379" indent="-458183" defTabSz="17181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6872745" indent="-458183" defTabSz="17181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7789111" indent="-458183" defTabSz="17181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E99D51-B5B1-407E-AAD3-E687B7DDDBF5}" type="slidenum">
              <a:rPr lang="en-GB" altLang="en-US" smtClean="0">
                <a:solidFill>
                  <a:srgbClr val="000000"/>
                </a:solidFill>
                <a:latin typeface="Calibri" panose="020F0502020204030204" pitchFamily="34" charset="0"/>
              </a:rPr>
              <a:pPr/>
              <a:t>7</a:t>
            </a:fld>
            <a:endParaRPr lang="en-GB" altLang="en-US">
              <a:solidFill>
                <a:srgbClr val="000000"/>
              </a:solidFill>
              <a:latin typeface="Calibri" panose="020F0502020204030204" pitchFamily="34"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Keep the flipcharts up, and invite the participants to come back into one big group. Ask how Food Security and livelihoods support can improve nutrition. Refer back to the discussion on the </a:t>
            </a:r>
            <a:r>
              <a:rPr lang="en-GB" sz="1200" kern="1200" dirty="0" err="1">
                <a:solidFill>
                  <a:schemeClr val="tx1"/>
                </a:solidFill>
                <a:effectLst/>
                <a:latin typeface="+mn-lt"/>
                <a:ea typeface="+mn-ea"/>
                <a:cs typeface="+mn-cs"/>
              </a:rPr>
              <a:t>Unicef</a:t>
            </a:r>
            <a:r>
              <a:rPr lang="en-GB" sz="1200" kern="1200" dirty="0">
                <a:solidFill>
                  <a:schemeClr val="tx1"/>
                </a:solidFill>
                <a:effectLst/>
                <a:latin typeface="+mn-lt"/>
                <a:ea typeface="+mn-ea"/>
                <a:cs typeface="+mn-cs"/>
              </a:rPr>
              <a:t> framework from yesterday and the causes the participants identified that relate to food security and livelihoods. From the discussion, elicit that there are four main pathways between FSL and nutrition:</a:t>
            </a:r>
          </a:p>
          <a:p>
            <a:pPr marL="228600" lvl="0" indent="-228600">
              <a:buFont typeface="+mj-lt"/>
              <a:buAutoNum type="arabicPeriod"/>
            </a:pPr>
            <a:r>
              <a:rPr lang="en-GB" sz="1200" kern="1200" dirty="0">
                <a:solidFill>
                  <a:schemeClr val="tx1"/>
                </a:solidFill>
                <a:effectLst/>
                <a:latin typeface="+mn-lt"/>
                <a:ea typeface="+mn-ea"/>
                <a:cs typeface="+mn-cs"/>
              </a:rPr>
              <a:t>Food Production Pathway</a:t>
            </a:r>
          </a:p>
          <a:p>
            <a:pPr marL="228600" lvl="0" indent="-228600">
              <a:buFont typeface="+mj-lt"/>
              <a:buAutoNum type="arabicPeriod"/>
            </a:pPr>
            <a:r>
              <a:rPr lang="en-GB" sz="1200" kern="1200" dirty="0">
                <a:solidFill>
                  <a:schemeClr val="tx1"/>
                </a:solidFill>
                <a:effectLst/>
                <a:latin typeface="+mn-lt"/>
                <a:ea typeface="+mn-ea"/>
                <a:cs typeface="+mn-cs"/>
              </a:rPr>
              <a:t>Income Generating Pathway</a:t>
            </a:r>
          </a:p>
          <a:p>
            <a:pPr marL="228600" lvl="0" indent="-228600">
              <a:buFont typeface="+mj-lt"/>
              <a:buAutoNum type="arabicPeriod"/>
            </a:pPr>
            <a:r>
              <a:rPr lang="en-GB" sz="1200" kern="1200" dirty="0">
                <a:solidFill>
                  <a:schemeClr val="tx1"/>
                </a:solidFill>
                <a:effectLst/>
                <a:latin typeface="+mn-lt"/>
                <a:ea typeface="+mn-ea"/>
                <a:cs typeface="+mn-cs"/>
              </a:rPr>
              <a:t>Transfer Pathway</a:t>
            </a:r>
          </a:p>
          <a:p>
            <a:pPr marL="228600" lvl="0" indent="-228600">
              <a:buFont typeface="+mj-lt"/>
              <a:buAutoNum type="arabicPeriod"/>
            </a:pPr>
            <a:r>
              <a:rPr lang="en-GB" sz="1200" kern="1200" dirty="0">
                <a:solidFill>
                  <a:schemeClr val="tx1"/>
                </a:solidFill>
                <a:effectLst/>
                <a:latin typeface="+mn-lt"/>
                <a:ea typeface="+mn-ea"/>
                <a:cs typeface="+mn-cs"/>
              </a:rPr>
              <a:t>Women’s Empowerment Pathways</a:t>
            </a:r>
          </a:p>
        </p:txBody>
      </p:sp>
    </p:spTree>
    <p:extLst>
      <p:ext uri="{BB962C8B-B14F-4D97-AF65-F5344CB8AC3E}">
        <p14:creationId xmlns:p14="http://schemas.microsoft.com/office/powerpoint/2010/main" val="312773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Share content about the Food Production Pathway. Make sure you cover the key points:</a:t>
            </a:r>
          </a:p>
          <a:p>
            <a:pPr lvl="0"/>
            <a:r>
              <a:rPr lang="en-GB" sz="1200" kern="1200" dirty="0">
                <a:solidFill>
                  <a:schemeClr val="tx1"/>
                </a:solidFill>
                <a:effectLst/>
                <a:latin typeface="+mn-lt"/>
                <a:ea typeface="+mn-ea"/>
                <a:cs typeface="+mn-cs"/>
              </a:rPr>
              <a:t>This pathway can support all food security pillars we covered in the beginning</a:t>
            </a:r>
          </a:p>
          <a:p>
            <a:pPr lvl="0"/>
            <a:r>
              <a:rPr lang="en-GB" sz="1200" kern="1200" dirty="0">
                <a:solidFill>
                  <a:schemeClr val="tx1"/>
                </a:solidFill>
                <a:effectLst/>
                <a:latin typeface="+mn-lt"/>
                <a:ea typeface="+mn-ea"/>
                <a:cs typeface="+mn-cs"/>
              </a:rPr>
              <a:t>A diversity in food production can also support dietary diversity</a:t>
            </a:r>
          </a:p>
          <a:p>
            <a:pPr lvl="0"/>
            <a:r>
              <a:rPr lang="en-GB" sz="1200" kern="1200" dirty="0">
                <a:solidFill>
                  <a:schemeClr val="tx1"/>
                </a:solidFill>
                <a:effectLst/>
                <a:latin typeface="+mn-lt"/>
                <a:ea typeface="+mn-ea"/>
                <a:cs typeface="+mn-cs"/>
              </a:rPr>
              <a:t>Production diversity has positive impacts on agriculture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Divide the participants into groups of 5-6. Ask them each to split a flipchart into four sections, one for each pathway. Now ask them to discuss examples from the country you are in now, of the food production pathway for nutrition outcomes. Walk around the groups to ensure they are on track and discussing relevant examples. Ask the groups to share some of their discussion with the others.</a:t>
            </a:r>
          </a:p>
          <a:p>
            <a:r>
              <a:rPr lang="en-GB" sz="1200" kern="1200" dirty="0">
                <a:solidFill>
                  <a:schemeClr val="tx1"/>
                </a:solidFill>
                <a:effectLst/>
                <a:latin typeface="+mn-lt"/>
                <a:ea typeface="+mn-ea"/>
                <a:cs typeface="+mn-cs"/>
              </a:rPr>
              <a:t> </a:t>
            </a:r>
          </a:p>
          <a:p>
            <a:endParaRPr lang="en-US" sz="2000" dirty="0"/>
          </a:p>
        </p:txBody>
      </p:sp>
      <p:sp>
        <p:nvSpPr>
          <p:cNvPr id="4" name="Slide Number Placeholder 3"/>
          <p:cNvSpPr>
            <a:spLocks noGrp="1"/>
          </p:cNvSpPr>
          <p:nvPr>
            <p:ph type="sldNum" sz="quarter" idx="10"/>
          </p:nvPr>
        </p:nvSpPr>
        <p:spPr/>
        <p:txBody>
          <a:bodyPr/>
          <a:lstStyle/>
          <a:p>
            <a:fld id="{CF423E45-0078-4A85-9EB0-83253262410D}" type="slidenum">
              <a:rPr lang="en-GB" smtClean="0"/>
              <a:pPr/>
              <a:t>8</a:t>
            </a:fld>
            <a:endParaRPr lang="en-GB"/>
          </a:p>
        </p:txBody>
      </p:sp>
    </p:spTree>
    <p:extLst>
      <p:ext uri="{BB962C8B-B14F-4D97-AF65-F5344CB8AC3E}">
        <p14:creationId xmlns:p14="http://schemas.microsoft.com/office/powerpoint/2010/main" val="420885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9</a:t>
            </a:fld>
            <a:endParaRPr lang="en-US" altLang="en-US"/>
          </a:p>
        </p:txBody>
      </p:sp>
    </p:spTree>
    <p:extLst>
      <p:ext uri="{BB962C8B-B14F-4D97-AF65-F5344CB8AC3E}">
        <p14:creationId xmlns:p14="http://schemas.microsoft.com/office/powerpoint/2010/main" val="3152060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400" kern="1200" dirty="0">
                <a:solidFill>
                  <a:schemeClr val="tx1"/>
                </a:solidFill>
                <a:effectLst/>
                <a:latin typeface="+mn-lt"/>
                <a:ea typeface="+mn-ea"/>
                <a:cs typeface="+mn-cs"/>
              </a:rPr>
              <a:t>Continue discussing the pathway through introducing the points on slide 10-11 (Examples of Agriculture Support for Improved Nutrition). Now encourage participants to make the link of nutrition activities which improve agriculture, to emphasise the link in that direction. </a:t>
            </a:r>
          </a:p>
          <a:p>
            <a:r>
              <a:rPr lang="en-GB" sz="2400" kern="1200" dirty="0">
                <a:solidFill>
                  <a:schemeClr val="tx1"/>
                </a:solidFill>
                <a:effectLst/>
                <a:latin typeface="+mn-lt"/>
                <a:ea typeface="+mn-ea"/>
                <a:cs typeface="+mn-cs"/>
              </a:rPr>
              <a:t>Ask the participants to identify examples from their country again, still within the food production pathway. Debrief and conclude by making sure the participants aware that nutrition activities can also promote agriculture and vice versa.</a:t>
            </a:r>
          </a:p>
          <a:p>
            <a:endParaRPr lang="en-US" sz="2400" dirty="0"/>
          </a:p>
        </p:txBody>
      </p:sp>
      <p:sp>
        <p:nvSpPr>
          <p:cNvPr id="4" name="Slide Number Placeholder 3"/>
          <p:cNvSpPr>
            <a:spLocks noGrp="1"/>
          </p:cNvSpPr>
          <p:nvPr>
            <p:ph type="sldNum" sz="quarter" idx="10"/>
          </p:nvPr>
        </p:nvSpPr>
        <p:spPr/>
        <p:txBody>
          <a:bodyPr/>
          <a:lstStyle/>
          <a:p>
            <a:fld id="{78743931-29FC-47B7-BD33-EFF84C4CBAEB}" type="slidenum">
              <a:rPr lang="en-US" smtClean="0"/>
              <a:pPr/>
              <a:t>10</a:t>
            </a:fld>
            <a:endParaRPr lang="en-US"/>
          </a:p>
        </p:txBody>
      </p:sp>
    </p:spTree>
    <p:extLst>
      <p:ext uri="{BB962C8B-B14F-4D97-AF65-F5344CB8AC3E}">
        <p14:creationId xmlns:p14="http://schemas.microsoft.com/office/powerpoint/2010/main" val="341062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5095-7C63-42D5-9437-31C175F1BE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E5095-7C63-42D5-9437-31C175F1BE1F}" type="slidenum">
              <a:rPr lang="en-US" smtClean="0"/>
              <a:pPr/>
              <a:t>‹#›</a:t>
            </a:fld>
            <a:endParaRPr lang="en-US"/>
          </a:p>
        </p:txBody>
      </p:sp>
      <p:pic>
        <p:nvPicPr>
          <p:cNvPr id="7" name="Picture 6">
            <a:extLst>
              <a:ext uri="{FF2B5EF4-FFF2-40B4-BE49-F238E27FC236}">
                <a16:creationId xmlns:a16="http://schemas.microsoft.com/office/drawing/2014/main" id="{1EF79DAF-C819-40E2-8111-40DD4FDFED20}"/>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57200" y="6333330"/>
            <a:ext cx="1477010" cy="4111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10.png"/><Relationship Id="rId2" Type="http://schemas.openxmlformats.org/officeDocument/2006/relationships/notesSlide" Target="../notesSlides/notesSlide26.xml"/><Relationship Id="rId16"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670175"/>
          </a:xfrm>
        </p:spPr>
        <p:txBody>
          <a:bodyPr/>
          <a:lstStyle/>
          <a:p>
            <a:r>
              <a:rPr lang="en-US" b="1" dirty="0"/>
              <a:t>Integrated Programming </a:t>
            </a:r>
            <a:br>
              <a:rPr lang="en-US" b="1" dirty="0"/>
            </a:br>
            <a:endParaRPr lang="en-US" b="1" dirty="0"/>
          </a:p>
        </p:txBody>
      </p:sp>
      <p:pic>
        <p:nvPicPr>
          <p:cNvPr id="135171" name="Picture 3"/>
          <p:cNvPicPr>
            <a:picLocks noChangeAspect="1" noChangeArrowheads="1"/>
          </p:cNvPicPr>
          <p:nvPr/>
        </p:nvPicPr>
        <p:blipFill>
          <a:blip r:embed="rId2" cstate="print"/>
          <a:srcRect/>
          <a:stretch>
            <a:fillRect/>
          </a:stretch>
        </p:blipFill>
        <p:spPr bwMode="auto">
          <a:xfrm>
            <a:off x="7620000" y="6213560"/>
            <a:ext cx="1295400" cy="495215"/>
          </a:xfrm>
          <a:prstGeom prst="rect">
            <a:avLst/>
          </a:prstGeom>
          <a:noFill/>
          <a:ln w="9525">
            <a:noFill/>
            <a:miter lim="800000"/>
            <a:headEnd/>
            <a:tailEnd/>
          </a:ln>
        </p:spPr>
      </p:pic>
      <p:sp>
        <p:nvSpPr>
          <p:cNvPr id="6" name="Subtitle 2"/>
          <p:cNvSpPr txBox="1">
            <a:spLocks/>
          </p:cNvSpPr>
          <p:nvPr/>
        </p:nvSpPr>
        <p:spPr>
          <a:xfrm>
            <a:off x="1447800" y="3962400"/>
            <a:ext cx="6400800" cy="914400"/>
          </a:xfrm>
          <a:prstGeom prst="rect">
            <a:avLst/>
          </a:prstGeom>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a:ln>
                  <a:noFill/>
                </a:ln>
                <a:solidFill>
                  <a:schemeClr val="bg1"/>
                </a:solidFill>
                <a:effectLst/>
                <a:uLnTx/>
                <a:uFillTx/>
                <a:latin typeface="+mn-lt"/>
                <a:ea typeface="+mn-ea"/>
                <a:cs typeface="+mn-cs"/>
              </a:rPr>
              <a:t>Food Security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ln>
            <a:noFill/>
          </a:ln>
        </p:spPr>
        <p:txBody>
          <a:bodyPr>
            <a:normAutofit fontScale="90000"/>
          </a:bodyPr>
          <a:lstStyle/>
          <a:p>
            <a:pPr algn="ctr"/>
            <a:r>
              <a:rPr lang="en-US" b="1" dirty="0"/>
              <a:t>Examples of Agriculture Support for Improved Nutrition </a:t>
            </a:r>
          </a:p>
        </p:txBody>
      </p:sp>
      <p:sp>
        <p:nvSpPr>
          <p:cNvPr id="3" name="Content Placeholder 2"/>
          <p:cNvSpPr>
            <a:spLocks noGrp="1"/>
          </p:cNvSpPr>
          <p:nvPr>
            <p:ph idx="1"/>
          </p:nvPr>
        </p:nvSpPr>
        <p:spPr>
          <a:xfrm>
            <a:off x="342900" y="1371600"/>
            <a:ext cx="8458200" cy="5349876"/>
          </a:xfrm>
          <a:ln>
            <a:noFill/>
          </a:ln>
        </p:spPr>
        <p:txBody>
          <a:bodyPr>
            <a:normAutofit/>
          </a:bodyPr>
          <a:lstStyle/>
          <a:p>
            <a:r>
              <a:rPr lang="en-US" b="1" dirty="0"/>
              <a:t>Intercropping</a:t>
            </a:r>
            <a:r>
              <a:rPr lang="en-US" dirty="0"/>
              <a:t> staples with legumes enhances soil and diet diversity</a:t>
            </a:r>
          </a:p>
          <a:p>
            <a:r>
              <a:rPr lang="en-US" dirty="0"/>
              <a:t>Enhanced production of </a:t>
            </a:r>
            <a:r>
              <a:rPr lang="en-US" b="1" dirty="0"/>
              <a:t>fruits and vegetables </a:t>
            </a:r>
            <a:r>
              <a:rPr lang="en-US" dirty="0"/>
              <a:t>increases micronutrient intakes and diet diversity</a:t>
            </a:r>
          </a:p>
          <a:p>
            <a:r>
              <a:rPr lang="en-US" dirty="0"/>
              <a:t>Integration of </a:t>
            </a:r>
            <a:r>
              <a:rPr lang="en-US" b="1" dirty="0"/>
              <a:t>small livestock and fish </a:t>
            </a:r>
            <a:r>
              <a:rPr lang="en-US" dirty="0"/>
              <a:t>can increase protein intakes and diet diversity </a:t>
            </a:r>
          </a:p>
          <a:p>
            <a:r>
              <a:rPr lang="en-US" b="1" dirty="0" err="1"/>
              <a:t>Biofortified</a:t>
            </a:r>
            <a:r>
              <a:rPr lang="en-US" b="1" dirty="0"/>
              <a:t> crops </a:t>
            </a:r>
            <a:r>
              <a:rPr lang="en-US" dirty="0"/>
              <a:t>(orange sweet potato) can improve micronutrient status </a:t>
            </a:r>
          </a:p>
        </p:txBody>
      </p:sp>
      <p:sp>
        <p:nvSpPr>
          <p:cNvPr id="5" name="TextBox 4"/>
          <p:cNvSpPr txBox="1"/>
          <p:nvPr/>
        </p:nvSpPr>
        <p:spPr>
          <a:xfrm>
            <a:off x="3215640" y="6382624"/>
            <a:ext cx="4587240" cy="307777"/>
          </a:xfrm>
          <a:prstGeom prst="rect">
            <a:avLst/>
          </a:prstGeom>
          <a:noFill/>
        </p:spPr>
        <p:txBody>
          <a:bodyPr wrap="square" rtlCol="0">
            <a:spAutoFit/>
          </a:bodyPr>
          <a:lstStyle/>
          <a:p>
            <a:pPr algn="r"/>
            <a:r>
              <a:rPr lang="en-US" sz="1400" dirty="0">
                <a:solidFill>
                  <a:schemeClr val="bg1">
                    <a:lumMod val="50000"/>
                  </a:schemeClr>
                </a:solidFill>
              </a:rPr>
              <a:t>Ruel et al, 2013; Webb Girard, et al.,  2012</a:t>
            </a:r>
          </a:p>
        </p:txBody>
      </p:sp>
      <p:pic>
        <p:nvPicPr>
          <p:cNvPr id="7" name="Picture 6">
            <a:extLst>
              <a:ext uri="{FF2B5EF4-FFF2-40B4-BE49-F238E27FC236}">
                <a16:creationId xmlns:a16="http://schemas.microsoft.com/office/drawing/2014/main" id="{5572F9EC-9987-4FC2-8424-04380BE44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30115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a:ln>
            <a:noFill/>
          </a:ln>
        </p:spPr>
        <p:txBody>
          <a:bodyPr vert="horz" lIns="91440" tIns="45720" rIns="91440" bIns="45720" rtlCol="0" anchor="t">
            <a:normAutofit/>
          </a:bodyPr>
          <a:lstStyle/>
          <a:p>
            <a:r>
              <a:rPr lang="en-GB" dirty="0"/>
              <a:t>Ensure </a:t>
            </a:r>
            <a:r>
              <a:rPr lang="en-GB" b="1" dirty="0"/>
              <a:t>safe animal milk supplies </a:t>
            </a:r>
            <a:r>
              <a:rPr lang="en-GB" dirty="0"/>
              <a:t>working closely with WASH, Nutrition, and health regarding hygienic milk product processing and storage. </a:t>
            </a:r>
            <a:endParaRPr lang="en-US" dirty="0"/>
          </a:p>
          <a:p>
            <a:r>
              <a:rPr lang="en-GB" dirty="0"/>
              <a:t>Ensure initiatives act to protect recommended infant and young child feeding (IYCF) practices.</a:t>
            </a:r>
          </a:p>
          <a:p>
            <a:r>
              <a:rPr lang="en-GB" dirty="0"/>
              <a:t>Consider </a:t>
            </a:r>
            <a:r>
              <a:rPr lang="en-GB" b="1" dirty="0"/>
              <a:t>complementary foods </a:t>
            </a:r>
            <a:r>
              <a:rPr lang="en-GB" dirty="0"/>
              <a:t>in crop selection of agriculture programmes</a:t>
            </a:r>
          </a:p>
          <a:p>
            <a:pPr marL="0" indent="0">
              <a:buNone/>
            </a:pPr>
            <a:endParaRPr lang="en-US" dirty="0"/>
          </a:p>
        </p:txBody>
      </p:sp>
      <p:sp>
        <p:nvSpPr>
          <p:cNvPr id="4" name="Title 1"/>
          <p:cNvSpPr>
            <a:spLocks noGrp="1"/>
          </p:cNvSpPr>
          <p:nvPr>
            <p:ph type="title"/>
          </p:nvPr>
        </p:nvSpPr>
        <p:spPr>
          <a:ln>
            <a:noFill/>
          </a:ln>
        </p:spPr>
        <p:txBody>
          <a:bodyPr>
            <a:normAutofit fontScale="90000"/>
          </a:bodyPr>
          <a:lstStyle/>
          <a:p>
            <a:pPr algn="ctr"/>
            <a:r>
              <a:rPr lang="en-US" b="1" dirty="0"/>
              <a:t>Examples of Agriculture Support for Improved Nutrition </a:t>
            </a:r>
          </a:p>
        </p:txBody>
      </p:sp>
      <p:pic>
        <p:nvPicPr>
          <p:cNvPr id="6" name="Picture 5">
            <a:extLst>
              <a:ext uri="{FF2B5EF4-FFF2-40B4-BE49-F238E27FC236}">
                <a16:creationId xmlns:a16="http://schemas.microsoft.com/office/drawing/2014/main" id="{01D1C175-81E2-4CFD-9148-34BBE05EC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12437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066800"/>
          </a:xfrm>
          <a:ln>
            <a:noFill/>
          </a:ln>
        </p:spPr>
        <p:txBody>
          <a:bodyPr>
            <a:normAutofit fontScale="90000"/>
          </a:bodyPr>
          <a:lstStyle/>
          <a:p>
            <a:pPr algn="ctr"/>
            <a:r>
              <a:rPr lang="en-US" b="1" dirty="0"/>
              <a:t>Examples of Nutrition Activities to Promote Agriculture </a:t>
            </a:r>
          </a:p>
        </p:txBody>
      </p:sp>
      <p:sp>
        <p:nvSpPr>
          <p:cNvPr id="3" name="Content Placeholder 2"/>
          <p:cNvSpPr>
            <a:spLocks noGrp="1"/>
          </p:cNvSpPr>
          <p:nvPr>
            <p:ph idx="1"/>
          </p:nvPr>
        </p:nvSpPr>
        <p:spPr>
          <a:xfrm>
            <a:off x="342900" y="1371600"/>
            <a:ext cx="8458200" cy="5349876"/>
          </a:xfrm>
          <a:ln>
            <a:noFill/>
          </a:ln>
        </p:spPr>
        <p:txBody>
          <a:bodyPr vert="horz" lIns="91440" tIns="45720" rIns="91440" bIns="45720" rtlCol="0" anchor="t">
            <a:normAutofit/>
          </a:bodyPr>
          <a:lstStyle/>
          <a:p>
            <a:pPr>
              <a:buNone/>
            </a:pPr>
            <a:endParaRPr lang="en-US" dirty="0"/>
          </a:p>
          <a:p>
            <a:pPr algn="ctr">
              <a:buNone/>
            </a:pPr>
            <a:endParaRPr lang="en-US" dirty="0">
              <a:cs typeface="Calibri"/>
            </a:endParaRPr>
          </a:p>
          <a:p>
            <a:pPr algn="ctr">
              <a:buNone/>
            </a:pPr>
            <a:endParaRPr lang="en-US" dirty="0"/>
          </a:p>
          <a:p>
            <a:pPr algn="ctr">
              <a:buNone/>
            </a:pPr>
            <a:r>
              <a:rPr lang="en-US" dirty="0"/>
              <a:t>List examples from your country of nutrition activities that promote agriculture</a:t>
            </a:r>
            <a:endParaRPr lang="en-US" dirty="0">
              <a:cs typeface="Calibri"/>
            </a:endParaRPr>
          </a:p>
        </p:txBody>
      </p:sp>
      <p:pic>
        <p:nvPicPr>
          <p:cNvPr id="5" name="Picture 4">
            <a:extLst>
              <a:ext uri="{FF2B5EF4-FFF2-40B4-BE49-F238E27FC236}">
                <a16:creationId xmlns:a16="http://schemas.microsoft.com/office/drawing/2014/main" id="{74F9A831-764E-45FC-8729-59A834444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27306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066800"/>
          </a:xfrm>
          <a:ln>
            <a:noFill/>
          </a:ln>
        </p:spPr>
        <p:txBody>
          <a:bodyPr>
            <a:normAutofit fontScale="90000"/>
          </a:bodyPr>
          <a:lstStyle/>
          <a:p>
            <a:pPr algn="ctr"/>
            <a:r>
              <a:rPr lang="en-US" b="1" dirty="0"/>
              <a:t>Examples of Nutrition Activities to Promote Agriculture </a:t>
            </a:r>
          </a:p>
        </p:txBody>
      </p:sp>
      <p:sp>
        <p:nvSpPr>
          <p:cNvPr id="3" name="Content Placeholder 2"/>
          <p:cNvSpPr>
            <a:spLocks noGrp="1"/>
          </p:cNvSpPr>
          <p:nvPr>
            <p:ph idx="1"/>
          </p:nvPr>
        </p:nvSpPr>
        <p:spPr>
          <a:xfrm>
            <a:off x="342900" y="1066800"/>
            <a:ext cx="8458200" cy="5349876"/>
          </a:xfrm>
          <a:ln>
            <a:noFill/>
          </a:ln>
        </p:spPr>
        <p:txBody>
          <a:bodyPr>
            <a:normAutofit fontScale="92500" lnSpcReduction="10000"/>
          </a:bodyPr>
          <a:lstStyle/>
          <a:p>
            <a:r>
              <a:rPr lang="en-US" dirty="0"/>
              <a:t>Promote new </a:t>
            </a:r>
            <a:r>
              <a:rPr lang="en-US" b="1" dirty="0"/>
              <a:t>high quality crops </a:t>
            </a:r>
            <a:r>
              <a:rPr lang="en-US" dirty="0"/>
              <a:t>to nutrition program beneficiaries</a:t>
            </a:r>
          </a:p>
          <a:p>
            <a:r>
              <a:rPr lang="en-US" dirty="0"/>
              <a:t>Provide </a:t>
            </a:r>
            <a:r>
              <a:rPr lang="en-US" b="1" dirty="0"/>
              <a:t>cooking demonstration using locally produced new crops </a:t>
            </a:r>
            <a:r>
              <a:rPr lang="en-US" dirty="0"/>
              <a:t>in nutrition programs and involving women and men</a:t>
            </a:r>
          </a:p>
          <a:p>
            <a:r>
              <a:rPr lang="en-US" b="1" dirty="0"/>
              <a:t>Refer nutrition beneficiaries (families) to agriculture programs</a:t>
            </a:r>
          </a:p>
          <a:p>
            <a:r>
              <a:rPr lang="en-US" dirty="0"/>
              <a:t>Through </a:t>
            </a:r>
            <a:r>
              <a:rPr lang="en-US" b="1" dirty="0"/>
              <a:t>nutrition education </a:t>
            </a:r>
            <a:r>
              <a:rPr lang="en-US" dirty="0"/>
              <a:t>and behavior change ensure that food production is consumed at the household level and not all sold on the market, thus assisting the </a:t>
            </a:r>
            <a:r>
              <a:rPr lang="en-US" dirty="0" err="1"/>
              <a:t>AgFSL</a:t>
            </a:r>
            <a:r>
              <a:rPr lang="en-US" dirty="0"/>
              <a:t> sector in meeting nutrition objectives</a:t>
            </a:r>
          </a:p>
        </p:txBody>
      </p:sp>
      <p:pic>
        <p:nvPicPr>
          <p:cNvPr id="5" name="Picture 4">
            <a:extLst>
              <a:ext uri="{FF2B5EF4-FFF2-40B4-BE49-F238E27FC236}">
                <a16:creationId xmlns:a16="http://schemas.microsoft.com/office/drawing/2014/main" id="{C47D3FAB-9413-4274-81F0-21BC9FF03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27306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GB" b="1" dirty="0"/>
              <a:t>Income Generation Pathway</a:t>
            </a:r>
          </a:p>
        </p:txBody>
      </p:sp>
      <p:sp>
        <p:nvSpPr>
          <p:cNvPr id="3" name="Content Placeholder 2"/>
          <p:cNvSpPr>
            <a:spLocks noGrp="1"/>
          </p:cNvSpPr>
          <p:nvPr>
            <p:ph idx="1"/>
          </p:nvPr>
        </p:nvSpPr>
        <p:spPr>
          <a:xfrm>
            <a:off x="533400" y="1600201"/>
            <a:ext cx="6198200" cy="4349080"/>
          </a:xfrm>
          <a:ln>
            <a:noFill/>
          </a:ln>
        </p:spPr>
        <p:txBody>
          <a:bodyPr vert="horz" lIns="91440" tIns="45720" rIns="91440" bIns="45720" rtlCol="0" anchor="t">
            <a:normAutofit lnSpcReduction="10000"/>
          </a:bodyPr>
          <a:lstStyle/>
          <a:p>
            <a:r>
              <a:rPr lang="en-ZA" dirty="0"/>
              <a:t>Reliable and sustainable source of income for households. Income used for: </a:t>
            </a:r>
          </a:p>
          <a:p>
            <a:pPr lvl="1"/>
            <a:r>
              <a:rPr lang="en-ZA" dirty="0"/>
              <a:t>Food purchases (nutritious and stable diets)</a:t>
            </a:r>
          </a:p>
          <a:p>
            <a:pPr lvl="1"/>
            <a:r>
              <a:rPr lang="en-ZA" dirty="0"/>
              <a:t>Non-food purchases (health care, education)</a:t>
            </a:r>
          </a:p>
          <a:p>
            <a:pPr marL="342900" lvl="1" indent="-342900">
              <a:buFont typeface="Arial" pitchFamily="34" charset="0"/>
              <a:buChar char="•"/>
            </a:pPr>
            <a:r>
              <a:rPr lang="en-GB" sz="3200" dirty="0"/>
              <a:t>Selected IGA activities can offer accessible nutritious food</a:t>
            </a:r>
            <a:endParaRPr lang="en-ZA" sz="3200" dirty="0"/>
          </a:p>
        </p:txBody>
      </p:sp>
      <p:grpSp>
        <p:nvGrpSpPr>
          <p:cNvPr id="4" name="Group 3"/>
          <p:cNvGrpSpPr/>
          <p:nvPr/>
        </p:nvGrpSpPr>
        <p:grpSpPr>
          <a:xfrm>
            <a:off x="6948484" y="1700808"/>
            <a:ext cx="2160000" cy="4278207"/>
            <a:chOff x="6948484" y="1700808"/>
            <a:chExt cx="2160000" cy="4278207"/>
          </a:xfrm>
        </p:grpSpPr>
        <p:pic>
          <p:nvPicPr>
            <p:cNvPr id="5" name="Picture 2" descr="C:\Users\Anja\Documents\Werk\WORK - SPARROW\TVET College Lecturer Training\Agribusiness\Agribusiness NCV2\Images\Stock images\Depositphotos_25792687_m-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nja\Documents\Werk\WORK - SPARROW\_Previous work\NELK\Images\Depositphotos_85587748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C88C0C07-43BE-43C1-B3B1-8EBABDE93D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136583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dirty="0"/>
              <a:t>Examples of Income Generation Activities for improved nutrition</a:t>
            </a:r>
          </a:p>
        </p:txBody>
      </p:sp>
      <p:sp>
        <p:nvSpPr>
          <p:cNvPr id="3" name="Content Placeholder 2"/>
          <p:cNvSpPr>
            <a:spLocks noGrp="1"/>
          </p:cNvSpPr>
          <p:nvPr>
            <p:ph idx="1"/>
          </p:nvPr>
        </p:nvSpPr>
        <p:spPr>
          <a:ln>
            <a:noFill/>
          </a:ln>
        </p:spPr>
        <p:txBody>
          <a:bodyPr vert="horz" lIns="91440" tIns="45720" rIns="91440" bIns="45720" rtlCol="0" anchor="t">
            <a:normAutofit/>
          </a:bodyPr>
          <a:lstStyle/>
          <a:p>
            <a:pPr>
              <a:buNone/>
              <a:defRPr/>
            </a:pPr>
            <a:endParaRPr lang="en-US" altLang="fr-FR" dirty="0"/>
          </a:p>
          <a:p>
            <a:pPr>
              <a:buNone/>
              <a:defRPr/>
            </a:pPr>
            <a:endParaRPr lang="en-US" altLang="fr-FR" dirty="0"/>
          </a:p>
          <a:p>
            <a:pPr>
              <a:buNone/>
              <a:defRPr/>
            </a:pPr>
            <a:endParaRPr lang="en-US" altLang="fr-FR" dirty="0"/>
          </a:p>
          <a:p>
            <a:pPr algn="ctr">
              <a:buNone/>
              <a:defRPr/>
            </a:pPr>
            <a:r>
              <a:rPr lang="en-US" altLang="fr-FR" dirty="0"/>
              <a:t>  </a:t>
            </a:r>
            <a:r>
              <a:rPr lang="en-US" dirty="0"/>
              <a:t>List examples from your country</a:t>
            </a:r>
            <a:endParaRPr lang="en-US" dirty="0">
              <a:cs typeface="Calibri"/>
            </a:endParaRPr>
          </a:p>
        </p:txBody>
      </p:sp>
      <p:pic>
        <p:nvPicPr>
          <p:cNvPr id="5" name="Picture 4">
            <a:extLst>
              <a:ext uri="{FF2B5EF4-FFF2-40B4-BE49-F238E27FC236}">
                <a16:creationId xmlns:a16="http://schemas.microsoft.com/office/drawing/2014/main" id="{EBE420A1-6A82-4813-A761-C13B4D454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40602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dirty="0"/>
              <a:t>Examples of Income Generation Activities for improved nutrition</a:t>
            </a:r>
          </a:p>
        </p:txBody>
      </p:sp>
      <p:sp>
        <p:nvSpPr>
          <p:cNvPr id="3" name="Content Placeholder 2"/>
          <p:cNvSpPr>
            <a:spLocks noGrp="1"/>
          </p:cNvSpPr>
          <p:nvPr>
            <p:ph idx="1"/>
          </p:nvPr>
        </p:nvSpPr>
        <p:spPr>
          <a:ln>
            <a:noFill/>
          </a:ln>
        </p:spPr>
        <p:txBody>
          <a:bodyPr vert="horz" lIns="91440" tIns="45720" rIns="91440" bIns="45720" rtlCol="0" anchor="t">
            <a:normAutofit/>
          </a:bodyPr>
          <a:lstStyle/>
          <a:p>
            <a:pPr>
              <a:defRPr/>
            </a:pPr>
            <a:r>
              <a:rPr lang="en-US" dirty="0"/>
              <a:t> Processing of nutritious foods</a:t>
            </a:r>
            <a:endParaRPr lang="en-US" dirty="0">
              <a:cs typeface="Calibri"/>
            </a:endParaRPr>
          </a:p>
          <a:p>
            <a:pPr marL="0" indent="0">
              <a:buNone/>
              <a:defRPr/>
            </a:pPr>
            <a:endParaRPr lang="en-US" dirty="0">
              <a:cs typeface="Calibri"/>
            </a:endParaRPr>
          </a:p>
          <a:p>
            <a:pPr>
              <a:defRPr/>
            </a:pPr>
            <a:r>
              <a:rPr lang="en-US" dirty="0"/>
              <a:t> Production of complementary foods for sale</a:t>
            </a:r>
            <a:endParaRPr lang="en-US" dirty="0">
              <a:cs typeface="Calibri"/>
            </a:endParaRPr>
          </a:p>
          <a:p>
            <a:pPr>
              <a:defRPr/>
            </a:pPr>
            <a:endParaRPr lang="en-US" dirty="0">
              <a:cs typeface="Calibri"/>
            </a:endParaRPr>
          </a:p>
          <a:p>
            <a:pPr>
              <a:defRPr/>
            </a:pPr>
            <a:r>
              <a:rPr lang="en-US" dirty="0"/>
              <a:t>Development of quality restaurants</a:t>
            </a:r>
            <a:endParaRPr lang="en-US" dirty="0">
              <a:cs typeface="Calibri"/>
            </a:endParaRPr>
          </a:p>
          <a:p>
            <a:pPr>
              <a:buFontTx/>
              <a:buChar char="-"/>
              <a:defRPr/>
            </a:pPr>
            <a:endParaRPr lang="en-US" altLang="fr-FR" dirty="0"/>
          </a:p>
          <a:p>
            <a:pPr marL="0" indent="0">
              <a:buNone/>
            </a:pPr>
            <a:endParaRPr lang="en-US" dirty="0"/>
          </a:p>
        </p:txBody>
      </p:sp>
      <p:pic>
        <p:nvPicPr>
          <p:cNvPr id="5" name="Picture 4">
            <a:extLst>
              <a:ext uri="{FF2B5EF4-FFF2-40B4-BE49-F238E27FC236}">
                <a16:creationId xmlns:a16="http://schemas.microsoft.com/office/drawing/2014/main" id="{6CC35015-5EBC-421D-8321-3B18F52C3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40602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dirty="0"/>
              <a:t>Income Generating Activities (IGA) with nutrition lens</a:t>
            </a:r>
          </a:p>
        </p:txBody>
      </p:sp>
      <p:sp>
        <p:nvSpPr>
          <p:cNvPr id="3" name="Content Placeholder 2"/>
          <p:cNvSpPr>
            <a:spLocks noGrp="1"/>
          </p:cNvSpPr>
          <p:nvPr>
            <p:ph idx="1"/>
          </p:nvPr>
        </p:nvSpPr>
        <p:spPr>
          <a:xfrm>
            <a:off x="457200" y="1600200"/>
            <a:ext cx="8229600" cy="4800600"/>
          </a:xfrm>
          <a:ln>
            <a:noFill/>
          </a:ln>
        </p:spPr>
        <p:txBody>
          <a:bodyPr>
            <a:normAutofit lnSpcReduction="10000"/>
          </a:bodyPr>
          <a:lstStyle/>
          <a:p>
            <a:r>
              <a:rPr lang="en-US" altLang="fr-FR" dirty="0">
                <a:ea typeface="ＭＳ Ｐゴシック" pitchFamily="34" charset="-128"/>
                <a:cs typeface="Arial" pitchFamily="34" charset="0"/>
              </a:rPr>
              <a:t>Take into consideration women’s workload when planning activities – do no harm</a:t>
            </a:r>
          </a:p>
          <a:p>
            <a:endParaRPr lang="fr-FR" altLang="fr-FR" dirty="0">
              <a:ea typeface="ＭＳ Ｐゴシック" pitchFamily="34" charset="-128"/>
              <a:cs typeface="Arial" pitchFamily="34" charset="0"/>
            </a:endParaRPr>
          </a:p>
          <a:p>
            <a:r>
              <a:rPr lang="en-US" altLang="fr-FR" dirty="0">
                <a:ea typeface="ＭＳ Ｐゴシック" pitchFamily="34" charset="-128"/>
                <a:cs typeface="Arial" pitchFamily="34" charset="0"/>
              </a:rPr>
              <a:t>Propose "breastfeeding corners" during women’s trainings, and at work</a:t>
            </a:r>
          </a:p>
          <a:p>
            <a:endParaRPr lang="en-US" altLang="fr-FR" dirty="0">
              <a:ea typeface="ＭＳ Ｐゴシック" pitchFamily="34" charset="-128"/>
              <a:cs typeface="Arial" pitchFamily="34" charset="0"/>
            </a:endParaRPr>
          </a:p>
          <a:p>
            <a:r>
              <a:rPr lang="en-US" altLang="fr-FR" dirty="0">
                <a:ea typeface="ＭＳ Ｐゴシック" pitchFamily="34" charset="-128"/>
                <a:cs typeface="Arial" pitchFamily="34" charset="0"/>
              </a:rPr>
              <a:t>Promotion of accessible daycare systems, which can also be an IGA in itself, especially in urban zones. </a:t>
            </a:r>
            <a:endParaRPr lang="fr-FR" altLang="fr-FR" dirty="0">
              <a:ea typeface="ＭＳ Ｐゴシック" pitchFamily="34" charset="-128"/>
              <a:cs typeface="Arial" pitchFamily="34" charset="0"/>
            </a:endParaRPr>
          </a:p>
        </p:txBody>
      </p:sp>
      <p:pic>
        <p:nvPicPr>
          <p:cNvPr id="5" name="Picture 4">
            <a:extLst>
              <a:ext uri="{FF2B5EF4-FFF2-40B4-BE49-F238E27FC236}">
                <a16:creationId xmlns:a16="http://schemas.microsoft.com/office/drawing/2014/main" id="{78661BDC-5624-4C28-9508-65D5363807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31101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GB" b="1" dirty="0"/>
              <a:t>Transfer Pathway</a:t>
            </a:r>
          </a:p>
        </p:txBody>
      </p:sp>
      <p:sp>
        <p:nvSpPr>
          <p:cNvPr id="3" name="Content Placeholder 2"/>
          <p:cNvSpPr>
            <a:spLocks noGrp="1"/>
          </p:cNvSpPr>
          <p:nvPr>
            <p:ph idx="1"/>
          </p:nvPr>
        </p:nvSpPr>
        <p:spPr>
          <a:xfrm>
            <a:off x="533400" y="1600201"/>
            <a:ext cx="6198200" cy="4349080"/>
          </a:xfrm>
          <a:ln>
            <a:noFill/>
          </a:ln>
        </p:spPr>
        <p:txBody>
          <a:bodyPr>
            <a:normAutofit fontScale="92500" lnSpcReduction="10000"/>
          </a:bodyPr>
          <a:lstStyle/>
          <a:p>
            <a:r>
              <a:rPr lang="en-ZA" dirty="0"/>
              <a:t>Source of food and cash for households. Food transfers can support:</a:t>
            </a:r>
          </a:p>
          <a:p>
            <a:pPr lvl="1"/>
            <a:r>
              <a:rPr lang="en-ZA" dirty="0"/>
              <a:t>Nutritious diets;</a:t>
            </a:r>
          </a:p>
          <a:p>
            <a:pPr lvl="1"/>
            <a:r>
              <a:rPr lang="en-ZA" dirty="0"/>
              <a:t>Stable diets.</a:t>
            </a:r>
          </a:p>
          <a:p>
            <a:r>
              <a:rPr lang="en-ZA" dirty="0"/>
              <a:t>Cash used for: </a:t>
            </a:r>
          </a:p>
          <a:p>
            <a:pPr lvl="1"/>
            <a:r>
              <a:rPr lang="en-ZA" dirty="0"/>
              <a:t>Food purchases (nutritious and stable diets)</a:t>
            </a:r>
          </a:p>
          <a:p>
            <a:pPr lvl="1"/>
            <a:r>
              <a:rPr lang="en-ZA" dirty="0"/>
              <a:t>Non-food purchases (health care, education)</a:t>
            </a:r>
          </a:p>
        </p:txBody>
      </p:sp>
      <p:grpSp>
        <p:nvGrpSpPr>
          <p:cNvPr id="4" name="Group 3"/>
          <p:cNvGrpSpPr/>
          <p:nvPr/>
        </p:nvGrpSpPr>
        <p:grpSpPr>
          <a:xfrm>
            <a:off x="6948484" y="1700808"/>
            <a:ext cx="2160000" cy="4278207"/>
            <a:chOff x="6948484" y="1700808"/>
            <a:chExt cx="2160000" cy="4278207"/>
          </a:xfrm>
        </p:grpSpPr>
        <p:pic>
          <p:nvPicPr>
            <p:cNvPr id="5" name="Picture 2" descr="C:\Users\Anja\Documents\Werk\WORK - SPARROW\TVET College Lecturer Training\Agribusiness\Agribusiness NCV2\Images\Stock images\Depositphotos_25792687_m-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nja\Documents\Werk\WORK - SPARROW\_Previous work\NELK\Images\Depositphotos_85587748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A9238DDB-3A5C-4509-AD19-55A424CC36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399483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dirty="0"/>
              <a:t>Examples of transfers for improved nutrition</a:t>
            </a:r>
          </a:p>
        </p:txBody>
      </p:sp>
      <p:sp>
        <p:nvSpPr>
          <p:cNvPr id="3" name="Content Placeholder 2"/>
          <p:cNvSpPr>
            <a:spLocks noGrp="1"/>
          </p:cNvSpPr>
          <p:nvPr>
            <p:ph idx="1"/>
          </p:nvPr>
        </p:nvSpPr>
        <p:spPr>
          <a:ln>
            <a:noFill/>
          </a:ln>
        </p:spPr>
        <p:txBody>
          <a:bodyPr vert="horz" lIns="91440" tIns="45720" rIns="91440" bIns="45720" rtlCol="0" anchor="t">
            <a:normAutofit/>
          </a:bodyPr>
          <a:lstStyle/>
          <a:p>
            <a:pPr algn="ctr">
              <a:buNone/>
              <a:defRPr/>
            </a:pPr>
            <a:endParaRPr lang="en-US" dirty="0">
              <a:cs typeface="Calibri"/>
            </a:endParaRPr>
          </a:p>
          <a:p>
            <a:pPr algn="ctr">
              <a:buNone/>
              <a:defRPr/>
            </a:pPr>
            <a:endParaRPr lang="en-US" dirty="0">
              <a:cs typeface="Calibri"/>
            </a:endParaRPr>
          </a:p>
          <a:p>
            <a:pPr algn="ctr">
              <a:buNone/>
              <a:defRPr/>
            </a:pPr>
            <a:endParaRPr lang="en-US" dirty="0">
              <a:cs typeface="Calibri"/>
            </a:endParaRPr>
          </a:p>
          <a:p>
            <a:pPr algn="ctr">
              <a:buNone/>
              <a:defRPr/>
            </a:pPr>
            <a:r>
              <a:rPr lang="en-US" dirty="0"/>
              <a:t>List examples from your country</a:t>
            </a:r>
            <a:endParaRPr lang="en-US" dirty="0">
              <a:cs typeface="Calibri"/>
            </a:endParaRPr>
          </a:p>
        </p:txBody>
      </p:sp>
      <p:pic>
        <p:nvPicPr>
          <p:cNvPr id="5" name="Picture 4">
            <a:extLst>
              <a:ext uri="{FF2B5EF4-FFF2-40B4-BE49-F238E27FC236}">
                <a16:creationId xmlns:a16="http://schemas.microsoft.com/office/drawing/2014/main" id="{514F31B1-0830-432B-8622-1029C635E8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406025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a:t>Learning Objectives</a:t>
            </a:r>
          </a:p>
        </p:txBody>
      </p:sp>
      <p:sp>
        <p:nvSpPr>
          <p:cNvPr id="3" name="Content Placeholder 2"/>
          <p:cNvSpPr>
            <a:spLocks noGrp="1"/>
          </p:cNvSpPr>
          <p:nvPr>
            <p:ph idx="1"/>
          </p:nvPr>
        </p:nvSpPr>
        <p:spPr>
          <a:xfrm>
            <a:off x="533400" y="1600200"/>
            <a:ext cx="8153400" cy="4648200"/>
          </a:xfrm>
          <a:ln>
            <a:noFill/>
          </a:ln>
        </p:spPr>
        <p:txBody>
          <a:bodyPr vert="horz" lIns="91440" tIns="45720" rIns="91440" bIns="45720" rtlCol="0" anchor="t">
            <a:normAutofit/>
          </a:bodyPr>
          <a:lstStyle/>
          <a:p>
            <a:pPr marL="0" indent="0">
              <a:buNone/>
            </a:pPr>
            <a:r>
              <a:rPr lang="en-US" dirty="0">
                <a:cs typeface="Calibri"/>
              </a:rPr>
              <a:t>By the end of this session, participants will be able to:</a:t>
            </a:r>
          </a:p>
          <a:p>
            <a:r>
              <a:rPr lang="en-US" dirty="0"/>
              <a:t>Understand the critical role that FSL plays in nutrition outcomes</a:t>
            </a:r>
          </a:p>
          <a:p>
            <a:pPr lvl="0"/>
            <a:r>
              <a:rPr lang="en-GB" dirty="0"/>
              <a:t>Explain the four main pathways between Agriculture/FSL and nutrition </a:t>
            </a:r>
            <a:endParaRPr lang="en-US" dirty="0"/>
          </a:p>
          <a:p>
            <a:r>
              <a:rPr lang="en-US" dirty="0"/>
              <a:t>Identify specific entry points for integrating FSL and nutrition</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FD67F49B-D075-4F6A-BBC8-0349EB32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a:noFill/>
          </a:ln>
        </p:spPr>
        <p:txBody>
          <a:bodyPr>
            <a:noAutofit/>
          </a:bodyPr>
          <a:lstStyle/>
          <a:p>
            <a:r>
              <a:rPr lang="en-US" sz="3600" b="1" dirty="0"/>
              <a:t>Considerations for improved nutrition: General Food Distribution (GFD)</a:t>
            </a:r>
          </a:p>
        </p:txBody>
      </p:sp>
      <p:sp>
        <p:nvSpPr>
          <p:cNvPr id="3" name="Content Placeholder 2"/>
          <p:cNvSpPr>
            <a:spLocks noGrp="1"/>
          </p:cNvSpPr>
          <p:nvPr>
            <p:ph idx="1"/>
          </p:nvPr>
        </p:nvSpPr>
        <p:spPr>
          <a:xfrm>
            <a:off x="457200" y="1371600"/>
            <a:ext cx="8229600" cy="5105400"/>
          </a:xfrm>
          <a:ln>
            <a:noFill/>
          </a:ln>
        </p:spPr>
        <p:txBody>
          <a:bodyPr>
            <a:normAutofit fontScale="77500" lnSpcReduction="20000"/>
          </a:bodyPr>
          <a:lstStyle/>
          <a:p>
            <a:r>
              <a:rPr lang="en-US" dirty="0"/>
              <a:t>Deliver them within a </a:t>
            </a:r>
            <a:r>
              <a:rPr lang="en-US" b="1" dirty="0"/>
              <a:t>multi-</a:t>
            </a:r>
            <a:r>
              <a:rPr lang="en-US" b="1" dirty="0" err="1"/>
              <a:t>sectoral</a:t>
            </a:r>
            <a:r>
              <a:rPr lang="en-US" b="1" dirty="0"/>
              <a:t> package </a:t>
            </a:r>
            <a:r>
              <a:rPr lang="en-US" dirty="0"/>
              <a:t>of interventions that aims to improve food security, nutrition, health and WASH.</a:t>
            </a:r>
            <a:r>
              <a:rPr lang="en-US" i="1" dirty="0"/>
              <a:t> </a:t>
            </a:r>
          </a:p>
          <a:p>
            <a:pPr>
              <a:buNone/>
            </a:pPr>
            <a:endParaRPr lang="en-US" i="1" dirty="0"/>
          </a:p>
          <a:p>
            <a:r>
              <a:rPr lang="en-US" dirty="0"/>
              <a:t>Enhance the nutrition-sensitivity of food transfers by improving their </a:t>
            </a:r>
            <a:r>
              <a:rPr lang="en-US" b="1" dirty="0"/>
              <a:t>nutritional quality, and ensuring adequate size and timing of the transfers</a:t>
            </a:r>
            <a:r>
              <a:rPr lang="en-US" dirty="0"/>
              <a:t>. </a:t>
            </a:r>
          </a:p>
          <a:p>
            <a:pPr>
              <a:buNone/>
            </a:pPr>
            <a:endParaRPr lang="en-US" i="1" dirty="0"/>
          </a:p>
          <a:p>
            <a:r>
              <a:rPr lang="en-US" dirty="0"/>
              <a:t>Foods that are </a:t>
            </a:r>
            <a:r>
              <a:rPr lang="en-US" b="1" dirty="0"/>
              <a:t>energy, protein or micronutrient-rich</a:t>
            </a:r>
            <a:r>
              <a:rPr lang="en-US" dirty="0"/>
              <a:t>, including fortified complementary foods are to be preferred. </a:t>
            </a:r>
          </a:p>
          <a:p>
            <a:pPr>
              <a:buNone/>
            </a:pPr>
            <a:endParaRPr lang="en-US" dirty="0"/>
          </a:p>
          <a:p>
            <a:r>
              <a:rPr lang="en-US" dirty="0"/>
              <a:t>Opt to </a:t>
            </a:r>
            <a:r>
              <a:rPr lang="en-US" b="1" dirty="0"/>
              <a:t>avoid the inclusion of foods with potential negative effects </a:t>
            </a:r>
            <a:r>
              <a:rPr lang="en-US" dirty="0"/>
              <a:t>for nutritional status (e.g. sugar and black tea). </a:t>
            </a:r>
          </a:p>
        </p:txBody>
      </p:sp>
      <p:pic>
        <p:nvPicPr>
          <p:cNvPr id="5" name="Picture 4">
            <a:extLst>
              <a:ext uri="{FF2B5EF4-FFF2-40B4-BE49-F238E27FC236}">
                <a16:creationId xmlns:a16="http://schemas.microsoft.com/office/drawing/2014/main" id="{4085C21C-5C44-4F06-8654-A49DDB9F1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338123"/>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a:ln>
            <a:noFill/>
          </a:ln>
        </p:spPr>
        <p:txBody>
          <a:bodyPr>
            <a:normAutofit fontScale="90000"/>
          </a:bodyPr>
          <a:lstStyle/>
          <a:p>
            <a:r>
              <a:rPr lang="en-US" sz="3600" b="1" dirty="0"/>
              <a:t>Considerations for improved nutrition: Food Assistance for Assets (FFA)</a:t>
            </a:r>
          </a:p>
        </p:txBody>
      </p:sp>
      <p:sp>
        <p:nvSpPr>
          <p:cNvPr id="3" name="Content Placeholder 2"/>
          <p:cNvSpPr>
            <a:spLocks noGrp="1"/>
          </p:cNvSpPr>
          <p:nvPr>
            <p:ph idx="1"/>
          </p:nvPr>
        </p:nvSpPr>
        <p:spPr>
          <a:xfrm>
            <a:off x="457200" y="1219200"/>
            <a:ext cx="8229600" cy="4906963"/>
          </a:xfrm>
          <a:ln>
            <a:noFill/>
          </a:ln>
        </p:spPr>
        <p:txBody>
          <a:bodyPr>
            <a:normAutofit/>
          </a:bodyPr>
          <a:lstStyle/>
          <a:p>
            <a:r>
              <a:rPr lang="en-US" dirty="0"/>
              <a:t>Improve the </a:t>
            </a:r>
            <a:r>
              <a:rPr lang="en-US" b="1" dirty="0"/>
              <a:t>quality</a:t>
            </a:r>
            <a:r>
              <a:rPr lang="en-US" dirty="0"/>
              <a:t> </a:t>
            </a:r>
            <a:r>
              <a:rPr lang="en-US" b="1" dirty="0"/>
              <a:t>of the transfer</a:t>
            </a:r>
          </a:p>
          <a:p>
            <a:pPr>
              <a:buNone/>
            </a:pPr>
            <a:endParaRPr lang="en-US" dirty="0"/>
          </a:p>
          <a:p>
            <a:r>
              <a:rPr lang="en-US" dirty="0"/>
              <a:t>Selecting household and community </a:t>
            </a:r>
            <a:r>
              <a:rPr lang="en-US" b="1" dirty="0"/>
              <a:t>assets that address nutritional needs</a:t>
            </a:r>
          </a:p>
          <a:p>
            <a:pPr>
              <a:buNone/>
            </a:pPr>
            <a:endParaRPr lang="en-US" dirty="0"/>
          </a:p>
          <a:p>
            <a:r>
              <a:rPr lang="en-US" dirty="0"/>
              <a:t>Use </a:t>
            </a:r>
            <a:r>
              <a:rPr lang="en-US" b="1" dirty="0"/>
              <a:t>FFA as a platform </a:t>
            </a:r>
            <a:r>
              <a:rPr lang="en-US" dirty="0"/>
              <a:t>for delivering or linking to other nutritionally-relevant activities.</a:t>
            </a:r>
          </a:p>
        </p:txBody>
      </p:sp>
      <p:pic>
        <p:nvPicPr>
          <p:cNvPr id="5" name="Picture 4">
            <a:extLst>
              <a:ext uri="{FF2B5EF4-FFF2-40B4-BE49-F238E27FC236}">
                <a16:creationId xmlns:a16="http://schemas.microsoft.com/office/drawing/2014/main" id="{8248C529-3707-42E5-92BB-6BB244089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a:ln>
            <a:noFill/>
          </a:ln>
        </p:spPr>
        <p:txBody>
          <a:bodyPr>
            <a:normAutofit fontScale="90000"/>
          </a:bodyPr>
          <a:lstStyle/>
          <a:p>
            <a:r>
              <a:rPr lang="en-US" b="1" dirty="0"/>
              <a:t>Considerations for improved nutrition: Cash &amp; Vouchers (C&amp;V)</a:t>
            </a:r>
          </a:p>
        </p:txBody>
      </p:sp>
      <p:sp>
        <p:nvSpPr>
          <p:cNvPr id="3" name="Content Placeholder 2"/>
          <p:cNvSpPr>
            <a:spLocks noGrp="1"/>
          </p:cNvSpPr>
          <p:nvPr>
            <p:ph idx="1"/>
          </p:nvPr>
        </p:nvSpPr>
        <p:spPr>
          <a:xfrm>
            <a:off x="457200" y="1600200"/>
            <a:ext cx="8229600" cy="4800600"/>
          </a:xfrm>
          <a:ln>
            <a:noFill/>
          </a:ln>
        </p:spPr>
        <p:txBody>
          <a:bodyPr vert="horz" lIns="91440" tIns="45720" rIns="91440" bIns="45720" rtlCol="0" anchor="t">
            <a:normAutofit fontScale="92500" lnSpcReduction="10000"/>
          </a:bodyPr>
          <a:lstStyle/>
          <a:p>
            <a:pPr>
              <a:defRPr/>
            </a:pPr>
            <a:r>
              <a:rPr lang="en-US" b="1" dirty="0">
                <a:sym typeface="Wingdings"/>
              </a:rPr>
              <a:t>Target</a:t>
            </a:r>
            <a:r>
              <a:rPr lang="en-US" dirty="0">
                <a:sym typeface="Wingdings"/>
              </a:rPr>
              <a:t> the most vulnerable</a:t>
            </a:r>
            <a:endParaRPr lang="en-US" dirty="0"/>
          </a:p>
          <a:p>
            <a:pPr>
              <a:buFont typeface="Arial" pitchFamily="2" charset="2"/>
              <a:buChar char="•"/>
              <a:defRPr/>
            </a:pPr>
            <a:r>
              <a:rPr lang="en-US" dirty="0"/>
              <a:t>Integrate a </a:t>
            </a:r>
            <a:r>
              <a:rPr lang="en-US" b="1" dirty="0"/>
              <a:t>nutrition objective and indicators</a:t>
            </a:r>
            <a:endParaRPr lang="en-US" dirty="0">
              <a:cs typeface="Calibri"/>
            </a:endParaRPr>
          </a:p>
          <a:p>
            <a:pPr>
              <a:defRPr/>
            </a:pPr>
            <a:r>
              <a:rPr lang="en-US" dirty="0"/>
              <a:t>Make sure that the </a:t>
            </a:r>
            <a:r>
              <a:rPr lang="en-US" b="1" dirty="0"/>
              <a:t>amount of the transfer </a:t>
            </a:r>
            <a:r>
              <a:rPr lang="en-US" dirty="0"/>
              <a:t>is sufficient to cover the cost of an adequate and nutritious diet</a:t>
            </a:r>
            <a:endParaRPr lang="en-US" dirty="0">
              <a:cs typeface="Calibri"/>
            </a:endParaRPr>
          </a:p>
          <a:p>
            <a:pPr>
              <a:defRPr/>
            </a:pPr>
            <a:r>
              <a:rPr lang="en-US" dirty="0">
                <a:sym typeface="Wingdings"/>
              </a:rPr>
              <a:t>Empower w</a:t>
            </a:r>
            <a:r>
              <a:rPr lang="en-US" b="1" dirty="0">
                <a:sym typeface="Wingdings"/>
              </a:rPr>
              <a:t>omen</a:t>
            </a:r>
            <a:endParaRPr lang="en-US" b="1" dirty="0">
              <a:cs typeface="Calibri"/>
            </a:endParaRPr>
          </a:p>
          <a:p>
            <a:pPr>
              <a:defRPr/>
            </a:pPr>
            <a:r>
              <a:rPr lang="en-US" dirty="0"/>
              <a:t>Use vouchers to promote access to </a:t>
            </a:r>
            <a:r>
              <a:rPr lang="en-US" b="1" dirty="0"/>
              <a:t>specific foods</a:t>
            </a:r>
            <a:r>
              <a:rPr lang="en-US" dirty="0"/>
              <a:t> (improve household food diversity) or services, </a:t>
            </a:r>
            <a:endParaRPr lang="en-US" dirty="0">
              <a:cs typeface="Calibri"/>
            </a:endParaRPr>
          </a:p>
          <a:p>
            <a:pPr>
              <a:defRPr/>
            </a:pPr>
            <a:r>
              <a:rPr lang="en-US" dirty="0">
                <a:sym typeface="Wingdings"/>
              </a:rPr>
              <a:t>Use </a:t>
            </a:r>
            <a:r>
              <a:rPr lang="en-US" b="1" dirty="0">
                <a:sym typeface="Wingdings"/>
              </a:rPr>
              <a:t>voucher for nutrition </a:t>
            </a:r>
            <a:r>
              <a:rPr lang="en-US" dirty="0">
                <a:sym typeface="Wingdings"/>
              </a:rPr>
              <a:t>training, education, awareness raising </a:t>
            </a:r>
            <a:endParaRPr lang="en-US" dirty="0">
              <a:cs typeface="Calibri"/>
            </a:endParaRPr>
          </a:p>
          <a:p>
            <a:pPr marL="0" indent="0">
              <a:buNone/>
              <a:defRPr/>
            </a:pPr>
            <a:endParaRPr lang="en-US" b="1" dirty="0">
              <a:sym typeface="Wingdings"/>
            </a:endParaRPr>
          </a:p>
          <a:p>
            <a:pPr marL="0" indent="0">
              <a:buNone/>
              <a:defRPr/>
            </a:pPr>
            <a:endParaRPr lang="en-US" dirty="0"/>
          </a:p>
          <a:p>
            <a:endParaRPr lang="en-US" dirty="0"/>
          </a:p>
        </p:txBody>
      </p:sp>
      <p:pic>
        <p:nvPicPr>
          <p:cNvPr id="5" name="Picture 4">
            <a:extLst>
              <a:ext uri="{FF2B5EF4-FFF2-40B4-BE49-F238E27FC236}">
                <a16:creationId xmlns:a16="http://schemas.microsoft.com/office/drawing/2014/main" id="{6D9609E7-7611-4F2D-8180-8C743E288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304" y="6384370"/>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57200" y="152400"/>
            <a:ext cx="8229600" cy="762000"/>
          </a:xfrm>
          <a:ln>
            <a:noFill/>
          </a:ln>
        </p:spPr>
        <p:txBody>
          <a:bodyPr>
            <a:normAutofit fontScale="90000"/>
          </a:bodyPr>
          <a:lstStyle/>
          <a:p>
            <a:br>
              <a:rPr lang="fr-FR" altLang="fr-FR" b="1" dirty="0">
                <a:latin typeface="Arial" pitchFamily="34" charset="0"/>
                <a:ea typeface="ＭＳ Ｐゴシック" pitchFamily="34" charset="-128"/>
                <a:cs typeface="Arial" pitchFamily="34" charset="0"/>
              </a:rPr>
            </a:br>
            <a:r>
              <a:rPr lang="en-US" sz="3600" b="1" dirty="0"/>
              <a:t>Considerations for improved nutrition: C&amp;V</a:t>
            </a:r>
            <a:br>
              <a:rPr lang="fr-FR" altLang="fr-FR" b="1" dirty="0">
                <a:latin typeface="Arial" pitchFamily="34" charset="0"/>
                <a:ea typeface="ＭＳ Ｐゴシック" pitchFamily="34" charset="-128"/>
                <a:cs typeface="Arial" pitchFamily="34" charset="0"/>
              </a:rPr>
            </a:br>
            <a:endParaRPr lang="fr-FR" altLang="fr-FR" b="1" dirty="0">
              <a:latin typeface="Arial" pitchFamily="34" charset="0"/>
              <a:ea typeface="ＭＳ Ｐゴシック" pitchFamily="34" charset="-128"/>
              <a:cs typeface="Arial" pitchFamily="34" charset="0"/>
            </a:endParaRPr>
          </a:p>
        </p:txBody>
      </p:sp>
      <p:sp>
        <p:nvSpPr>
          <p:cNvPr id="23555" name="Espace réservé du contenu 2"/>
          <p:cNvSpPr>
            <a:spLocks noGrp="1"/>
          </p:cNvSpPr>
          <p:nvPr>
            <p:ph idx="1"/>
          </p:nvPr>
        </p:nvSpPr>
        <p:spPr>
          <a:xfrm>
            <a:off x="533400" y="914400"/>
            <a:ext cx="8153400" cy="5638800"/>
          </a:xfrm>
          <a:ln>
            <a:noFill/>
          </a:ln>
        </p:spPr>
        <p:txBody>
          <a:bodyPr>
            <a:noAutofit/>
          </a:bodyPr>
          <a:lstStyle/>
          <a:p>
            <a:pPr marL="0" indent="0">
              <a:buFont typeface="Arial" pitchFamily="34" charset="0"/>
              <a:buNone/>
              <a:defRPr/>
            </a:pPr>
            <a:r>
              <a:rPr lang="en-US" sz="3000" b="1" dirty="0"/>
              <a:t>Potential conditions include:</a:t>
            </a:r>
            <a:endParaRPr lang="en-US" sz="3000" dirty="0"/>
          </a:p>
          <a:p>
            <a:pPr>
              <a:defRPr/>
            </a:pPr>
            <a:r>
              <a:rPr lang="en-US" sz="3000" b="1" dirty="0"/>
              <a:t>Nutrition-specific </a:t>
            </a:r>
            <a:r>
              <a:rPr lang="en-US" sz="3000" dirty="0"/>
              <a:t>conditionality that addresses care, feeding, and hygiene practices that influence child nutrition and that are adapted to the context. </a:t>
            </a:r>
            <a:endParaRPr lang="fr-FR" sz="3000" dirty="0"/>
          </a:p>
          <a:p>
            <a:pPr>
              <a:defRPr/>
            </a:pPr>
            <a:r>
              <a:rPr lang="en-US" sz="3000" b="1" dirty="0"/>
              <a:t>Health-specific conditionality </a:t>
            </a:r>
            <a:r>
              <a:rPr lang="en-US" sz="3000" dirty="0"/>
              <a:t>addressing care-seeking behavior and practices</a:t>
            </a:r>
            <a:endParaRPr lang="fr-FR" sz="3000" dirty="0"/>
          </a:p>
          <a:p>
            <a:pPr>
              <a:defRPr/>
            </a:pPr>
            <a:r>
              <a:rPr lang="en-US" sz="3000" b="1" dirty="0"/>
              <a:t>Agricultural-specific conditionality</a:t>
            </a:r>
            <a:r>
              <a:rPr lang="en-US" sz="3000" dirty="0"/>
              <a:t>, promoting for instance the adoption of sustainable practices that preserves ecosystems, or new products such as orange fleshed potato. </a:t>
            </a:r>
            <a:endParaRPr lang="fr-FR" sz="3000" dirty="0"/>
          </a:p>
        </p:txBody>
      </p:sp>
      <p:sp>
        <p:nvSpPr>
          <p:cNvPr id="23557" name="ZoneTexte 1"/>
          <p:cNvSpPr txBox="1">
            <a:spLocks noChangeArrowheads="1"/>
          </p:cNvSpPr>
          <p:nvPr/>
        </p:nvSpPr>
        <p:spPr bwMode="auto">
          <a:xfrm>
            <a:off x="2771775" y="6589713"/>
            <a:ext cx="6372225" cy="307975"/>
          </a:xfrm>
          <a:prstGeom prst="rect">
            <a:avLst/>
          </a:prstGeom>
          <a:noFill/>
          <a:ln w="9525">
            <a:noFill/>
            <a:miter lim="800000"/>
            <a:headEnd/>
            <a:tailEnd/>
          </a:ln>
        </p:spPr>
        <p:txBody>
          <a:bodyPr>
            <a:spAutoFit/>
          </a:bodyPr>
          <a:lstStyle/>
          <a:p>
            <a:pPr algn="r">
              <a:buFont typeface="Arial" pitchFamily="34" charset="0"/>
              <a:buNone/>
            </a:pPr>
            <a:r>
              <a:rPr lang="en-US" altLang="fr-FR" sz="1400">
                <a:solidFill>
                  <a:schemeClr val="bg1"/>
                </a:solidFill>
                <a:cs typeface="Arial" pitchFamily="34" charset="0"/>
              </a:rPr>
              <a:t>Session 8.1: Improving impact of cash transfers on nutrition</a:t>
            </a:r>
          </a:p>
        </p:txBody>
      </p:sp>
      <p:pic>
        <p:nvPicPr>
          <p:cNvPr id="6" name="Picture 5">
            <a:extLst>
              <a:ext uri="{FF2B5EF4-FFF2-40B4-BE49-F238E27FC236}">
                <a16:creationId xmlns:a16="http://schemas.microsoft.com/office/drawing/2014/main" id="{AC1D86FF-A825-4E60-97B8-E376A21A9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08" y="6417554"/>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bg/>
                                          </p:spTgt>
                                        </p:tgtEl>
                                        <p:attrNameLst>
                                          <p:attrName>style.visibility</p:attrName>
                                        </p:attrNameLst>
                                      </p:cBhvr>
                                      <p:to>
                                        <p:strVal val="visible"/>
                                      </p:to>
                                    </p:set>
                                    <p:anim calcmode="lin" valueType="num">
                                      <p:cBhvr additive="base">
                                        <p:cTn id="7" dur="500" fill="hold"/>
                                        <p:tgtEl>
                                          <p:spTgt spid="2355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 calcmode="lin" valueType="num">
                                      <p:cBhvr additive="base">
                                        <p:cTn id="19"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 calcmode="lin" valueType="num">
                                      <p:cBhvr additive="base">
                                        <p:cTn id="25"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3" end="3"/>
                                            </p:txEl>
                                          </p:spTgt>
                                        </p:tgtEl>
                                        <p:attrNameLst>
                                          <p:attrName>style.visibility</p:attrName>
                                        </p:attrNameLst>
                                      </p:cBhvr>
                                      <p:to>
                                        <p:strVal val="visible"/>
                                      </p:to>
                                    </p:set>
                                    <p:anim calcmode="lin" valueType="num">
                                      <p:cBhvr additive="base">
                                        <p:cTn id="31"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noFill/>
          <a:ln>
            <a:noFill/>
          </a:ln>
        </p:spPr>
        <p:txBody>
          <a:bodyPr>
            <a:normAutofit/>
          </a:bodyPr>
          <a:lstStyle/>
          <a:p>
            <a:r>
              <a:rPr lang="en-GB" b="1" dirty="0"/>
              <a:t>Woman’s Empowerment Pathway</a:t>
            </a:r>
          </a:p>
        </p:txBody>
      </p:sp>
      <p:sp>
        <p:nvSpPr>
          <p:cNvPr id="3" name="Content Placeholder 2"/>
          <p:cNvSpPr>
            <a:spLocks noGrp="1"/>
          </p:cNvSpPr>
          <p:nvPr>
            <p:ph idx="1"/>
          </p:nvPr>
        </p:nvSpPr>
        <p:spPr>
          <a:xfrm>
            <a:off x="457200" y="1295400"/>
            <a:ext cx="6274400" cy="5105400"/>
          </a:xfrm>
          <a:noFill/>
          <a:ln>
            <a:noFill/>
          </a:ln>
        </p:spPr>
        <p:txBody>
          <a:bodyPr>
            <a:normAutofit fontScale="92500"/>
          </a:bodyPr>
          <a:lstStyle/>
          <a:p>
            <a:r>
              <a:rPr lang="en-ZA" dirty="0"/>
              <a:t>Women’s empowerment influences: </a:t>
            </a:r>
          </a:p>
          <a:p>
            <a:pPr lvl="1"/>
            <a:r>
              <a:rPr lang="en-ZA" dirty="0"/>
              <a:t>Use of income.</a:t>
            </a:r>
          </a:p>
          <a:p>
            <a:pPr lvl="1"/>
            <a:r>
              <a:rPr lang="en-ZA" dirty="0"/>
              <a:t>Ability to care for families.</a:t>
            </a:r>
          </a:p>
          <a:p>
            <a:pPr lvl="1"/>
            <a:r>
              <a:rPr lang="en-ZA" dirty="0"/>
              <a:t>Women’s energy expenditure.</a:t>
            </a:r>
          </a:p>
          <a:p>
            <a:r>
              <a:rPr lang="en-ZA" dirty="0"/>
              <a:t>Women who are empowered have: </a:t>
            </a:r>
          </a:p>
          <a:p>
            <a:pPr lvl="1"/>
            <a:r>
              <a:rPr lang="en-ZA" dirty="0"/>
              <a:t>More decision-making power.</a:t>
            </a:r>
          </a:p>
          <a:p>
            <a:pPr lvl="1"/>
            <a:r>
              <a:rPr lang="en-ZA" dirty="0"/>
              <a:t>Better access to, and control over, resources.</a:t>
            </a:r>
          </a:p>
          <a:p>
            <a:pPr lvl="1"/>
            <a:r>
              <a:rPr lang="en-ZA" dirty="0"/>
              <a:t>More control over time and labour allocation.</a:t>
            </a:r>
          </a:p>
          <a:p>
            <a:endParaRPr lang="en-GB" dirty="0"/>
          </a:p>
        </p:txBody>
      </p:sp>
      <p:grpSp>
        <p:nvGrpSpPr>
          <p:cNvPr id="4" name="Group 3"/>
          <p:cNvGrpSpPr/>
          <p:nvPr/>
        </p:nvGrpSpPr>
        <p:grpSpPr>
          <a:xfrm>
            <a:off x="6948484" y="1295400"/>
            <a:ext cx="2160000" cy="4683615"/>
            <a:chOff x="6948484" y="1700808"/>
            <a:chExt cx="2160000" cy="4278207"/>
          </a:xfrm>
        </p:grpSpPr>
        <p:pic>
          <p:nvPicPr>
            <p:cNvPr id="5" name="Picture 2" descr="C:\Users\Anja\Documents\Werk\WORK - SPARROW\TVET College Lecturer Training\Agribusiness\Agribusiness NCV2\Images\Stock images\Depositphotos_25792687_m-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nja\Documents\Werk\WORK - SPARROW\_Previous work\NELK\Images\Depositphotos_85587748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36A2E685-121B-44B8-ABD7-D69C7ED32C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3304" y="6384370"/>
            <a:ext cx="1794941" cy="440446"/>
          </a:xfrm>
          <a:prstGeom prst="rect">
            <a:avLst/>
          </a:prstGeom>
        </p:spPr>
      </p:pic>
    </p:spTree>
    <p:extLst>
      <p:ext uri="{BB962C8B-B14F-4D97-AF65-F5344CB8AC3E}">
        <p14:creationId xmlns:p14="http://schemas.microsoft.com/office/powerpoint/2010/main" val="15860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dirty="0"/>
              <a:t>Examples of women’s empowerment pathway for nutrition</a:t>
            </a:r>
          </a:p>
        </p:txBody>
      </p:sp>
      <p:sp>
        <p:nvSpPr>
          <p:cNvPr id="3" name="Content Placeholder 2"/>
          <p:cNvSpPr>
            <a:spLocks noGrp="1"/>
          </p:cNvSpPr>
          <p:nvPr>
            <p:ph idx="1"/>
          </p:nvPr>
        </p:nvSpPr>
        <p:spPr>
          <a:ln>
            <a:noFill/>
          </a:ln>
        </p:spPr>
        <p:txBody>
          <a:bodyPr vert="horz" lIns="91440" tIns="45720" rIns="91440" bIns="45720" rtlCol="0" anchor="t">
            <a:normAutofit/>
          </a:bodyPr>
          <a:lstStyle/>
          <a:p>
            <a:pPr>
              <a:buNone/>
              <a:defRPr/>
            </a:pPr>
            <a:endParaRPr lang="en-US" altLang="fr-FR" dirty="0"/>
          </a:p>
          <a:p>
            <a:pPr>
              <a:buNone/>
              <a:defRPr/>
            </a:pPr>
            <a:endParaRPr lang="en-US" altLang="fr-FR" dirty="0"/>
          </a:p>
          <a:p>
            <a:pPr>
              <a:buNone/>
              <a:defRPr/>
            </a:pPr>
            <a:endParaRPr lang="en-US" altLang="fr-FR" dirty="0"/>
          </a:p>
          <a:p>
            <a:pPr algn="ctr">
              <a:buNone/>
              <a:defRPr/>
            </a:pPr>
            <a:r>
              <a:rPr lang="en-US" dirty="0"/>
              <a:t>List examples from your country</a:t>
            </a:r>
            <a:endParaRPr lang="en-US" dirty="0">
              <a:cs typeface="Calibri"/>
            </a:endParaRPr>
          </a:p>
        </p:txBody>
      </p:sp>
      <p:pic>
        <p:nvPicPr>
          <p:cNvPr id="5" name="Picture 4">
            <a:extLst>
              <a:ext uri="{FF2B5EF4-FFF2-40B4-BE49-F238E27FC236}">
                <a16:creationId xmlns:a16="http://schemas.microsoft.com/office/drawing/2014/main" id="{47F5BBBF-077E-4BEE-B310-02E21C736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304" y="6384370"/>
            <a:ext cx="1794941" cy="440446"/>
          </a:xfrm>
          <a:prstGeom prst="rect">
            <a:avLst/>
          </a:prstGeom>
        </p:spPr>
      </p:pic>
    </p:spTree>
    <p:extLst>
      <p:ext uri="{BB962C8B-B14F-4D97-AF65-F5344CB8AC3E}">
        <p14:creationId xmlns:p14="http://schemas.microsoft.com/office/powerpoint/2010/main" val="41533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57200" y="0"/>
            <a:ext cx="8229600" cy="831520"/>
          </a:xfrm>
          <a:noFill/>
          <a:ln>
            <a:noFill/>
          </a:ln>
        </p:spPr>
        <p:txBody>
          <a:bodyPr>
            <a:normAutofit fontScale="90000"/>
          </a:bodyPr>
          <a:lstStyle/>
          <a:p>
            <a:br>
              <a:rPr lang="fr-FR" altLang="fr-FR" b="1" dirty="0">
                <a:latin typeface="Arial" pitchFamily="34" charset="0"/>
                <a:ea typeface="ＭＳ Ｐゴシック" pitchFamily="34" charset="-128"/>
                <a:cs typeface="Arial" pitchFamily="34" charset="0"/>
              </a:rPr>
            </a:br>
            <a:r>
              <a:rPr lang="fr-FR" altLang="fr-FR" b="1" dirty="0">
                <a:latin typeface="Arial" pitchFamily="34" charset="0"/>
                <a:ea typeface="ＭＳ Ｐゴシック" pitchFamily="34" charset="-128"/>
                <a:cs typeface="Arial" pitchFamily="34" charset="0"/>
              </a:rPr>
              <a:t>Monitoring and Evaluation </a:t>
            </a:r>
            <a:br>
              <a:rPr lang="fr-FR" altLang="fr-FR" b="1" dirty="0">
                <a:latin typeface="Arial" pitchFamily="34" charset="0"/>
                <a:ea typeface="ＭＳ Ｐゴシック" pitchFamily="34" charset="-128"/>
                <a:cs typeface="Arial" pitchFamily="34" charset="0"/>
              </a:rPr>
            </a:br>
            <a:endParaRPr lang="fr-FR" altLang="fr-FR" b="1" dirty="0">
              <a:latin typeface="Arial" pitchFamily="34" charset="0"/>
              <a:ea typeface="ＭＳ Ｐゴシック" pitchFamily="34" charset="-128"/>
              <a:cs typeface="Arial"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28350916"/>
              </p:ext>
            </p:extLst>
          </p:nvPr>
        </p:nvGraphicFramePr>
        <p:xfrm>
          <a:off x="457200" y="838200"/>
          <a:ext cx="8229600" cy="5198510"/>
        </p:xfrm>
        <a:graphic>
          <a:graphicData uri="http://schemas.openxmlformats.org/drawingml/2006/table">
            <a:tbl>
              <a:tblPr firstRow="1" bandRow="1">
                <a:tableStyleId>{5C22544A-7EE6-4342-B048-85BDC9FD1C3A}</a:tableStyleId>
              </a:tblPr>
              <a:tblGrid>
                <a:gridCol w="1131082">
                  <a:extLst>
                    <a:ext uri="{9D8B030D-6E8A-4147-A177-3AD203B41FA5}">
                      <a16:colId xmlns:a16="http://schemas.microsoft.com/office/drawing/2014/main" val="374747143"/>
                    </a:ext>
                  </a:extLst>
                </a:gridCol>
                <a:gridCol w="7098518">
                  <a:extLst>
                    <a:ext uri="{9D8B030D-6E8A-4147-A177-3AD203B41FA5}">
                      <a16:colId xmlns:a16="http://schemas.microsoft.com/office/drawing/2014/main" val="668774402"/>
                    </a:ext>
                  </a:extLst>
                </a:gridCol>
              </a:tblGrid>
              <a:tr h="465851">
                <a:tc>
                  <a:txBody>
                    <a:bodyPr/>
                    <a:lstStyle/>
                    <a:p>
                      <a:pPr marL="0" marR="0">
                        <a:lnSpc>
                          <a:spcPct val="107000"/>
                        </a:lnSpc>
                        <a:spcBef>
                          <a:spcPts val="0"/>
                        </a:spcBef>
                        <a:spcAft>
                          <a:spcPts val="800"/>
                        </a:spcAft>
                      </a:pPr>
                      <a:r>
                        <a:rPr lang="en-US" sz="2000" dirty="0">
                          <a:effectLst/>
                        </a:rPr>
                        <a:t>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en-US" sz="2000" dirty="0">
                          <a:effectLst/>
                        </a:rPr>
                        <a:t>Examples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845203844"/>
                  </a:ext>
                </a:extLst>
              </a:tr>
              <a:tr h="408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effectLst/>
                        </a:rPr>
                        <a:t>Outcome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en-US" sz="2000" b="0" i="0" u="none" strike="noStrike" kern="1200" baseline="0" dirty="0">
                          <a:solidFill>
                            <a:schemeClr val="dk1"/>
                          </a:solidFill>
                          <a:latin typeface="+mn-lt"/>
                          <a:ea typeface="+mn-ea"/>
                          <a:cs typeface="+mn-cs"/>
                        </a:rPr>
                        <a:t>Women’s access and control over resources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4066687232"/>
                  </a:ext>
                </a:extLst>
              </a:tr>
              <a:tr h="69426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Availability and prices of targeted nutrient-rich</a:t>
                      </a:r>
                      <a:r>
                        <a:rPr lang="en-GB" sz="2000" baseline="0" dirty="0">
                          <a:effectLst/>
                          <a:latin typeface="Calibri" panose="020F0502020204030204" pitchFamily="34" charset="0"/>
                          <a:ea typeface="Calibri" panose="020F0502020204030204" pitchFamily="34" charset="0"/>
                          <a:cs typeface="Times New Roman" panose="02020603050405020304" pitchFamily="18" charset="0"/>
                        </a:rPr>
                        <a:t> foods in local markets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3094014132"/>
                  </a:ext>
                </a:extLst>
              </a:tr>
              <a:tr h="69426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t>
                      </a:r>
                      <a:r>
                        <a:rPr lang="en-GB" sz="2000" baseline="0" dirty="0">
                          <a:effectLst/>
                          <a:latin typeface="Calibri" panose="020F0502020204030204" pitchFamily="34" charset="0"/>
                          <a:ea typeface="Calibri" panose="020F0502020204030204" pitchFamily="34" charset="0"/>
                          <a:cs typeface="Times New Roman" panose="02020603050405020304" pitchFamily="18" charset="0"/>
                        </a:rPr>
                        <a:t> of HH with capacity to prepare food safely (able to access food, water, fuel, cooking utensils)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4056046139"/>
                  </a:ext>
                </a:extLst>
              </a:tr>
              <a:tr h="408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Change in food consumption patterns</a:t>
                      </a:r>
                      <a:r>
                        <a:rPr lang="en-GB" sz="2000" baseline="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1285939581"/>
                  </a:ext>
                </a:extLst>
              </a:tr>
              <a:tr h="759441">
                <a:tc>
                  <a:txBody>
                    <a:bodyPr/>
                    <a:lstStyle/>
                    <a:p>
                      <a:pPr marL="0" marR="0">
                        <a:lnSpc>
                          <a:spcPct val="107000"/>
                        </a:lnSpc>
                        <a:spcBef>
                          <a:spcPts val="0"/>
                        </a:spcBef>
                        <a:spcAft>
                          <a:spcPts val="800"/>
                        </a:spcAft>
                      </a:pPr>
                      <a:r>
                        <a:rPr lang="en-US" sz="2000" dirty="0">
                          <a:effectLst/>
                        </a:rPr>
                        <a:t>Output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en-US" sz="2000" b="0" i="0" u="none" strike="noStrike" kern="1200" baseline="0" dirty="0">
                          <a:solidFill>
                            <a:schemeClr val="dk1"/>
                          </a:solidFill>
                          <a:latin typeface="+mn-lt"/>
                          <a:ea typeface="+mn-ea"/>
                          <a:cs typeface="+mn-cs"/>
                        </a:rPr>
                        <a:t>Number of beneficiaries receiving agricultural inputs for diversified agriculture and livestock production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1387862289"/>
                  </a:ext>
                </a:extLst>
              </a:tr>
              <a:tr h="694269">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en-US" sz="2000" b="0" i="0" u="none" strike="noStrike" kern="1200" baseline="0" dirty="0">
                          <a:solidFill>
                            <a:schemeClr val="dk1"/>
                          </a:solidFill>
                          <a:latin typeface="+mn-lt"/>
                          <a:ea typeface="+mn-ea"/>
                          <a:cs typeface="+mn-cs"/>
                        </a:rPr>
                        <a:t>Number of beneficiaries complying with nutrition /health/ agriculture conditionalities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1376340935"/>
                  </a:ext>
                </a:extLst>
              </a:tr>
              <a:tr h="969150">
                <a:tc>
                  <a:txBody>
                    <a:bodyPr/>
                    <a:lstStyle/>
                    <a:p>
                      <a:pPr>
                        <a:lnSpc>
                          <a:spcPct val="107000"/>
                        </a:lnSpc>
                      </a:pPr>
                      <a:endParaRPr lang="en-US" sz="2000" dirty="0">
                        <a:effectLst/>
                        <a:latin typeface="Calibri" panose="020F0502020204030204" pitchFamily="34" charset="0"/>
                        <a:cs typeface="Times New Roman" panose="02020603050405020304" pitchFamily="18" charset="0"/>
                      </a:endParaRPr>
                    </a:p>
                  </a:txBody>
                  <a:tcPr marL="68580" marR="68580"/>
                </a:tc>
                <a:tc>
                  <a:txBody>
                    <a:bodyPr/>
                    <a:lstStyle/>
                    <a:p>
                      <a:pPr marL="0" marR="0">
                        <a:lnSpc>
                          <a:spcPct val="107000"/>
                        </a:lnSpc>
                        <a:spcBef>
                          <a:spcPts val="0"/>
                        </a:spcBef>
                        <a:spcAft>
                          <a:spcPts val="800"/>
                        </a:spcAft>
                      </a:pPr>
                      <a:r>
                        <a:rPr lang="en-US" sz="2000" dirty="0"/>
                        <a:t>Total cash equivalent of targeted nutritious</a:t>
                      </a:r>
                      <a:r>
                        <a:rPr lang="en-US" sz="2000" baseline="0" dirty="0"/>
                        <a:t> </a:t>
                      </a:r>
                      <a:r>
                        <a:rPr lang="en-US" sz="2000" dirty="0"/>
                        <a:t>food redeemed through vouchers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val="2890915247"/>
                  </a:ext>
                </a:extLst>
              </a:tr>
            </a:tbl>
          </a:graphicData>
        </a:graphic>
      </p:graphicFrame>
      <p:sp>
        <p:nvSpPr>
          <p:cNvPr id="6" name="TextBox 26"/>
          <p:cNvSpPr txBox="1">
            <a:spLocks noChangeArrowheads="1"/>
          </p:cNvSpPr>
          <p:nvPr/>
        </p:nvSpPr>
        <p:spPr bwMode="auto">
          <a:xfrm>
            <a:off x="1524000" y="6010379"/>
            <a:ext cx="7293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r>
              <a:rPr lang="en-GB" altLang="en-US" sz="1100" dirty="0"/>
              <a:t>Sources: adapted from </a:t>
            </a:r>
            <a:r>
              <a:rPr lang="en-GB" altLang="en-US" sz="1100" dirty="0" err="1"/>
              <a:t>gFSC</a:t>
            </a:r>
            <a:r>
              <a:rPr lang="en-GB" altLang="en-US" sz="1100" dirty="0"/>
              <a:t> Core Indicator Handbook and FAO </a:t>
            </a:r>
            <a:r>
              <a:rPr lang="en-US" sz="1100" dirty="0"/>
              <a:t>Compendium of indicators for nutrition-sensitive agriculture</a:t>
            </a:r>
            <a:r>
              <a:rPr lang="en-GB" altLang="en-US" sz="1100" dirty="0"/>
              <a:t> </a:t>
            </a:r>
          </a:p>
        </p:txBody>
      </p:sp>
    </p:spTree>
    <p:extLst>
      <p:ext uri="{BB962C8B-B14F-4D97-AF65-F5344CB8AC3E}">
        <p14:creationId xmlns:p14="http://schemas.microsoft.com/office/powerpoint/2010/main" val="2464820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a:noFill/>
          <a:ln>
            <a:noFill/>
          </a:ln>
        </p:spPr>
        <p:txBody>
          <a:bodyPr>
            <a:normAutofit fontScale="90000"/>
          </a:bodyPr>
          <a:lstStyle/>
          <a:p>
            <a:r>
              <a:rPr lang="en-US" b="1" dirty="0"/>
              <a:t>Take Home Messages</a:t>
            </a:r>
          </a:p>
        </p:txBody>
      </p:sp>
      <p:sp>
        <p:nvSpPr>
          <p:cNvPr id="3" name="Content Placeholder 2"/>
          <p:cNvSpPr>
            <a:spLocks noGrp="1"/>
          </p:cNvSpPr>
          <p:nvPr>
            <p:ph idx="1"/>
          </p:nvPr>
        </p:nvSpPr>
        <p:spPr>
          <a:xfrm>
            <a:off x="457200" y="762000"/>
            <a:ext cx="8229600" cy="5410200"/>
          </a:xfrm>
          <a:ln>
            <a:noFill/>
          </a:ln>
        </p:spPr>
        <p:txBody>
          <a:bodyPr>
            <a:normAutofit/>
          </a:bodyPr>
          <a:lstStyle/>
          <a:p>
            <a:r>
              <a:rPr lang="en-US" dirty="0"/>
              <a:t>FSL has a critical role in improving nutrition outcomes</a:t>
            </a:r>
          </a:p>
          <a:p>
            <a:r>
              <a:rPr lang="en-ZA" dirty="0"/>
              <a:t>Agriculture can support nutritious diets </a:t>
            </a:r>
            <a:r>
              <a:rPr lang="en-US" dirty="0"/>
              <a:t>and vice-versa</a:t>
            </a:r>
          </a:p>
          <a:p>
            <a:r>
              <a:rPr lang="en-GB" dirty="0"/>
              <a:t>Access to food and income can be tailored for improved nutrition related outcomes</a:t>
            </a:r>
          </a:p>
          <a:p>
            <a:r>
              <a:rPr lang="en-GB" dirty="0"/>
              <a:t>Women’s empowerment is key in FSL and nutrition</a:t>
            </a:r>
            <a:endParaRPr lang="en-US" dirty="0"/>
          </a:p>
          <a:p>
            <a:r>
              <a:rPr lang="en-US" dirty="0"/>
              <a:t>Consider integrating nutrition-related objectives and indicators in FSL programs</a:t>
            </a:r>
          </a:p>
        </p:txBody>
      </p:sp>
      <p:pic>
        <p:nvPicPr>
          <p:cNvPr id="5" name="Picture 4">
            <a:extLst>
              <a:ext uri="{FF2B5EF4-FFF2-40B4-BE49-F238E27FC236}">
                <a16:creationId xmlns:a16="http://schemas.microsoft.com/office/drawing/2014/main" id="{2AC84EA2-FCEA-4793-8F22-4161474DE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465" y="6527086"/>
            <a:ext cx="1348566" cy="33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2;p13">
            <a:extLst>
              <a:ext uri="{FF2B5EF4-FFF2-40B4-BE49-F238E27FC236}">
                <a16:creationId xmlns:a16="http://schemas.microsoft.com/office/drawing/2014/main" id="{FB7B17F7-ED38-3844-9C3A-B6BFA5FD112C}"/>
              </a:ext>
            </a:extLst>
          </p:cNvPr>
          <p:cNvPicPr preferRelativeResize="0"/>
          <p:nvPr/>
        </p:nvPicPr>
        <p:blipFill>
          <a:blip r:embed="rId3">
            <a:alphaModFix/>
          </a:blip>
          <a:stretch>
            <a:fillRect/>
          </a:stretch>
        </p:blipFill>
        <p:spPr>
          <a:xfrm>
            <a:off x="3523511" y="2865092"/>
            <a:ext cx="1323625" cy="1323625"/>
          </a:xfrm>
          <a:prstGeom prst="rect">
            <a:avLst/>
          </a:prstGeom>
          <a:noFill/>
          <a:ln>
            <a:noFill/>
          </a:ln>
        </p:spPr>
      </p:pic>
      <p:sp>
        <p:nvSpPr>
          <p:cNvPr id="26" name="Google Shape;54;p13">
            <a:extLst>
              <a:ext uri="{FF2B5EF4-FFF2-40B4-BE49-F238E27FC236}">
                <a16:creationId xmlns:a16="http://schemas.microsoft.com/office/drawing/2014/main" id="{0925FDA5-6AA4-F345-8850-2926D2DF8DF8}"/>
              </a:ext>
            </a:extLst>
          </p:cNvPr>
          <p:cNvSpPr txBox="1">
            <a:spLocks noGrp="1"/>
          </p:cNvSpPr>
          <p:nvPr>
            <p:ph type="title"/>
          </p:nvPr>
        </p:nvSpPr>
        <p:spPr>
          <a:xfrm>
            <a:off x="87300" y="12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Acknowledgements</a:t>
            </a:r>
            <a:endParaRPr dirty="0"/>
          </a:p>
        </p:txBody>
      </p:sp>
      <p:pic>
        <p:nvPicPr>
          <p:cNvPr id="27" name="Google Shape;55;p13">
            <a:extLst>
              <a:ext uri="{FF2B5EF4-FFF2-40B4-BE49-F238E27FC236}">
                <a16:creationId xmlns:a16="http://schemas.microsoft.com/office/drawing/2014/main" id="{A6BE45CD-56C4-004C-AAAD-0695EC6C2BFC}"/>
              </a:ext>
            </a:extLst>
          </p:cNvPr>
          <p:cNvPicPr preferRelativeResize="0"/>
          <p:nvPr/>
        </p:nvPicPr>
        <p:blipFill>
          <a:blip r:embed="rId4">
            <a:alphaModFix/>
          </a:blip>
          <a:stretch>
            <a:fillRect/>
          </a:stretch>
        </p:blipFill>
        <p:spPr>
          <a:xfrm>
            <a:off x="7438801" y="1828800"/>
            <a:ext cx="1323625" cy="970750"/>
          </a:xfrm>
          <a:prstGeom prst="rect">
            <a:avLst/>
          </a:prstGeom>
          <a:noFill/>
          <a:ln>
            <a:noFill/>
          </a:ln>
        </p:spPr>
      </p:pic>
      <p:pic>
        <p:nvPicPr>
          <p:cNvPr id="28" name="Google Shape;56;p13">
            <a:extLst>
              <a:ext uri="{FF2B5EF4-FFF2-40B4-BE49-F238E27FC236}">
                <a16:creationId xmlns:a16="http://schemas.microsoft.com/office/drawing/2014/main" id="{E7D829F2-B101-4A49-9F98-18B7D3AA78F9}"/>
              </a:ext>
            </a:extLst>
          </p:cNvPr>
          <p:cNvPicPr preferRelativeResize="0"/>
          <p:nvPr/>
        </p:nvPicPr>
        <p:blipFill>
          <a:blip r:embed="rId5">
            <a:alphaModFix/>
          </a:blip>
          <a:stretch>
            <a:fillRect/>
          </a:stretch>
        </p:blipFill>
        <p:spPr>
          <a:xfrm>
            <a:off x="3098900" y="2021925"/>
            <a:ext cx="2695425" cy="712375"/>
          </a:xfrm>
          <a:prstGeom prst="rect">
            <a:avLst/>
          </a:prstGeom>
          <a:noFill/>
          <a:ln>
            <a:noFill/>
          </a:ln>
        </p:spPr>
      </p:pic>
      <p:pic>
        <p:nvPicPr>
          <p:cNvPr id="29" name="Google Shape;57;p13">
            <a:extLst>
              <a:ext uri="{FF2B5EF4-FFF2-40B4-BE49-F238E27FC236}">
                <a16:creationId xmlns:a16="http://schemas.microsoft.com/office/drawing/2014/main" id="{1795F4CA-2F0F-2940-B810-D0604D8AF31F}"/>
              </a:ext>
            </a:extLst>
          </p:cNvPr>
          <p:cNvPicPr preferRelativeResize="0"/>
          <p:nvPr/>
        </p:nvPicPr>
        <p:blipFill rotWithShape="1">
          <a:blip r:embed="rId6">
            <a:alphaModFix/>
          </a:blip>
          <a:srcRect t="12603" b="27337"/>
          <a:stretch/>
        </p:blipFill>
        <p:spPr>
          <a:xfrm>
            <a:off x="300607" y="5363962"/>
            <a:ext cx="1437027" cy="842052"/>
          </a:xfrm>
          <a:prstGeom prst="rect">
            <a:avLst/>
          </a:prstGeom>
          <a:noFill/>
          <a:ln>
            <a:noFill/>
          </a:ln>
        </p:spPr>
      </p:pic>
      <p:pic>
        <p:nvPicPr>
          <p:cNvPr id="30" name="Google Shape;58;p13">
            <a:extLst>
              <a:ext uri="{FF2B5EF4-FFF2-40B4-BE49-F238E27FC236}">
                <a16:creationId xmlns:a16="http://schemas.microsoft.com/office/drawing/2014/main" id="{F15E65C5-27D4-2F40-8D45-A8498A6A5E07}"/>
              </a:ext>
            </a:extLst>
          </p:cNvPr>
          <p:cNvPicPr preferRelativeResize="0"/>
          <p:nvPr/>
        </p:nvPicPr>
        <p:blipFill>
          <a:blip r:embed="rId7">
            <a:alphaModFix/>
          </a:blip>
          <a:stretch>
            <a:fillRect/>
          </a:stretch>
        </p:blipFill>
        <p:spPr>
          <a:xfrm>
            <a:off x="4685384" y="5538185"/>
            <a:ext cx="2027718" cy="706515"/>
          </a:xfrm>
          <a:prstGeom prst="rect">
            <a:avLst/>
          </a:prstGeom>
          <a:noFill/>
          <a:ln>
            <a:noFill/>
          </a:ln>
        </p:spPr>
      </p:pic>
      <p:pic>
        <p:nvPicPr>
          <p:cNvPr id="32" name="Google Shape;60;p13">
            <a:extLst>
              <a:ext uri="{FF2B5EF4-FFF2-40B4-BE49-F238E27FC236}">
                <a16:creationId xmlns:a16="http://schemas.microsoft.com/office/drawing/2014/main" id="{06DEEAD6-FEE2-1E48-8693-B55DE2F3A584}"/>
              </a:ext>
            </a:extLst>
          </p:cNvPr>
          <p:cNvPicPr preferRelativeResize="0"/>
          <p:nvPr/>
        </p:nvPicPr>
        <p:blipFill>
          <a:blip r:embed="rId8">
            <a:alphaModFix/>
          </a:blip>
          <a:stretch>
            <a:fillRect/>
          </a:stretch>
        </p:blipFill>
        <p:spPr>
          <a:xfrm>
            <a:off x="6066877" y="4339201"/>
            <a:ext cx="2789360" cy="522671"/>
          </a:xfrm>
          <a:prstGeom prst="rect">
            <a:avLst/>
          </a:prstGeom>
          <a:noFill/>
          <a:ln>
            <a:noFill/>
          </a:ln>
        </p:spPr>
      </p:pic>
      <p:pic>
        <p:nvPicPr>
          <p:cNvPr id="33" name="Google Shape;61;p13">
            <a:extLst>
              <a:ext uri="{FF2B5EF4-FFF2-40B4-BE49-F238E27FC236}">
                <a16:creationId xmlns:a16="http://schemas.microsoft.com/office/drawing/2014/main" id="{B9AD1616-16C1-0C4D-B3C9-6B03C95B8C7E}"/>
              </a:ext>
            </a:extLst>
          </p:cNvPr>
          <p:cNvPicPr preferRelativeResize="0"/>
          <p:nvPr/>
        </p:nvPicPr>
        <p:blipFill>
          <a:blip r:embed="rId9">
            <a:alphaModFix/>
          </a:blip>
          <a:stretch>
            <a:fillRect/>
          </a:stretch>
        </p:blipFill>
        <p:spPr>
          <a:xfrm>
            <a:off x="6713102" y="5497836"/>
            <a:ext cx="2365739" cy="574304"/>
          </a:xfrm>
          <a:prstGeom prst="rect">
            <a:avLst/>
          </a:prstGeom>
          <a:noFill/>
          <a:ln>
            <a:noFill/>
          </a:ln>
        </p:spPr>
      </p:pic>
      <p:pic>
        <p:nvPicPr>
          <p:cNvPr id="34" name="Google Shape;62;p13">
            <a:extLst>
              <a:ext uri="{FF2B5EF4-FFF2-40B4-BE49-F238E27FC236}">
                <a16:creationId xmlns:a16="http://schemas.microsoft.com/office/drawing/2014/main" id="{FCD5E11A-0A15-CB42-8F55-5EE070AEEF96}"/>
              </a:ext>
            </a:extLst>
          </p:cNvPr>
          <p:cNvPicPr preferRelativeResize="0"/>
          <p:nvPr/>
        </p:nvPicPr>
        <p:blipFill>
          <a:blip r:embed="rId10">
            <a:alphaModFix/>
          </a:blip>
          <a:stretch>
            <a:fillRect/>
          </a:stretch>
        </p:blipFill>
        <p:spPr>
          <a:xfrm>
            <a:off x="5794325" y="2005350"/>
            <a:ext cx="1073950" cy="713475"/>
          </a:xfrm>
          <a:prstGeom prst="rect">
            <a:avLst/>
          </a:prstGeom>
          <a:noFill/>
          <a:ln>
            <a:noFill/>
          </a:ln>
        </p:spPr>
      </p:pic>
      <p:pic>
        <p:nvPicPr>
          <p:cNvPr id="35" name="Google Shape;63;p13">
            <a:extLst>
              <a:ext uri="{FF2B5EF4-FFF2-40B4-BE49-F238E27FC236}">
                <a16:creationId xmlns:a16="http://schemas.microsoft.com/office/drawing/2014/main" id="{2AC54E74-2E20-A147-A9E5-4CD7D2B0478F}"/>
              </a:ext>
            </a:extLst>
          </p:cNvPr>
          <p:cNvPicPr preferRelativeResize="0"/>
          <p:nvPr/>
        </p:nvPicPr>
        <p:blipFill>
          <a:blip r:embed="rId11">
            <a:alphaModFix/>
          </a:blip>
          <a:stretch>
            <a:fillRect/>
          </a:stretch>
        </p:blipFill>
        <p:spPr>
          <a:xfrm>
            <a:off x="3187655" y="4235978"/>
            <a:ext cx="2872815" cy="799635"/>
          </a:xfrm>
          <a:prstGeom prst="rect">
            <a:avLst/>
          </a:prstGeom>
          <a:noFill/>
          <a:ln>
            <a:noFill/>
          </a:ln>
        </p:spPr>
      </p:pic>
      <p:sp>
        <p:nvSpPr>
          <p:cNvPr id="36" name="Google Shape;64;p13">
            <a:extLst>
              <a:ext uri="{FF2B5EF4-FFF2-40B4-BE49-F238E27FC236}">
                <a16:creationId xmlns:a16="http://schemas.microsoft.com/office/drawing/2014/main" id="{2A5BF131-3DB0-FF44-B706-9B8AD911A4E4}"/>
              </a:ext>
            </a:extLst>
          </p:cNvPr>
          <p:cNvSpPr txBox="1"/>
          <p:nvPr/>
        </p:nvSpPr>
        <p:spPr>
          <a:xfrm>
            <a:off x="65159" y="3149541"/>
            <a:ext cx="1323625" cy="25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developed with the technical support of</a:t>
            </a:r>
            <a:endParaRPr b="1" dirty="0">
              <a:solidFill>
                <a:srgbClr val="38761D"/>
              </a:solidFill>
            </a:endParaRPr>
          </a:p>
        </p:txBody>
      </p:sp>
      <p:sp>
        <p:nvSpPr>
          <p:cNvPr id="37" name="Google Shape;65;p13">
            <a:extLst>
              <a:ext uri="{FF2B5EF4-FFF2-40B4-BE49-F238E27FC236}">
                <a16:creationId xmlns:a16="http://schemas.microsoft.com/office/drawing/2014/main" id="{31C7E65D-F4CD-7041-87A4-32FCD1A46D3B}"/>
              </a:ext>
            </a:extLst>
          </p:cNvPr>
          <p:cNvSpPr txBox="1"/>
          <p:nvPr/>
        </p:nvSpPr>
        <p:spPr>
          <a:xfrm>
            <a:off x="67650" y="1047000"/>
            <a:ext cx="38592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developed by the </a:t>
            </a:r>
            <a:r>
              <a:rPr lang="en-GB" b="1" dirty="0" err="1">
                <a:solidFill>
                  <a:srgbClr val="38761D"/>
                </a:solidFill>
              </a:rPr>
              <a:t>Intercluster</a:t>
            </a:r>
            <a:r>
              <a:rPr lang="en-GB" b="1" dirty="0">
                <a:solidFill>
                  <a:srgbClr val="38761D"/>
                </a:solidFill>
              </a:rPr>
              <a:t> Nutrition Working Group</a:t>
            </a:r>
            <a:endParaRPr b="1" dirty="0">
              <a:solidFill>
                <a:srgbClr val="38761D"/>
              </a:solidFill>
            </a:endParaRPr>
          </a:p>
        </p:txBody>
      </p:sp>
      <p:sp>
        <p:nvSpPr>
          <p:cNvPr id="38" name="Google Shape;66;p13">
            <a:extLst>
              <a:ext uri="{FF2B5EF4-FFF2-40B4-BE49-F238E27FC236}">
                <a16:creationId xmlns:a16="http://schemas.microsoft.com/office/drawing/2014/main" id="{4B99845A-7601-0749-A8B2-647DF80061F9}"/>
              </a:ext>
            </a:extLst>
          </p:cNvPr>
          <p:cNvSpPr txBox="1"/>
          <p:nvPr/>
        </p:nvSpPr>
        <p:spPr>
          <a:xfrm>
            <a:off x="87300" y="1961958"/>
            <a:ext cx="2188425"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funded by </a:t>
            </a:r>
            <a:endParaRPr b="1" dirty="0">
              <a:solidFill>
                <a:srgbClr val="38761D"/>
              </a:solidFill>
            </a:endParaRPr>
          </a:p>
        </p:txBody>
      </p:sp>
      <p:cxnSp>
        <p:nvCxnSpPr>
          <p:cNvPr id="39" name="Google Shape;67;p13">
            <a:extLst>
              <a:ext uri="{FF2B5EF4-FFF2-40B4-BE49-F238E27FC236}">
                <a16:creationId xmlns:a16="http://schemas.microsoft.com/office/drawing/2014/main" id="{7CAB9DA9-2C16-2842-AE08-DD3B4708E074}"/>
              </a:ext>
            </a:extLst>
          </p:cNvPr>
          <p:cNvCxnSpPr/>
          <p:nvPr/>
        </p:nvCxnSpPr>
        <p:spPr>
          <a:xfrm rot="10800000" flipH="1">
            <a:off x="108990" y="1965599"/>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0" name="Google Shape;69;p13">
            <a:extLst>
              <a:ext uri="{FF2B5EF4-FFF2-40B4-BE49-F238E27FC236}">
                <a16:creationId xmlns:a16="http://schemas.microsoft.com/office/drawing/2014/main" id="{9D5B707F-60DE-F643-8E6F-2A9EC93771CE}"/>
              </a:ext>
            </a:extLst>
          </p:cNvPr>
          <p:cNvPicPr preferRelativeResize="0"/>
          <p:nvPr/>
        </p:nvPicPr>
        <p:blipFill>
          <a:blip r:embed="rId12">
            <a:alphaModFix/>
          </a:blip>
          <a:stretch>
            <a:fillRect/>
          </a:stretch>
        </p:blipFill>
        <p:spPr>
          <a:xfrm>
            <a:off x="1677560" y="4235978"/>
            <a:ext cx="1437027" cy="799636"/>
          </a:xfrm>
          <a:prstGeom prst="rect">
            <a:avLst/>
          </a:prstGeom>
          <a:noFill/>
          <a:ln>
            <a:noFill/>
          </a:ln>
        </p:spPr>
      </p:pic>
      <p:pic>
        <p:nvPicPr>
          <p:cNvPr id="41" name="Google Shape;70;p13">
            <a:extLst>
              <a:ext uri="{FF2B5EF4-FFF2-40B4-BE49-F238E27FC236}">
                <a16:creationId xmlns:a16="http://schemas.microsoft.com/office/drawing/2014/main" id="{4B27CF82-56EA-4E40-8CAE-24887B1B53E0}"/>
              </a:ext>
            </a:extLst>
          </p:cNvPr>
          <p:cNvPicPr preferRelativeResize="0"/>
          <p:nvPr/>
        </p:nvPicPr>
        <p:blipFill>
          <a:blip r:embed="rId13">
            <a:alphaModFix/>
          </a:blip>
          <a:stretch>
            <a:fillRect/>
          </a:stretch>
        </p:blipFill>
        <p:spPr>
          <a:xfrm>
            <a:off x="1605208" y="3206009"/>
            <a:ext cx="1747592" cy="640625"/>
          </a:xfrm>
          <a:prstGeom prst="rect">
            <a:avLst/>
          </a:prstGeom>
          <a:noFill/>
          <a:ln>
            <a:noFill/>
          </a:ln>
        </p:spPr>
      </p:pic>
      <p:pic>
        <p:nvPicPr>
          <p:cNvPr id="42" name="Google Shape;71;p13">
            <a:extLst>
              <a:ext uri="{FF2B5EF4-FFF2-40B4-BE49-F238E27FC236}">
                <a16:creationId xmlns:a16="http://schemas.microsoft.com/office/drawing/2014/main" id="{2638408F-3473-EC40-BB57-3D86CBE867A4}"/>
              </a:ext>
            </a:extLst>
          </p:cNvPr>
          <p:cNvPicPr preferRelativeResize="0"/>
          <p:nvPr/>
        </p:nvPicPr>
        <p:blipFill>
          <a:blip r:embed="rId14">
            <a:alphaModFix/>
          </a:blip>
          <a:stretch>
            <a:fillRect/>
          </a:stretch>
        </p:blipFill>
        <p:spPr>
          <a:xfrm>
            <a:off x="5042869" y="3198708"/>
            <a:ext cx="1509450" cy="640639"/>
          </a:xfrm>
          <a:prstGeom prst="rect">
            <a:avLst/>
          </a:prstGeom>
          <a:noFill/>
          <a:ln>
            <a:noFill/>
          </a:ln>
        </p:spPr>
      </p:pic>
      <p:pic>
        <p:nvPicPr>
          <p:cNvPr id="43" name="Google Shape;73;p13">
            <a:extLst>
              <a:ext uri="{FF2B5EF4-FFF2-40B4-BE49-F238E27FC236}">
                <a16:creationId xmlns:a16="http://schemas.microsoft.com/office/drawing/2014/main" id="{0B67A4D6-5D44-E745-B715-8B55ED6B1488}"/>
              </a:ext>
            </a:extLst>
          </p:cNvPr>
          <p:cNvPicPr preferRelativeResize="0"/>
          <p:nvPr/>
        </p:nvPicPr>
        <p:blipFill>
          <a:blip r:embed="rId15">
            <a:alphaModFix/>
          </a:blip>
          <a:stretch>
            <a:fillRect/>
          </a:stretch>
        </p:blipFill>
        <p:spPr>
          <a:xfrm>
            <a:off x="6832759" y="3315646"/>
            <a:ext cx="2126424" cy="421350"/>
          </a:xfrm>
          <a:prstGeom prst="rect">
            <a:avLst/>
          </a:prstGeom>
          <a:noFill/>
          <a:ln>
            <a:noFill/>
          </a:ln>
        </p:spPr>
      </p:pic>
      <p:cxnSp>
        <p:nvCxnSpPr>
          <p:cNvPr id="44" name="Google Shape;68;p13">
            <a:extLst>
              <a:ext uri="{FF2B5EF4-FFF2-40B4-BE49-F238E27FC236}">
                <a16:creationId xmlns:a16="http://schemas.microsoft.com/office/drawing/2014/main" id="{A1C0892C-B524-8444-B155-A9FE2EDC9F67}"/>
              </a:ext>
            </a:extLst>
          </p:cNvPr>
          <p:cNvCxnSpPr/>
          <p:nvPr/>
        </p:nvCxnSpPr>
        <p:spPr>
          <a:xfrm rot="10800000" flipH="1">
            <a:off x="140275" y="287522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5" name="Picture 44">
            <a:extLst>
              <a:ext uri="{FF2B5EF4-FFF2-40B4-BE49-F238E27FC236}">
                <a16:creationId xmlns:a16="http://schemas.microsoft.com/office/drawing/2014/main" id="{F1D7474A-5C3F-CC4A-AFB2-33028099E06C}"/>
              </a:ext>
            </a:extLst>
          </p:cNvPr>
          <p:cNvPicPr>
            <a:picLocks noChangeAspect="1"/>
          </p:cNvPicPr>
          <p:nvPr/>
        </p:nvPicPr>
        <p:blipFill>
          <a:blip r:embed="rId16"/>
          <a:stretch>
            <a:fillRect/>
          </a:stretch>
        </p:blipFill>
        <p:spPr>
          <a:xfrm>
            <a:off x="1956523" y="5426365"/>
            <a:ext cx="2228800" cy="832761"/>
          </a:xfrm>
          <a:prstGeom prst="rect">
            <a:avLst/>
          </a:prstGeom>
        </p:spPr>
      </p:pic>
      <p:pic>
        <p:nvPicPr>
          <p:cNvPr id="23" name="Picture 22">
            <a:extLst>
              <a:ext uri="{FF2B5EF4-FFF2-40B4-BE49-F238E27FC236}">
                <a16:creationId xmlns:a16="http://schemas.microsoft.com/office/drawing/2014/main" id="{F9CCD032-4EAB-4123-8422-8CF92259B5F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47404" y="1147413"/>
            <a:ext cx="2413709" cy="592281"/>
          </a:xfrm>
          <a:prstGeom prst="rect">
            <a:avLst/>
          </a:prstGeom>
        </p:spPr>
      </p:pic>
      <p:pic>
        <p:nvPicPr>
          <p:cNvPr id="24" name="Picture 23">
            <a:extLst>
              <a:ext uri="{FF2B5EF4-FFF2-40B4-BE49-F238E27FC236}">
                <a16:creationId xmlns:a16="http://schemas.microsoft.com/office/drawing/2014/main" id="{FD585B52-781E-42DD-A151-8BB2D3B24FEE}"/>
              </a:ext>
            </a:extLst>
          </p:cNvPr>
          <p:cNvPicPr/>
          <p:nvPr/>
        </p:nvPicPr>
        <p:blipFill>
          <a:blip r:embed="rId18">
            <a:extLst>
              <a:ext uri="{28A0092B-C50C-407E-A947-70E740481C1C}">
                <a14:useLocalDpi xmlns:a14="http://schemas.microsoft.com/office/drawing/2010/main" val="0"/>
              </a:ext>
            </a:extLst>
          </a:blip>
          <a:stretch>
            <a:fillRect/>
          </a:stretch>
        </p:blipFill>
        <p:spPr>
          <a:xfrm>
            <a:off x="4557475" y="1148080"/>
            <a:ext cx="1934210" cy="680720"/>
          </a:xfrm>
          <a:prstGeom prst="rect">
            <a:avLst/>
          </a:prstGeom>
        </p:spPr>
      </p:pic>
    </p:spTree>
    <p:extLst>
      <p:ext uri="{BB962C8B-B14F-4D97-AF65-F5344CB8AC3E}">
        <p14:creationId xmlns:p14="http://schemas.microsoft.com/office/powerpoint/2010/main" val="665216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uffmann\Dropbox\Module 0 Basics\Final version\Images_M03\M03\FAO002_m03_20002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762000"/>
            <a:ext cx="7467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2"/>
          <p:cNvSpPr txBox="1"/>
          <p:nvPr/>
        </p:nvSpPr>
        <p:spPr>
          <a:xfrm>
            <a:off x="1447800" y="2549105"/>
            <a:ext cx="5029200" cy="738664"/>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en-GB" sz="1400" dirty="0">
                <a:solidFill>
                  <a:schemeClr val="bg1"/>
                </a:solidFill>
              </a:rPr>
              <a:t>The availability of sufficient quantities of food of appropriate quality, supplied through domestic production or imports including food assistance.</a:t>
            </a:r>
            <a:endParaRPr lang="en-US" dirty="0">
              <a:solidFill>
                <a:schemeClr val="bg1"/>
              </a:solidFill>
            </a:endParaRPr>
          </a:p>
        </p:txBody>
      </p:sp>
      <p:sp>
        <p:nvSpPr>
          <p:cNvPr id="19" name="ZoneTexte 18"/>
          <p:cNvSpPr txBox="1"/>
          <p:nvPr/>
        </p:nvSpPr>
        <p:spPr>
          <a:xfrm>
            <a:off x="1447800" y="3400612"/>
            <a:ext cx="5029200" cy="523220"/>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en-GB" sz="1400" dirty="0">
                <a:solidFill>
                  <a:schemeClr val="bg1"/>
                </a:solidFill>
              </a:rPr>
              <a:t>Access by individuals to adequate resources (entitlements, cash) for acquiring appropriate foods for a nutritious diet. </a:t>
            </a:r>
            <a:endParaRPr lang="en-US" dirty="0">
              <a:solidFill>
                <a:schemeClr val="bg1"/>
              </a:solidFill>
            </a:endParaRPr>
          </a:p>
        </p:txBody>
      </p:sp>
      <p:sp>
        <p:nvSpPr>
          <p:cNvPr id="20" name="ZoneTexte 19"/>
          <p:cNvSpPr txBox="1"/>
          <p:nvPr/>
        </p:nvSpPr>
        <p:spPr>
          <a:xfrm>
            <a:off x="1447800" y="4030286"/>
            <a:ext cx="5029200" cy="1169551"/>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en-GB" sz="1400" dirty="0">
                <a:solidFill>
                  <a:schemeClr val="bg1"/>
                </a:solidFill>
              </a:rPr>
              <a:t>Utilization of food through adequate diet, clean water, sanitation and health care to reach a state of nutritional well-being where all physiological needs are met. This brings out the importance of non-food inputs in food security.</a:t>
            </a:r>
            <a:endParaRPr lang="en-US" dirty="0"/>
          </a:p>
          <a:p>
            <a:endParaRPr lang="en-GB" sz="1400" dirty="0">
              <a:solidFill>
                <a:schemeClr val="bg1"/>
              </a:solidFill>
              <a:cs typeface="Calibri"/>
            </a:endParaRPr>
          </a:p>
        </p:txBody>
      </p:sp>
      <p:sp>
        <p:nvSpPr>
          <p:cNvPr id="21" name="ZoneTexte 20"/>
          <p:cNvSpPr txBox="1"/>
          <p:nvPr/>
        </p:nvSpPr>
        <p:spPr>
          <a:xfrm>
            <a:off x="1447800" y="5321060"/>
            <a:ext cx="5029200" cy="954107"/>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t">
            <a:spAutoFit/>
          </a:bodyPr>
          <a:lstStyle/>
          <a:p>
            <a:r>
              <a:rPr lang="en-GB" sz="1400" dirty="0">
                <a:solidFill>
                  <a:schemeClr val="bg1"/>
                </a:solidFill>
              </a:rPr>
              <a:t>To be food secure, all individual must have access to adequate food at all times. They should not risk losing access to food as a consequence of sudden shocks (e.g. climatic crisis) or seasonal events.</a:t>
            </a:r>
            <a:endParaRPr lang="en-US" dirty="0">
              <a:solidFill>
                <a:schemeClr val="bg1"/>
              </a:solidFill>
            </a:endParaRPr>
          </a:p>
        </p:txBody>
      </p:sp>
      <p:sp>
        <p:nvSpPr>
          <p:cNvPr id="2" name="TextBox 1"/>
          <p:cNvSpPr txBox="1"/>
          <p:nvPr/>
        </p:nvSpPr>
        <p:spPr>
          <a:xfrm>
            <a:off x="6629400" y="4274388"/>
            <a:ext cx="13716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t>Food utilization</a:t>
            </a:r>
            <a:endParaRPr lang="en-GB" sz="1400" dirty="0"/>
          </a:p>
        </p:txBody>
      </p:sp>
      <p:sp>
        <p:nvSpPr>
          <p:cNvPr id="17" name="TextBox 16"/>
          <p:cNvSpPr txBox="1"/>
          <p:nvPr/>
        </p:nvSpPr>
        <p:spPr>
          <a:xfrm>
            <a:off x="6629400" y="5407324"/>
            <a:ext cx="13716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t>Food stability</a:t>
            </a:r>
            <a:endParaRPr lang="en-GB" sz="1400" dirty="0"/>
          </a:p>
        </p:txBody>
      </p:sp>
      <p:sp>
        <p:nvSpPr>
          <p:cNvPr id="18" name="TextBox 17"/>
          <p:cNvSpPr txBox="1"/>
          <p:nvPr/>
        </p:nvSpPr>
        <p:spPr>
          <a:xfrm>
            <a:off x="6629400" y="2855343"/>
            <a:ext cx="13716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t>Food availability</a:t>
            </a:r>
            <a:endParaRPr lang="en-GB" sz="1400" dirty="0"/>
          </a:p>
        </p:txBody>
      </p:sp>
      <p:sp>
        <p:nvSpPr>
          <p:cNvPr id="23" name="TextBox 22"/>
          <p:cNvSpPr txBox="1"/>
          <p:nvPr/>
        </p:nvSpPr>
        <p:spPr>
          <a:xfrm>
            <a:off x="6629400" y="3541143"/>
            <a:ext cx="137160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t>Food access</a:t>
            </a:r>
            <a:endParaRPr lang="en-GB" sz="1400" dirty="0"/>
          </a:p>
        </p:txBody>
      </p:sp>
      <p:sp>
        <p:nvSpPr>
          <p:cNvPr id="3" name="Titre 2"/>
          <p:cNvSpPr>
            <a:spLocks noGrp="1"/>
          </p:cNvSpPr>
          <p:nvPr>
            <p:ph type="title"/>
          </p:nvPr>
        </p:nvSpPr>
        <p:spPr>
          <a:xfrm>
            <a:off x="457200" y="0"/>
            <a:ext cx="8229600" cy="639762"/>
          </a:xfrm>
        </p:spPr>
        <p:txBody>
          <a:bodyPr>
            <a:normAutofit fontScale="90000"/>
          </a:bodyPr>
          <a:lstStyle/>
          <a:p>
            <a:r>
              <a:rPr lang="en-US" b="1" dirty="0"/>
              <a:t>The Four Pillars of Food Security</a:t>
            </a:r>
            <a:endParaRPr lang="en-US" dirty="0"/>
          </a:p>
        </p:txBody>
      </p:sp>
      <p:pic>
        <p:nvPicPr>
          <p:cNvPr id="12" name="Picture 11">
            <a:extLst>
              <a:ext uri="{FF2B5EF4-FFF2-40B4-BE49-F238E27FC236}">
                <a16:creationId xmlns:a16="http://schemas.microsoft.com/office/drawing/2014/main" id="{7654DF13-3AAC-48CA-A51F-CA520DBF7C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custDataLst>
      <p:tags r:id="rId1"/>
    </p:custDataLst>
    <p:extLst>
      <p:ext uri="{BB962C8B-B14F-4D97-AF65-F5344CB8AC3E}">
        <p14:creationId xmlns:p14="http://schemas.microsoft.com/office/powerpoint/2010/main" val="343624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2" grpId="0" animBg="1"/>
      <p:bldP spid="17" grpId="0" animBg="1"/>
      <p:bldP spid="18"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B6E9-954F-4C7F-8C9F-F619C980809C}"/>
              </a:ext>
            </a:extLst>
          </p:cNvPr>
          <p:cNvSpPr>
            <a:spLocks noGrp="1"/>
          </p:cNvSpPr>
          <p:nvPr>
            <p:ph type="title"/>
          </p:nvPr>
        </p:nvSpPr>
        <p:spPr/>
        <p:txBody>
          <a:bodyPr>
            <a:normAutofit fontScale="90000"/>
          </a:bodyPr>
          <a:lstStyle/>
          <a:p>
            <a:r>
              <a:rPr lang="en-US" dirty="0"/>
              <a:t>Food Security situation in </a:t>
            </a:r>
            <a:r>
              <a:rPr lang="en-US" dirty="0">
                <a:solidFill>
                  <a:srgbClr val="FF0000"/>
                </a:solidFill>
              </a:rPr>
              <a:t>X</a:t>
            </a:r>
            <a:r>
              <a:rPr lang="en-US" dirty="0"/>
              <a:t> country</a:t>
            </a:r>
          </a:p>
        </p:txBody>
      </p:sp>
      <p:sp>
        <p:nvSpPr>
          <p:cNvPr id="3" name="Content Placeholder 2">
            <a:extLst>
              <a:ext uri="{FF2B5EF4-FFF2-40B4-BE49-F238E27FC236}">
                <a16:creationId xmlns:a16="http://schemas.microsoft.com/office/drawing/2014/main" id="{8E4E44A5-3B6F-401E-81BE-CD126980D608}"/>
              </a:ext>
            </a:extLst>
          </p:cNvPr>
          <p:cNvSpPr>
            <a:spLocks noGrp="1"/>
          </p:cNvSpPr>
          <p:nvPr>
            <p:ph idx="1"/>
          </p:nvPr>
        </p:nvSpPr>
        <p:spPr/>
        <p:txBody>
          <a:bodyPr>
            <a:normAutofit/>
          </a:bodyPr>
          <a:lstStyle/>
          <a:p>
            <a:r>
              <a:rPr lang="en-US" b="1" dirty="0"/>
              <a:t>INADEQUATE DIETARY INTAKE </a:t>
            </a:r>
            <a:endParaRPr lang="en-US" dirty="0"/>
          </a:p>
          <a:p>
            <a:pPr lvl="1"/>
            <a:r>
              <a:rPr lang="en-US" dirty="0"/>
              <a:t>Minimum Dietary Diversity (MDD) </a:t>
            </a:r>
          </a:p>
          <a:p>
            <a:pPr lvl="1"/>
            <a:r>
              <a:rPr lang="en-US" dirty="0"/>
              <a:t>Minimum Meal Frequency (MMF) </a:t>
            </a:r>
          </a:p>
          <a:p>
            <a:pPr lvl="1"/>
            <a:r>
              <a:rPr lang="en-US" dirty="0"/>
              <a:t>Minimum Acceptable Diet (MAD) </a:t>
            </a:r>
          </a:p>
          <a:p>
            <a:pPr lvl="1"/>
            <a:r>
              <a:rPr lang="en-US" dirty="0"/>
              <a:t>Minimum Dietary Diversity – Women (MDD-W) </a:t>
            </a:r>
          </a:p>
          <a:p>
            <a:r>
              <a:rPr lang="en-US" b="1" dirty="0"/>
              <a:t>INADEQUATE ACCESS TO FOOD </a:t>
            </a:r>
            <a:endParaRPr lang="en-US" dirty="0"/>
          </a:p>
          <a:p>
            <a:pPr lvl="1"/>
            <a:r>
              <a:rPr lang="en-US" dirty="0"/>
              <a:t>The outcome of the latest IPC for Acute Food Insecurity analysis</a:t>
            </a:r>
            <a:endParaRPr lang="en-US" dirty="0">
              <a:solidFill>
                <a:srgbClr val="FF0000"/>
              </a:solidFill>
            </a:endParaRPr>
          </a:p>
        </p:txBody>
      </p:sp>
      <p:sp>
        <p:nvSpPr>
          <p:cNvPr id="4" name="Rectangle 3">
            <a:extLst>
              <a:ext uri="{FF2B5EF4-FFF2-40B4-BE49-F238E27FC236}">
                <a16:creationId xmlns:a16="http://schemas.microsoft.com/office/drawing/2014/main" id="{8D8057A4-90F9-4B32-B3A8-62CB0C5F77B2}"/>
              </a:ext>
            </a:extLst>
          </p:cNvPr>
          <p:cNvSpPr/>
          <p:nvPr/>
        </p:nvSpPr>
        <p:spPr>
          <a:xfrm>
            <a:off x="1066800" y="2430462"/>
            <a:ext cx="6934200" cy="1905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To be adapted before training!</a:t>
            </a:r>
            <a:endParaRPr lang="en-GB" sz="2800" b="1" dirty="0"/>
          </a:p>
        </p:txBody>
      </p:sp>
      <p:pic>
        <p:nvPicPr>
          <p:cNvPr id="6" name="Picture 5">
            <a:extLst>
              <a:ext uri="{FF2B5EF4-FFF2-40B4-BE49-F238E27FC236}">
                <a16:creationId xmlns:a16="http://schemas.microsoft.com/office/drawing/2014/main" id="{2EB85C51-504B-492E-87A4-A157B803B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113710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138E-160F-4A3C-9BF6-A0919E2FCA4B}"/>
              </a:ext>
            </a:extLst>
          </p:cNvPr>
          <p:cNvSpPr>
            <a:spLocks noGrp="1"/>
          </p:cNvSpPr>
          <p:nvPr>
            <p:ph type="title"/>
          </p:nvPr>
        </p:nvSpPr>
        <p:spPr/>
        <p:txBody>
          <a:bodyPr>
            <a:normAutofit fontScale="90000"/>
          </a:bodyPr>
          <a:lstStyle/>
          <a:p>
            <a:r>
              <a:rPr lang="en-US" dirty="0"/>
              <a:t>Food Security response in </a:t>
            </a:r>
            <a:r>
              <a:rPr lang="en-US" dirty="0">
                <a:solidFill>
                  <a:srgbClr val="FF0000"/>
                </a:solidFill>
              </a:rPr>
              <a:t>X</a:t>
            </a:r>
            <a:r>
              <a:rPr lang="en-US" dirty="0"/>
              <a:t> country</a:t>
            </a:r>
          </a:p>
        </p:txBody>
      </p:sp>
      <p:sp>
        <p:nvSpPr>
          <p:cNvPr id="7" name="Content Placeholder 2">
            <a:extLst>
              <a:ext uri="{FF2B5EF4-FFF2-40B4-BE49-F238E27FC236}">
                <a16:creationId xmlns:a16="http://schemas.microsoft.com/office/drawing/2014/main" id="{5F3A9093-D0CC-41F0-8DA1-E0CB9CD6A01D}"/>
              </a:ext>
            </a:extLst>
          </p:cNvPr>
          <p:cNvSpPr>
            <a:spLocks noGrp="1"/>
          </p:cNvSpPr>
          <p:nvPr>
            <p:ph idx="1"/>
          </p:nvPr>
        </p:nvSpPr>
        <p:spPr/>
        <p:txBody>
          <a:bodyPr>
            <a:normAutofit/>
          </a:bodyPr>
          <a:lstStyle/>
          <a:p>
            <a:pPr lvl="0"/>
            <a:r>
              <a:rPr lang="en-US" sz="2400" dirty="0">
                <a:solidFill>
                  <a:prstClr val="black"/>
                </a:solidFill>
              </a:rPr>
              <a:t>At household level </a:t>
            </a:r>
          </a:p>
          <a:p>
            <a:pPr marL="457200" lvl="1" indent="0">
              <a:spcBef>
                <a:spcPts val="0"/>
              </a:spcBef>
              <a:buNone/>
              <a:tabLst>
                <a:tab pos="914400" algn="l"/>
              </a:tabLst>
            </a:pPr>
            <a:r>
              <a:rPr lang="en-US" sz="1900" dirty="0">
                <a:solidFill>
                  <a:srgbClr val="000000"/>
                </a:solidFill>
                <a:ea typeface="Times New Roman" panose="02020603050405020304" pitchFamily="18" charset="0"/>
                <a:cs typeface="Times New Roman" panose="02020603050405020304" pitchFamily="18" charset="0"/>
              </a:rPr>
              <a:t>Conditional and Unconditional Emergency food assistance through relief food/GFA, Cash transfers or voucher transfers</a:t>
            </a:r>
            <a:endParaRPr lang="en-US" sz="1900" dirty="0">
              <a:ea typeface="Times New Roman" panose="02020603050405020304" pitchFamily="18" charset="0"/>
              <a:cs typeface="Times New Roman" panose="02020603050405020304" pitchFamily="18" charset="0"/>
            </a:endParaRPr>
          </a:p>
          <a:p>
            <a:pPr lvl="1">
              <a:spcBef>
                <a:spcPts val="0"/>
              </a:spcBef>
              <a:tabLst>
                <a:tab pos="914400" algn="l"/>
              </a:tabLst>
            </a:pPr>
            <a:r>
              <a:rPr lang="en-US" sz="1900" dirty="0">
                <a:solidFill>
                  <a:srgbClr val="000000"/>
                </a:solidFill>
                <a:ea typeface="Times New Roman" panose="02020603050405020304" pitchFamily="18" charset="0"/>
                <a:cs typeface="Times New Roman" panose="02020603050405020304" pitchFamily="18" charset="0"/>
              </a:rPr>
              <a:t>TSFP to households with PLW or child admitted in CMAM program (As part of GFA) </a:t>
            </a:r>
            <a:endParaRPr lang="en-US" sz="1900" dirty="0">
              <a:ea typeface="Times New Roman" panose="02020603050405020304" pitchFamily="18" charset="0"/>
              <a:cs typeface="Times New Roman" panose="02020603050405020304" pitchFamily="18" charset="0"/>
            </a:endParaRPr>
          </a:p>
          <a:p>
            <a:pPr lvl="1">
              <a:spcBef>
                <a:spcPts val="0"/>
              </a:spcBef>
              <a:tabLst>
                <a:tab pos="914400" algn="l"/>
              </a:tabLst>
            </a:pPr>
            <a:r>
              <a:rPr lang="en-US" sz="1900" dirty="0">
                <a:ea typeface="Times New Roman" panose="02020603050405020304" pitchFamily="18" charset="0"/>
                <a:cs typeface="Times New Roman" panose="02020603050405020304" pitchFamily="18" charset="0"/>
              </a:rPr>
              <a:t>Awareness on food utilization (preparation, storage, preservation etc.)</a:t>
            </a:r>
          </a:p>
          <a:p>
            <a:pPr lvl="1">
              <a:spcBef>
                <a:spcPts val="0"/>
              </a:spcBef>
              <a:tabLst>
                <a:tab pos="914400" algn="l"/>
              </a:tabLst>
            </a:pPr>
            <a:r>
              <a:rPr lang="en-US" sz="1900" dirty="0">
                <a:ea typeface="Times New Roman" panose="02020603050405020304" pitchFamily="18" charset="0"/>
                <a:cs typeface="Times New Roman" panose="02020603050405020304" pitchFamily="18" charset="0"/>
              </a:rPr>
              <a:t>Production of micro-nutrient rich vegetables either through portable gardens, back yard/kitchen gardening or small plots</a:t>
            </a:r>
          </a:p>
          <a:p>
            <a:pPr lvl="1">
              <a:spcBef>
                <a:spcPts val="0"/>
              </a:spcBef>
              <a:tabLst>
                <a:tab pos="914400" algn="l"/>
              </a:tabLst>
            </a:pPr>
            <a:r>
              <a:rPr lang="en-US" sz="1900" dirty="0">
                <a:ea typeface="Times New Roman" panose="02020603050405020304" pitchFamily="18" charset="0"/>
                <a:cs typeface="Times New Roman" panose="02020603050405020304" pitchFamily="18" charset="0"/>
              </a:rPr>
              <a:t>Restocking of small ruminants (sheep &amp; goats)</a:t>
            </a:r>
          </a:p>
          <a:p>
            <a:pPr lvl="1">
              <a:spcBef>
                <a:spcPts val="0"/>
              </a:spcBef>
              <a:tabLst>
                <a:tab pos="914400" algn="l"/>
              </a:tabLst>
            </a:pPr>
            <a:r>
              <a:rPr lang="en-US" sz="1900" dirty="0">
                <a:ea typeface="Times New Roman" panose="02020603050405020304" pitchFamily="18" charset="0"/>
                <a:cs typeface="Times New Roman" panose="02020603050405020304" pitchFamily="18" charset="0"/>
              </a:rPr>
              <a:t>Distribution of agricultural inputs (e.g. seeds, tools, fertilizer etc.)</a:t>
            </a:r>
          </a:p>
          <a:p>
            <a:pPr lvl="1">
              <a:spcBef>
                <a:spcPts val="0"/>
              </a:spcBef>
              <a:tabLst>
                <a:tab pos="914400" algn="l"/>
              </a:tabLst>
            </a:pPr>
            <a:r>
              <a:rPr lang="en-US" sz="1900" dirty="0">
                <a:ea typeface="Times New Roman" panose="02020603050405020304" pitchFamily="18" charset="0"/>
                <a:cs typeface="Times New Roman" panose="02020603050405020304" pitchFamily="18" charset="0"/>
              </a:rPr>
              <a:t>Provision of concentrates/feeds, anti-parasites treatment, ice boxes etc.</a:t>
            </a:r>
          </a:p>
          <a:p>
            <a:pPr lvl="1">
              <a:spcBef>
                <a:spcPts val="0"/>
              </a:spcBef>
              <a:tabLst>
                <a:tab pos="914400" algn="l"/>
              </a:tabLst>
            </a:pPr>
            <a:r>
              <a:rPr lang="en-US" sz="1900" dirty="0">
                <a:ea typeface="Times New Roman" panose="02020603050405020304" pitchFamily="18" charset="0"/>
                <a:cs typeface="Times New Roman" panose="02020603050405020304" pitchFamily="18" charset="0"/>
              </a:rPr>
              <a:t>Distribution of Poultry inputs (chicks, poultry feed/concentrates etc.)</a:t>
            </a:r>
          </a:p>
          <a:p>
            <a:pPr lvl="1">
              <a:spcBef>
                <a:spcPts val="0"/>
              </a:spcBef>
              <a:tabLst>
                <a:tab pos="914400" algn="l"/>
              </a:tabLst>
            </a:pPr>
            <a:r>
              <a:rPr lang="en-US" sz="1900" dirty="0">
                <a:ea typeface="Times New Roman" panose="02020603050405020304" pitchFamily="18" charset="0"/>
                <a:cs typeface="Times New Roman" panose="02020603050405020304" pitchFamily="18" charset="0"/>
              </a:rPr>
              <a:t>Distribution of fisheries inputs - (fuel, twines, monofilaments, nets, hooks, ice boxes etc.)</a:t>
            </a:r>
          </a:p>
          <a:p>
            <a:endParaRPr lang="en-US" dirty="0"/>
          </a:p>
        </p:txBody>
      </p:sp>
      <p:sp>
        <p:nvSpPr>
          <p:cNvPr id="4" name="Rectangle 3">
            <a:extLst>
              <a:ext uri="{FF2B5EF4-FFF2-40B4-BE49-F238E27FC236}">
                <a16:creationId xmlns:a16="http://schemas.microsoft.com/office/drawing/2014/main" id="{FD170D7E-6970-4485-A40A-1622BF5C258B}"/>
              </a:ext>
            </a:extLst>
          </p:cNvPr>
          <p:cNvSpPr/>
          <p:nvPr/>
        </p:nvSpPr>
        <p:spPr>
          <a:xfrm>
            <a:off x="1066800" y="2430462"/>
            <a:ext cx="6934200" cy="1905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To be adapted before training!</a:t>
            </a:r>
            <a:endParaRPr lang="en-GB" sz="2800" b="1" dirty="0"/>
          </a:p>
        </p:txBody>
      </p:sp>
      <p:pic>
        <p:nvPicPr>
          <p:cNvPr id="5" name="Picture 4">
            <a:extLst>
              <a:ext uri="{FF2B5EF4-FFF2-40B4-BE49-F238E27FC236}">
                <a16:creationId xmlns:a16="http://schemas.microsoft.com/office/drawing/2014/main" id="{B144AC75-CACB-4148-B297-B9089C262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1216219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6970A3-5A69-4782-8045-1698C23ED95E}"/>
              </a:ext>
            </a:extLst>
          </p:cNvPr>
          <p:cNvSpPr>
            <a:spLocks noGrp="1"/>
          </p:cNvSpPr>
          <p:nvPr>
            <p:ph idx="1"/>
          </p:nvPr>
        </p:nvSpPr>
        <p:spPr/>
        <p:txBody>
          <a:bodyPr>
            <a:normAutofit fontScale="85000" lnSpcReduction="10000"/>
          </a:bodyPr>
          <a:lstStyle/>
          <a:p>
            <a:pPr lvl="0">
              <a:spcBef>
                <a:spcPts val="0"/>
              </a:spcBef>
              <a:tabLst>
                <a:tab pos="457200" algn="l"/>
              </a:tabLst>
            </a:pPr>
            <a:r>
              <a:rPr lang="en-US" dirty="0">
                <a:solidFill>
                  <a:srgbClr val="000000"/>
                </a:solidFill>
                <a:ea typeface="Times New Roman" panose="02020603050405020304" pitchFamily="18" charset="0"/>
                <a:cs typeface="Times New Roman" panose="02020603050405020304" pitchFamily="18" charset="0"/>
              </a:rPr>
              <a:t>At community level</a:t>
            </a:r>
            <a:endParaRPr lang="en-US" sz="2000" dirty="0">
              <a:ea typeface="Times New Roman" panose="02020603050405020304" pitchFamily="18" charset="0"/>
              <a:cs typeface="Times New Roman" panose="02020603050405020304" pitchFamily="18" charset="0"/>
            </a:endParaRPr>
          </a:p>
          <a:p>
            <a:pPr lvl="1">
              <a:spcBef>
                <a:spcPts val="0"/>
              </a:spcBef>
              <a:tabLst>
                <a:tab pos="9144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Mass livestock vaccination campaigns</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tabLst>
                <a:tab pos="9144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Community rehabilitation and resilience activities through asset transfers e.g. cash for assets, CFW, food for assets etc.</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tabLst>
                <a:tab pos="9144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Production of short cycle vegetables and crops through communal plots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0"/>
              </a:spcBef>
              <a:tabLst>
                <a:tab pos="4572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HF level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tabLst>
                <a:tab pos="9144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Training and capacity building on vegetable production and food utilization to caretakers/caregivers of children admitted in CMAM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programmes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lvl="1">
              <a:spcBef>
                <a:spcPts val="0"/>
              </a:spcBef>
              <a:tabLst>
                <a:tab pos="914400" algn="l"/>
              </a:tabLs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Targeted food assistance to household members of a child admitted in a stabilization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centre</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DTC etc.</a:t>
            </a: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Title 1">
            <a:extLst>
              <a:ext uri="{FF2B5EF4-FFF2-40B4-BE49-F238E27FC236}">
                <a16:creationId xmlns:a16="http://schemas.microsoft.com/office/drawing/2014/main" id="{7FBE1908-4228-4C39-9A17-A6E60B89EDA4}"/>
              </a:ext>
            </a:extLst>
          </p:cNvPr>
          <p:cNvSpPr>
            <a:spLocks noGrp="1"/>
          </p:cNvSpPr>
          <p:nvPr>
            <p:ph type="title"/>
          </p:nvPr>
        </p:nvSpPr>
        <p:spPr/>
        <p:txBody>
          <a:bodyPr>
            <a:normAutofit fontScale="90000"/>
          </a:bodyPr>
          <a:lstStyle/>
          <a:p>
            <a:r>
              <a:rPr lang="en-US" dirty="0"/>
              <a:t>Food Security response in </a:t>
            </a:r>
            <a:r>
              <a:rPr lang="en-US" dirty="0">
                <a:solidFill>
                  <a:srgbClr val="FF0000"/>
                </a:solidFill>
              </a:rPr>
              <a:t>X</a:t>
            </a:r>
            <a:r>
              <a:rPr lang="en-US" dirty="0"/>
              <a:t> country (</a:t>
            </a:r>
            <a:r>
              <a:rPr lang="en-US" dirty="0" err="1"/>
              <a:t>cont</a:t>
            </a:r>
            <a:r>
              <a:rPr lang="en-US" dirty="0"/>
              <a:t>)</a:t>
            </a:r>
          </a:p>
        </p:txBody>
      </p:sp>
      <p:sp>
        <p:nvSpPr>
          <p:cNvPr id="5" name="Rectangle 4">
            <a:extLst>
              <a:ext uri="{FF2B5EF4-FFF2-40B4-BE49-F238E27FC236}">
                <a16:creationId xmlns:a16="http://schemas.microsoft.com/office/drawing/2014/main" id="{619EE820-DDBD-4C79-B161-E73B5D83738D}"/>
              </a:ext>
            </a:extLst>
          </p:cNvPr>
          <p:cNvSpPr/>
          <p:nvPr/>
        </p:nvSpPr>
        <p:spPr>
          <a:xfrm>
            <a:off x="1066800" y="2430462"/>
            <a:ext cx="6934200" cy="1905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To be adapted before training!</a:t>
            </a:r>
            <a:endParaRPr lang="en-GB" sz="2800" b="1" dirty="0"/>
          </a:p>
        </p:txBody>
      </p:sp>
      <p:pic>
        <p:nvPicPr>
          <p:cNvPr id="7" name="Picture 6">
            <a:extLst>
              <a:ext uri="{FF2B5EF4-FFF2-40B4-BE49-F238E27FC236}">
                <a16:creationId xmlns:a16="http://schemas.microsoft.com/office/drawing/2014/main" id="{05074115-EBF4-4370-881E-CCAB6E50E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352000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mage result for unicef malnutrition framework">
            <a:extLst>
              <a:ext uri="{FF2B5EF4-FFF2-40B4-BE49-F238E27FC236}">
                <a16:creationId xmlns:a16="http://schemas.microsoft.com/office/drawing/2014/main" id="{C98B7BED-5530-4192-AC41-21B1A3AAC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23" r="3819"/>
          <a:stretch/>
        </p:blipFill>
        <p:spPr bwMode="auto">
          <a:xfrm>
            <a:off x="1524000" y="635405"/>
            <a:ext cx="6255027" cy="569595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3"/>
          <p:cNvSpPr>
            <a:spLocks noChangeArrowheads="1"/>
          </p:cNvSpPr>
          <p:nvPr/>
        </p:nvSpPr>
        <p:spPr bwMode="auto">
          <a:xfrm>
            <a:off x="2057400" y="0"/>
            <a:ext cx="624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lgn="ctr" eaLnBrk="1" hangingPunct="1">
              <a:spcBef>
                <a:spcPct val="0"/>
              </a:spcBef>
              <a:buFontTx/>
              <a:buNone/>
            </a:pPr>
            <a:endParaRPr lang="en-US" altLang="en-US" i="1">
              <a:solidFill>
                <a:srgbClr val="69676D"/>
              </a:solidFill>
            </a:endParaRPr>
          </a:p>
        </p:txBody>
      </p:sp>
      <p:sp>
        <p:nvSpPr>
          <p:cNvPr id="19466" name="TextBox 26"/>
          <p:cNvSpPr txBox="1">
            <a:spLocks noChangeArrowheads="1"/>
          </p:cNvSpPr>
          <p:nvPr/>
        </p:nvSpPr>
        <p:spPr bwMode="auto">
          <a:xfrm>
            <a:off x="7681597" y="6629400"/>
            <a:ext cx="153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eaLnBrk="1" hangingPunct="1">
              <a:spcBef>
                <a:spcPct val="0"/>
              </a:spcBef>
              <a:buFontTx/>
              <a:buNone/>
            </a:pPr>
            <a:r>
              <a:rPr lang="en-GB" altLang="en-US" sz="800" dirty="0"/>
              <a:t>Source: Adapted from UNICEF</a:t>
            </a:r>
          </a:p>
        </p:txBody>
      </p:sp>
      <p:sp>
        <p:nvSpPr>
          <p:cNvPr id="37" name="TextBox 25"/>
          <p:cNvSpPr txBox="1">
            <a:spLocks noChangeArrowheads="1"/>
          </p:cNvSpPr>
          <p:nvPr/>
        </p:nvSpPr>
        <p:spPr bwMode="auto">
          <a:xfrm>
            <a:off x="0" y="598464"/>
            <a:ext cx="1584325" cy="3293209"/>
          </a:xfrm>
          <a:prstGeom prst="rect">
            <a:avLst/>
          </a:prstGeom>
          <a:solidFill>
            <a:schemeClr val="bg1"/>
          </a:solidFill>
          <a:ln w="38100">
            <a:solidFill>
              <a:schemeClr val="accent6"/>
            </a:solidFill>
            <a:miter lim="800000"/>
            <a:headEnd/>
            <a:tailEnd/>
          </a:ln>
        </p:spPr>
        <p:txBody>
          <a:bodyPr>
            <a:spAutoFit/>
          </a:bodyPr>
          <a:lstStyle/>
          <a:p>
            <a:pPr fontAlgn="auto">
              <a:spcBef>
                <a:spcPts val="0"/>
              </a:spcBef>
              <a:spcAft>
                <a:spcPts val="0"/>
              </a:spcAft>
              <a:defRPr/>
            </a:pPr>
            <a:r>
              <a:rPr lang="en-US" sz="1600" dirty="0">
                <a:latin typeface="+mn-lt"/>
                <a:ea typeface="Arial" charset="0"/>
                <a:cs typeface="+mn-cs"/>
              </a:rPr>
              <a:t>Production, processing, marketing, access and consumption of nutritious foods</a:t>
            </a:r>
          </a:p>
          <a:p>
            <a:pPr marL="261938" indent="-261938" fontAlgn="auto">
              <a:spcBef>
                <a:spcPts val="0"/>
              </a:spcBef>
              <a:spcAft>
                <a:spcPts val="0"/>
              </a:spcAft>
              <a:buFont typeface="Wingdings" pitchFamily="2" charset="2"/>
              <a:buChar char="Ø"/>
              <a:defRPr/>
            </a:pPr>
            <a:r>
              <a:rPr lang="en-US" sz="1600" dirty="0">
                <a:latin typeface="+mn-lt"/>
                <a:ea typeface="Arial" charset="0"/>
                <a:cs typeface="+mn-cs"/>
                <a:sym typeface="Wingdings" pitchFamily="2" charset="2"/>
              </a:rPr>
              <a:t>Food availability (year round)</a:t>
            </a:r>
          </a:p>
          <a:p>
            <a:pPr marL="261938" indent="-261938" fontAlgn="auto">
              <a:spcBef>
                <a:spcPts val="0"/>
              </a:spcBef>
              <a:spcAft>
                <a:spcPts val="0"/>
              </a:spcAft>
              <a:buFont typeface="Wingdings" pitchFamily="2" charset="2"/>
              <a:buChar char="Ø"/>
              <a:defRPr/>
            </a:pPr>
            <a:r>
              <a:rPr lang="en-US" sz="1600" dirty="0">
                <a:latin typeface="+mn-lt"/>
                <a:ea typeface="Arial" charset="0"/>
                <a:cs typeface="+mn-cs"/>
                <a:sym typeface="Wingdings" pitchFamily="2" charset="2"/>
              </a:rPr>
              <a:t>Income</a:t>
            </a:r>
          </a:p>
          <a:p>
            <a:pPr marL="261938" indent="-261938" fontAlgn="auto">
              <a:spcBef>
                <a:spcPts val="0"/>
              </a:spcBef>
              <a:spcAft>
                <a:spcPts val="0"/>
              </a:spcAft>
              <a:buFont typeface="Wingdings" pitchFamily="2" charset="2"/>
              <a:buChar char="Ø"/>
              <a:defRPr/>
            </a:pPr>
            <a:r>
              <a:rPr lang="en-US" sz="1600" dirty="0">
                <a:latin typeface="+mn-lt"/>
                <a:ea typeface="Arial" charset="0"/>
                <a:cs typeface="+mn-cs"/>
                <a:sym typeface="Wingdings" pitchFamily="2" charset="2"/>
              </a:rPr>
              <a:t>Access (year round)</a:t>
            </a:r>
          </a:p>
          <a:p>
            <a:pPr marL="261938" indent="-261938" fontAlgn="auto">
              <a:spcBef>
                <a:spcPts val="0"/>
              </a:spcBef>
              <a:spcAft>
                <a:spcPts val="0"/>
              </a:spcAft>
              <a:buFont typeface="Wingdings" pitchFamily="2" charset="2"/>
              <a:buChar char="Ø"/>
              <a:defRPr/>
            </a:pPr>
            <a:r>
              <a:rPr lang="en-US" sz="1600" dirty="0">
                <a:latin typeface="+mn-lt"/>
                <a:ea typeface="Arial" charset="0"/>
                <a:cs typeface="+mn-cs"/>
                <a:sym typeface="Wingdings" pitchFamily="2" charset="2"/>
              </a:rPr>
              <a:t>Utilization </a:t>
            </a:r>
            <a:r>
              <a:rPr lang="en-US" sz="1600" dirty="0">
                <a:latin typeface="+mn-lt"/>
                <a:ea typeface="Arial" charset="0"/>
                <a:cs typeface="+mn-cs"/>
              </a:rPr>
              <a:t> </a:t>
            </a:r>
          </a:p>
        </p:txBody>
      </p:sp>
      <p:sp>
        <p:nvSpPr>
          <p:cNvPr id="38" name="TextBox 26"/>
          <p:cNvSpPr txBox="1">
            <a:spLocks noChangeArrowheads="1"/>
          </p:cNvSpPr>
          <p:nvPr/>
        </p:nvSpPr>
        <p:spPr bwMode="auto">
          <a:xfrm>
            <a:off x="781799" y="5066240"/>
            <a:ext cx="1438841" cy="830997"/>
          </a:xfrm>
          <a:prstGeom prst="rect">
            <a:avLst/>
          </a:prstGeom>
          <a:solidFill>
            <a:schemeClr val="bg1"/>
          </a:solidFill>
          <a:ln w="38100">
            <a:solidFill>
              <a:schemeClr val="tx2"/>
            </a:solid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spcBef>
                <a:spcPct val="0"/>
              </a:spcBef>
              <a:buFontTx/>
              <a:buNone/>
            </a:pPr>
            <a:r>
              <a:rPr lang="en-US" altLang="en-US" sz="1600" dirty="0"/>
              <a:t>Natural  resource management</a:t>
            </a:r>
          </a:p>
        </p:txBody>
      </p:sp>
      <p:sp>
        <p:nvSpPr>
          <p:cNvPr id="42" name="TextBox 33"/>
          <p:cNvSpPr txBox="1">
            <a:spLocks noChangeArrowheads="1"/>
          </p:cNvSpPr>
          <p:nvPr/>
        </p:nvSpPr>
        <p:spPr bwMode="auto">
          <a:xfrm>
            <a:off x="7631113" y="2449123"/>
            <a:ext cx="1512887" cy="1323975"/>
          </a:xfrm>
          <a:prstGeom prst="rect">
            <a:avLst/>
          </a:prstGeom>
          <a:solidFill>
            <a:schemeClr val="bg1"/>
          </a:solidFill>
          <a:ln w="38100">
            <a:solidFill>
              <a:schemeClr val="accent6"/>
            </a:solid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lgn="r">
              <a:spcBef>
                <a:spcPct val="0"/>
              </a:spcBef>
              <a:buFontTx/>
              <a:buNone/>
            </a:pPr>
            <a:r>
              <a:rPr lang="en-US" altLang="en-US" sz="1600" dirty="0"/>
              <a:t>Nutrition education</a:t>
            </a:r>
          </a:p>
          <a:p>
            <a:pPr algn="r">
              <a:spcBef>
                <a:spcPct val="0"/>
              </a:spcBef>
              <a:buFontTx/>
              <a:buNone/>
            </a:pPr>
            <a:endParaRPr lang="en-US" altLang="en-US" sz="1600" dirty="0"/>
          </a:p>
          <a:p>
            <a:pPr algn="r">
              <a:spcBef>
                <a:spcPct val="0"/>
              </a:spcBef>
              <a:buFontTx/>
              <a:buNone/>
            </a:pPr>
            <a:r>
              <a:rPr lang="en-US" altLang="en-US" sz="1600" dirty="0"/>
              <a:t>Labor saving  technology</a:t>
            </a:r>
          </a:p>
        </p:txBody>
      </p:sp>
      <p:sp>
        <p:nvSpPr>
          <p:cNvPr id="43" name="TextBox 34"/>
          <p:cNvSpPr txBox="1">
            <a:spLocks noChangeArrowheads="1"/>
          </p:cNvSpPr>
          <p:nvPr/>
        </p:nvSpPr>
        <p:spPr bwMode="auto">
          <a:xfrm>
            <a:off x="7605397" y="4826406"/>
            <a:ext cx="1331912" cy="830997"/>
          </a:xfrm>
          <a:prstGeom prst="rect">
            <a:avLst/>
          </a:prstGeom>
          <a:solidFill>
            <a:schemeClr val="bg1"/>
          </a:solidFill>
          <a:ln w="38100">
            <a:solidFill>
              <a:schemeClr val="accent1"/>
            </a:solid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lgn="r">
              <a:spcBef>
                <a:spcPct val="0"/>
              </a:spcBef>
              <a:buFontTx/>
              <a:buNone/>
            </a:pPr>
            <a:r>
              <a:rPr lang="en-US" altLang="en-US" sz="1600" dirty="0"/>
              <a:t>Income used for health and hygiene</a:t>
            </a:r>
          </a:p>
        </p:txBody>
      </p:sp>
      <p:sp>
        <p:nvSpPr>
          <p:cNvPr id="44" name="TextBox 35"/>
          <p:cNvSpPr txBox="1">
            <a:spLocks noChangeArrowheads="1"/>
          </p:cNvSpPr>
          <p:nvPr/>
        </p:nvSpPr>
        <p:spPr bwMode="auto">
          <a:xfrm>
            <a:off x="7756247" y="457200"/>
            <a:ext cx="1331912" cy="1077218"/>
          </a:xfrm>
          <a:prstGeom prst="rect">
            <a:avLst/>
          </a:prstGeom>
          <a:solidFill>
            <a:schemeClr val="bg1"/>
          </a:solidFill>
          <a:ln w="38100">
            <a:solidFill>
              <a:schemeClr val="bg1">
                <a:lumMod val="65000"/>
              </a:schemeClr>
            </a:solid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595959"/>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595959"/>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595959"/>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95959"/>
                </a:solidFill>
                <a:latin typeface="Calibri" panose="020F0502020204030204" pitchFamily="34" charset="0"/>
              </a:defRPr>
            </a:lvl9pPr>
          </a:lstStyle>
          <a:p>
            <a:pPr algn="r">
              <a:spcBef>
                <a:spcPct val="0"/>
              </a:spcBef>
              <a:buFontTx/>
              <a:buNone/>
            </a:pPr>
            <a:r>
              <a:rPr lang="en-US" altLang="en-US" sz="1600" dirty="0"/>
              <a:t>Reduce Agriculture related diseases</a:t>
            </a:r>
          </a:p>
        </p:txBody>
      </p:sp>
      <p:sp>
        <p:nvSpPr>
          <p:cNvPr id="27" name="Rectangle 26">
            <a:extLst>
              <a:ext uri="{FF2B5EF4-FFF2-40B4-BE49-F238E27FC236}">
                <a16:creationId xmlns:a16="http://schemas.microsoft.com/office/drawing/2014/main" id="{49535BBB-B12A-4CDB-A803-D2084C09FE7D}"/>
              </a:ext>
            </a:extLst>
          </p:cNvPr>
          <p:cNvSpPr/>
          <p:nvPr/>
        </p:nvSpPr>
        <p:spPr>
          <a:xfrm>
            <a:off x="609600" y="4391025"/>
            <a:ext cx="685800" cy="292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Connector: Elbow 2">
            <a:extLst>
              <a:ext uri="{FF2B5EF4-FFF2-40B4-BE49-F238E27FC236}">
                <a16:creationId xmlns:a16="http://schemas.microsoft.com/office/drawing/2014/main" id="{57216F11-2F72-4984-AAB6-25BE433DD912}"/>
              </a:ext>
            </a:extLst>
          </p:cNvPr>
          <p:cNvCxnSpPr>
            <a:cxnSpLocks/>
          </p:cNvCxnSpPr>
          <p:nvPr/>
        </p:nvCxnSpPr>
        <p:spPr>
          <a:xfrm>
            <a:off x="1584325" y="2216709"/>
            <a:ext cx="777875" cy="894402"/>
          </a:xfrm>
          <a:prstGeom prst="bentConnector2">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30933A27-9890-4A36-83AE-AF21CD46DA80}"/>
              </a:ext>
            </a:extLst>
          </p:cNvPr>
          <p:cNvCxnSpPr>
            <a:stCxn id="38" idx="0"/>
          </p:cNvCxnSpPr>
          <p:nvPr/>
        </p:nvCxnSpPr>
        <p:spPr>
          <a:xfrm rot="5400000" flipH="1" flipV="1">
            <a:off x="1808236" y="4507986"/>
            <a:ext cx="251238" cy="865271"/>
          </a:xfrm>
          <a:prstGeom prst="bentConnector2">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2A6E84BF-0FF6-496F-8881-FECD7AAF6A7B}"/>
              </a:ext>
            </a:extLst>
          </p:cNvPr>
          <p:cNvCxnSpPr>
            <a:stCxn id="38" idx="2"/>
          </p:cNvCxnSpPr>
          <p:nvPr/>
        </p:nvCxnSpPr>
        <p:spPr>
          <a:xfrm rot="16200000" flipH="1">
            <a:off x="1770622" y="5627834"/>
            <a:ext cx="264227" cy="803031"/>
          </a:xfrm>
          <a:prstGeom prst="bentConnector2">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5D38D4BA-E627-4DEF-9021-9C4DA5EE2D7D}"/>
              </a:ext>
            </a:extLst>
          </p:cNvPr>
          <p:cNvCxnSpPr>
            <a:cxnSpLocks/>
            <a:stCxn id="44" idx="2"/>
          </p:cNvCxnSpPr>
          <p:nvPr/>
        </p:nvCxnSpPr>
        <p:spPr>
          <a:xfrm rot="5400000">
            <a:off x="7721366" y="1096227"/>
            <a:ext cx="262647" cy="1139029"/>
          </a:xfrm>
          <a:prstGeom prst="bentConnector2">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3E99AC4-C740-46A8-B1BD-86BD48CFE9A3}"/>
              </a:ext>
            </a:extLst>
          </p:cNvPr>
          <p:cNvCxnSpPr>
            <a:cxnSpLocks/>
          </p:cNvCxnSpPr>
          <p:nvPr/>
        </p:nvCxnSpPr>
        <p:spPr>
          <a:xfrm flipH="1" flipV="1">
            <a:off x="6858000" y="3330981"/>
            <a:ext cx="773113" cy="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31E203F1-C4D7-433F-8594-D4696E25F605}"/>
              </a:ext>
            </a:extLst>
          </p:cNvPr>
          <p:cNvCxnSpPr>
            <a:cxnSpLocks/>
          </p:cNvCxnSpPr>
          <p:nvPr/>
        </p:nvCxnSpPr>
        <p:spPr>
          <a:xfrm rot="16200000" flipV="1">
            <a:off x="7818438" y="3949589"/>
            <a:ext cx="809626" cy="944007"/>
          </a:xfrm>
          <a:prstGeom prst="bentConnector2">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Titre 27">
            <a:extLst>
              <a:ext uri="{FF2B5EF4-FFF2-40B4-BE49-F238E27FC236}">
                <a16:creationId xmlns:a16="http://schemas.microsoft.com/office/drawing/2014/main" id="{6FDDA107-9EBC-429D-8909-665363AFB851}"/>
              </a:ext>
            </a:extLst>
          </p:cNvPr>
          <p:cNvSpPr>
            <a:spLocks noGrp="1"/>
          </p:cNvSpPr>
          <p:nvPr>
            <p:ph type="title"/>
          </p:nvPr>
        </p:nvSpPr>
        <p:spPr>
          <a:xfrm>
            <a:off x="1371600" y="0"/>
            <a:ext cx="6858000" cy="539803"/>
          </a:xfrm>
          <a:ln>
            <a:solidFill>
              <a:schemeClr val="bg1"/>
            </a:solidFill>
          </a:ln>
        </p:spPr>
        <p:txBody>
          <a:bodyPr>
            <a:noAutofit/>
          </a:bodyPr>
          <a:lstStyle/>
          <a:p>
            <a:r>
              <a:rPr lang="en-US" sz="3200" b="1" dirty="0"/>
              <a:t>How Can FSL Improve Nutrition?</a:t>
            </a:r>
            <a:endParaRPr lang="en-GB" sz="32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ox(in)">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ox(in)">
                                      <p:cBhvr>
                                        <p:cTn id="12" dur="500"/>
                                        <p:tgtEl>
                                          <p:spTgt spid="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ox(in)">
                                      <p:cBhvr>
                                        <p:cTn id="17" dur="500"/>
                                        <p:tgtEl>
                                          <p:spTgt spid="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ox(in)">
                                      <p:cBhvr>
                                        <p:cTn id="22" dur="500"/>
                                        <p:tgtEl>
                                          <p:spTgt spid="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ox(in)">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GB" b="1" dirty="0"/>
              <a:t>Food Production Pathway</a:t>
            </a:r>
          </a:p>
        </p:txBody>
      </p:sp>
      <p:sp>
        <p:nvSpPr>
          <p:cNvPr id="3" name="Content Placeholder 2"/>
          <p:cNvSpPr>
            <a:spLocks noGrp="1"/>
          </p:cNvSpPr>
          <p:nvPr>
            <p:ph idx="1"/>
          </p:nvPr>
        </p:nvSpPr>
        <p:spPr>
          <a:xfrm>
            <a:off x="533400" y="1600201"/>
            <a:ext cx="6198200" cy="4349080"/>
          </a:xfrm>
          <a:ln>
            <a:noFill/>
          </a:ln>
        </p:spPr>
        <p:txBody>
          <a:bodyPr>
            <a:normAutofit fontScale="92500" lnSpcReduction="20000"/>
          </a:bodyPr>
          <a:lstStyle/>
          <a:p>
            <a:r>
              <a:rPr lang="en-ZA" dirty="0"/>
              <a:t>Can supports all food security pillars.</a:t>
            </a:r>
          </a:p>
          <a:p>
            <a:r>
              <a:rPr lang="en-ZA" dirty="0"/>
              <a:t>Diversity of production can support dietary diversity.</a:t>
            </a:r>
          </a:p>
          <a:p>
            <a:r>
              <a:rPr lang="en-ZA" dirty="0"/>
              <a:t>Production diversity is also good for agriculture.</a:t>
            </a:r>
          </a:p>
          <a:p>
            <a:pPr lvl="1"/>
            <a:r>
              <a:rPr lang="en-ZA" dirty="0"/>
              <a:t>Good agricultural practices reduce soil erosion, increase organic matter, boost yields.</a:t>
            </a:r>
          </a:p>
          <a:p>
            <a:pPr lvl="1"/>
            <a:r>
              <a:rPr lang="en-ZA" dirty="0"/>
              <a:t>Poor production diversity weakens natural systems.</a:t>
            </a:r>
          </a:p>
        </p:txBody>
      </p:sp>
      <p:grpSp>
        <p:nvGrpSpPr>
          <p:cNvPr id="5" name="Group 4"/>
          <p:cNvGrpSpPr/>
          <p:nvPr/>
        </p:nvGrpSpPr>
        <p:grpSpPr>
          <a:xfrm>
            <a:off x="6948484" y="1700808"/>
            <a:ext cx="2160000" cy="4278207"/>
            <a:chOff x="6948484" y="1700808"/>
            <a:chExt cx="2160000" cy="4278207"/>
          </a:xfrm>
        </p:grpSpPr>
        <p:pic>
          <p:nvPicPr>
            <p:cNvPr id="4" name="Picture 2" descr="C:\Users\Anja\Documents\Werk\WORK - SPARROW\TVET College Lecturer Training\Agribusiness\Agribusiness NCV2\Images\Stock images\Depositphotos_25792687_m-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4" y="1700808"/>
              <a:ext cx="2160000" cy="1406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nja\Documents\Werk\WORK - SPARROW\_Previous work\NELK\Images\Depositphotos_85587748_l-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4" y="3098827"/>
              <a:ext cx="21600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referRelativeResize="0"/>
            <p:nvPr/>
          </p:nvPicPr>
          <p:blipFill>
            <a:blip r:embed="rId5" cstate="print">
              <a:extLst>
                <a:ext uri="{28A0092B-C50C-407E-A947-70E740481C1C}">
                  <a14:useLocalDpi xmlns:a14="http://schemas.microsoft.com/office/drawing/2010/main" val="0"/>
                </a:ext>
              </a:extLst>
            </a:blip>
            <a:stretch>
              <a:fillRect/>
            </a:stretch>
          </p:blipFill>
          <p:spPr bwMode="auto">
            <a:xfrm>
              <a:off x="6948484" y="4539015"/>
              <a:ext cx="216000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B141409A-4FD8-4195-B135-DA13C4B848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16612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Autofit/>
          </a:bodyPr>
          <a:lstStyle/>
          <a:p>
            <a:r>
              <a:rPr lang="en-GB" b="1" dirty="0"/>
              <a:t>Food Production Pathway</a:t>
            </a:r>
            <a:endParaRPr lang="en-US" b="1" dirty="0"/>
          </a:p>
        </p:txBody>
      </p:sp>
      <p:sp>
        <p:nvSpPr>
          <p:cNvPr id="3" name="Content Placeholder 2"/>
          <p:cNvSpPr>
            <a:spLocks noGrp="1"/>
          </p:cNvSpPr>
          <p:nvPr>
            <p:ph idx="1"/>
          </p:nvPr>
        </p:nvSpPr>
        <p:spPr>
          <a:ln>
            <a:noFill/>
          </a:ln>
        </p:spPr>
        <p:txBody>
          <a:bodyPr vert="horz" lIns="91440" tIns="45720" rIns="91440" bIns="45720" rtlCol="0" anchor="t">
            <a:normAutofit/>
          </a:bodyPr>
          <a:lstStyle/>
          <a:p>
            <a:pPr>
              <a:buNone/>
            </a:pPr>
            <a:endParaRPr lang="en-US" dirty="0"/>
          </a:p>
          <a:p>
            <a:pPr>
              <a:buNone/>
            </a:pPr>
            <a:endParaRPr lang="en-US" dirty="0"/>
          </a:p>
          <a:p>
            <a:pPr algn="ctr">
              <a:buNone/>
            </a:pPr>
            <a:r>
              <a:rPr lang="en-US" dirty="0"/>
              <a:t>    List examples from your country of the food production pathway for nutrition outcomes</a:t>
            </a:r>
            <a:endParaRPr lang="en-US" dirty="0">
              <a:cs typeface="Calibri"/>
            </a:endParaRPr>
          </a:p>
        </p:txBody>
      </p:sp>
      <p:pic>
        <p:nvPicPr>
          <p:cNvPr id="5" name="Picture 4">
            <a:extLst>
              <a:ext uri="{FF2B5EF4-FFF2-40B4-BE49-F238E27FC236}">
                <a16:creationId xmlns:a16="http://schemas.microsoft.com/office/drawing/2014/main" id="{41FD838B-E3C7-4D4C-B9F1-F88EA6282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835" y="6285553"/>
            <a:ext cx="2171878" cy="532940"/>
          </a:xfrm>
          <a:prstGeom prst="rect">
            <a:avLst/>
          </a:prstGeom>
        </p:spPr>
      </p:pic>
    </p:spTree>
    <p:extLst>
      <p:ext uri="{BB962C8B-B14F-4D97-AF65-F5344CB8AC3E}">
        <p14:creationId xmlns:p14="http://schemas.microsoft.com/office/powerpoint/2010/main" val="26351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81</Value>
      <Value>148</Value>
      <Value>166</Value>
      <Value>10</Value>
      <Value>12</Value>
      <Value>146</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Info xmlns="http://schemas.microsoft.com/office/infopath/2007/PartnerControls">
          <TermName xmlns="http://schemas.microsoft.com/office/infopath/2007/PartnerControls">Nutrition - General</TermName>
          <TermId xmlns="http://schemas.microsoft.com/office/infopath/2007/PartnerControls">b1c25870-60a5-435f-9a83-ed5f1a11a008</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Intercluster</TermName>
          <TermId xmlns="http://schemas.microsoft.com/office/infopath/2007/PartnerControls">f2a967d3-0a03-4cb0-b647-e52cd91e99bb</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 xsi:nil="true"/>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EMOPSGCCU-1435067120-18671</_dlc_DocId>
    <_dlc_DocIdUrl xmlns="5858627f-d058-4b92-9b52-677b5fd7d454">
      <Url>https://unicef.sharepoint.com/teams/EMOPS-GCCU/_layouts/15/DocIdRedir.aspx?ID=EMOPSGCCU-1435067120-18671</Url>
      <Description>EMOPSGCCU-1435067120-18671</Description>
    </_dlc_DocIdUrl>
  </documentManagement>
</p:properties>
</file>

<file path=customXml/itemProps1.xml><?xml version="1.0" encoding="utf-8"?>
<ds:datastoreItem xmlns:ds="http://schemas.openxmlformats.org/officeDocument/2006/customXml" ds:itemID="{E89817D1-593A-4565-887D-FF2E74E3BF52}">
  <ds:schemaRefs>
    <ds:schemaRef ds:uri="http://schemas.microsoft.com/sharepoint/v3/contenttype/forms"/>
  </ds:schemaRefs>
</ds:datastoreItem>
</file>

<file path=customXml/itemProps2.xml><?xml version="1.0" encoding="utf-8"?>
<ds:datastoreItem xmlns:ds="http://schemas.openxmlformats.org/officeDocument/2006/customXml" ds:itemID="{88002D38-19A7-445B-B0D4-4DB7A26FB3AD}"/>
</file>

<file path=customXml/itemProps3.xml><?xml version="1.0" encoding="utf-8"?>
<ds:datastoreItem xmlns:ds="http://schemas.openxmlformats.org/officeDocument/2006/customXml" ds:itemID="{DCA9C2FA-5039-4DA0-8FEF-8FE7C9977844}">
  <ds:schemaRefs>
    <ds:schemaRef ds:uri="http://schemas.microsoft.com/office/2006/metadata/customXsn"/>
  </ds:schemaRefs>
</ds:datastoreItem>
</file>

<file path=customXml/itemProps4.xml><?xml version="1.0" encoding="utf-8"?>
<ds:datastoreItem xmlns:ds="http://schemas.openxmlformats.org/officeDocument/2006/customXml" ds:itemID="{4D8D0F40-51F0-4A8A-9D59-0B147A4CB809}">
  <ds:schemaRefs>
    <ds:schemaRef ds:uri="http://schemas.microsoft.com/sharepoint/events"/>
  </ds:schemaRefs>
</ds:datastoreItem>
</file>

<file path=customXml/itemProps5.xml><?xml version="1.0" encoding="utf-8"?>
<ds:datastoreItem xmlns:ds="http://schemas.openxmlformats.org/officeDocument/2006/customXml" ds:itemID="{79974D22-7F0B-4CF4-A0B2-A7723829516E}">
  <ds:schemaRefs>
    <ds:schemaRef ds:uri="Microsoft.SharePoint.Taxonomy.ContentTypeSync"/>
  </ds:schemaRefs>
</ds:datastoreItem>
</file>

<file path=customXml/itemProps6.xml><?xml version="1.0" encoding="utf-8"?>
<ds:datastoreItem xmlns:ds="http://schemas.openxmlformats.org/officeDocument/2006/customXml" ds:itemID="{7D75287B-E4B7-4713-A90F-70896733BC8E}">
  <ds:schemaRefs>
    <ds:schemaRef ds:uri="http://purl.org/dc/elements/1.1/"/>
    <ds:schemaRef ds:uri="http://schemas.microsoft.com/office/2006/metadata/properties"/>
    <ds:schemaRef ds:uri="http://purl.org/dc/dcmitype/"/>
    <ds:schemaRef ds:uri="http://purl.org/dc/terms/"/>
    <ds:schemaRef ds:uri="http://www.w3.org/XML/1998/namespace"/>
    <ds:schemaRef ds:uri="5858627f-d058-4b92-9b52-677b5fd7d454"/>
    <ds:schemaRef ds:uri="http://schemas.microsoft.com/sharepoint.v3"/>
    <ds:schemaRef ds:uri="http://schemas.microsoft.com/office/2006/documentManagement/types"/>
    <ds:schemaRef ds:uri="ca283e0b-db31-4043-a2ef-b80661bf084a"/>
    <ds:schemaRef ds:uri="http://schemas.microsoft.com/sharepoint/v3"/>
    <ds:schemaRef ds:uri="http://schemas.microsoft.com/office/infopath/2007/PartnerControls"/>
    <ds:schemaRef ds:uri="http://schemas.openxmlformats.org/package/2006/metadata/core-properties"/>
    <ds:schemaRef ds:uri="a438dd15-07ca-4cdc-82a3-f2206b92025e"/>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13369</TotalTime>
  <Words>2176</Words>
  <Application>Microsoft Office PowerPoint</Application>
  <PresentationFormat>On-screen Show (4:3)</PresentationFormat>
  <Paragraphs>254</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Times New Roman</vt:lpstr>
      <vt:lpstr>Wingdings</vt:lpstr>
      <vt:lpstr>Office Theme</vt:lpstr>
      <vt:lpstr>Integrated Programming  </vt:lpstr>
      <vt:lpstr>Learning Objectives</vt:lpstr>
      <vt:lpstr>The Four Pillars of Food Security</vt:lpstr>
      <vt:lpstr>Food Security situation in X country</vt:lpstr>
      <vt:lpstr>Food Security response in X country</vt:lpstr>
      <vt:lpstr>Food Security response in X country (cont)</vt:lpstr>
      <vt:lpstr>How Can FSL Improve Nutrition?</vt:lpstr>
      <vt:lpstr>Food Production Pathway</vt:lpstr>
      <vt:lpstr>Food Production Pathway</vt:lpstr>
      <vt:lpstr>Examples of Agriculture Support for Improved Nutrition </vt:lpstr>
      <vt:lpstr>Examples of Agriculture Support for Improved Nutrition </vt:lpstr>
      <vt:lpstr>Examples of Nutrition Activities to Promote Agriculture </vt:lpstr>
      <vt:lpstr>Examples of Nutrition Activities to Promote Agriculture </vt:lpstr>
      <vt:lpstr>Income Generation Pathway</vt:lpstr>
      <vt:lpstr>Examples of Income Generation Activities for improved nutrition</vt:lpstr>
      <vt:lpstr>Examples of Income Generation Activities for improved nutrition</vt:lpstr>
      <vt:lpstr>Income Generating Activities (IGA) with nutrition lens</vt:lpstr>
      <vt:lpstr>Transfer Pathway</vt:lpstr>
      <vt:lpstr>Examples of transfers for improved nutrition</vt:lpstr>
      <vt:lpstr>Considerations for improved nutrition: General Food Distribution (GFD)</vt:lpstr>
      <vt:lpstr>Considerations for improved nutrition: Food Assistance for Assets (FFA)</vt:lpstr>
      <vt:lpstr>Considerations for improved nutrition: Cash &amp; Vouchers (C&amp;V)</vt:lpstr>
      <vt:lpstr> Considerations for improved nutrition: C&amp;V </vt:lpstr>
      <vt:lpstr>Woman’s Empowerment Pathway</vt:lpstr>
      <vt:lpstr>Examples of women’s empowerment pathway for nutrition</vt:lpstr>
      <vt:lpstr> Monitoring and Evaluation  </vt:lpstr>
      <vt:lpstr>Take Home Messages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Programming</dc:title>
  <dc:creator>Caro</dc:creator>
  <cp:keywords>Intercluster; GNC</cp:keywords>
  <cp:lastModifiedBy>Diogo Loureiro Jurema</cp:lastModifiedBy>
  <cp:revision>500</cp:revision>
  <cp:lastPrinted>2019-03-06T16:38:00Z</cp:lastPrinted>
  <dcterms:created xsi:type="dcterms:W3CDTF">2018-02-02T08:48:33Z</dcterms:created>
  <dcterms:modified xsi:type="dcterms:W3CDTF">2019-10-17T11:54:41Z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166;#Intercluster|f2a967d3-0a03-4cb0-b647-e52cd91e99bb;#133;#GNC|82a4199d-9c93-4d57-833f-59195f986fba</vt:lpwstr>
  </property>
  <property fmtid="{D5CDD505-2E9C-101B-9397-08002B2CF9AE}" pid="5" name="Topic">
    <vt:lpwstr>10;#Nutrition Humanitarian Cluster, Coordination|414c5639-61e6-4b56-aaa5-511cdacc25c2;#146;#Nutrition emergency response|e7eac636-aa3d-4db8-92d9-399d6677a2bf;#148;#Nutrition preparedness and risk informed programming|4ab365b7-18be-48cf-a866-cdd5f63cb150;#81;#Nutrition - General|b1c25870-60a5-435f-9a83-ed5f1a11a008</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05222a92-64f0-4e4f-8f47-c60063528953</vt:lpwstr>
  </property>
</Properties>
</file>