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29"/>
  </p:notesMasterIdLst>
  <p:sldIdLst>
    <p:sldId id="257" r:id="rId8"/>
    <p:sldId id="258" r:id="rId9"/>
    <p:sldId id="264" r:id="rId10"/>
    <p:sldId id="263"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Oy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086C68-9E2B-4B5A-9F1B-15E41A1C3D13}" v="20" dt="2019-11-18T11:08:01.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8" autoAdjust="0"/>
    <p:restoredTop sz="71049" autoAdjust="0"/>
  </p:normalViewPr>
  <p:slideViewPr>
    <p:cSldViewPr>
      <p:cViewPr varScale="1">
        <p:scale>
          <a:sx n="72" d="100"/>
          <a:sy n="72" d="100"/>
        </p:scale>
        <p:origin x="972"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Loureiro Jurema" userId="9dfde3f0-34dd-48c5-90ef-eaf27597f482" providerId="ADAL" clId="{C5086C68-9E2B-4B5A-9F1B-15E41A1C3D13}"/>
    <pc:docChg chg="custSel modSld modMainMaster">
      <pc:chgData name="Diogo Loureiro Jurema" userId="9dfde3f0-34dd-48c5-90ef-eaf27597f482" providerId="ADAL" clId="{C5086C68-9E2B-4B5A-9F1B-15E41A1C3D13}" dt="2019-11-18T11:08:01.853" v="19" actId="1035"/>
      <pc:docMkLst>
        <pc:docMk/>
      </pc:docMkLst>
      <pc:sldChg chg="addSp delSp modSp">
        <pc:chgData name="Diogo Loureiro Jurema" userId="9dfde3f0-34dd-48c5-90ef-eaf27597f482" providerId="ADAL" clId="{C5086C68-9E2B-4B5A-9F1B-15E41A1C3D13}" dt="2019-11-18T11:07:39.359" v="17" actId="478"/>
        <pc:sldMkLst>
          <pc:docMk/>
          <pc:sldMk cId="4047712726" sldId="257"/>
        </pc:sldMkLst>
        <pc:picChg chg="del">
          <ac:chgData name="Diogo Loureiro Jurema" userId="9dfde3f0-34dd-48c5-90ef-eaf27597f482" providerId="ADAL" clId="{C5086C68-9E2B-4B5A-9F1B-15E41A1C3D13}" dt="2019-11-18T11:06:05.601" v="0" actId="478"/>
          <ac:picMkLst>
            <pc:docMk/>
            <pc:sldMk cId="4047712726" sldId="257"/>
            <ac:picMk id="2" creationId="{00000000-0000-0000-0000-000000000000}"/>
          </ac:picMkLst>
        </pc:picChg>
        <pc:picChg chg="add del mod">
          <ac:chgData name="Diogo Loureiro Jurema" userId="9dfde3f0-34dd-48c5-90ef-eaf27597f482" providerId="ADAL" clId="{C5086C68-9E2B-4B5A-9F1B-15E41A1C3D13}" dt="2019-11-18T11:07:39.359" v="17" actId="478"/>
          <ac:picMkLst>
            <pc:docMk/>
            <pc:sldMk cId="4047712726" sldId="257"/>
            <ac:picMk id="4" creationId="{43DE4B64-01D8-4E51-9D0E-2620636CF2C7}"/>
          </ac:picMkLst>
        </pc:picChg>
      </pc:sldChg>
      <pc:sldChg chg="modSp">
        <pc:chgData name="Diogo Loureiro Jurema" userId="9dfde3f0-34dd-48c5-90ef-eaf27597f482" providerId="ADAL" clId="{C5086C68-9E2B-4B5A-9F1B-15E41A1C3D13}" dt="2019-11-18T11:08:01.853" v="19" actId="1035"/>
        <pc:sldMkLst>
          <pc:docMk/>
          <pc:sldMk cId="4013689258" sldId="264"/>
        </pc:sldMkLst>
        <pc:spChg chg="mod">
          <ac:chgData name="Diogo Loureiro Jurema" userId="9dfde3f0-34dd-48c5-90ef-eaf27597f482" providerId="ADAL" clId="{C5086C68-9E2B-4B5A-9F1B-15E41A1C3D13}" dt="2019-11-18T11:08:01.853" v="19" actId="1035"/>
          <ac:spMkLst>
            <pc:docMk/>
            <pc:sldMk cId="4013689258" sldId="264"/>
            <ac:spMk id="3" creationId="{00000000-0000-0000-0000-000000000000}"/>
          </ac:spMkLst>
        </pc:spChg>
      </pc:sldChg>
      <pc:sldMasterChg chg="modSldLayout">
        <pc:chgData name="Diogo Loureiro Jurema" userId="9dfde3f0-34dd-48c5-90ef-eaf27597f482" providerId="ADAL" clId="{C5086C68-9E2B-4B5A-9F1B-15E41A1C3D13}" dt="2019-11-18T11:07:32.187" v="16"/>
        <pc:sldMasterMkLst>
          <pc:docMk/>
          <pc:sldMasterMk cId="1737248756" sldId="2147483660"/>
        </pc:sldMasterMkLst>
        <pc:sldLayoutChg chg="addSp modSp">
          <pc:chgData name="Diogo Loureiro Jurema" userId="9dfde3f0-34dd-48c5-90ef-eaf27597f482" providerId="ADAL" clId="{C5086C68-9E2B-4B5A-9F1B-15E41A1C3D13}" dt="2019-11-18T11:06:43.965" v="5" actId="1076"/>
          <pc:sldLayoutMkLst>
            <pc:docMk/>
            <pc:sldMasterMk cId="1737248756" sldId="2147483660"/>
            <pc:sldLayoutMk cId="3624185090" sldId="2147483661"/>
          </pc:sldLayoutMkLst>
          <pc:picChg chg="add mod">
            <ac:chgData name="Diogo Loureiro Jurema" userId="9dfde3f0-34dd-48c5-90ef-eaf27597f482" providerId="ADAL" clId="{C5086C68-9E2B-4B5A-9F1B-15E41A1C3D13}" dt="2019-11-18T11:06:43.965" v="5" actId="1076"/>
            <ac:picMkLst>
              <pc:docMk/>
              <pc:sldMasterMk cId="1737248756" sldId="2147483660"/>
              <pc:sldLayoutMk cId="3624185090" sldId="2147483661"/>
              <ac:picMk id="7" creationId="{DD9CCB22-0AA0-487E-9322-3059B257499F}"/>
            </ac:picMkLst>
          </pc:picChg>
        </pc:sldLayoutChg>
        <pc:sldLayoutChg chg="addSp modSp">
          <pc:chgData name="Diogo Loureiro Jurema" userId="9dfde3f0-34dd-48c5-90ef-eaf27597f482" providerId="ADAL" clId="{C5086C68-9E2B-4B5A-9F1B-15E41A1C3D13}" dt="2019-11-18T11:06:52.222" v="7" actId="1076"/>
          <pc:sldLayoutMkLst>
            <pc:docMk/>
            <pc:sldMasterMk cId="1737248756" sldId="2147483660"/>
            <pc:sldLayoutMk cId="2081639868" sldId="2147483662"/>
          </pc:sldLayoutMkLst>
          <pc:picChg chg="add mod">
            <ac:chgData name="Diogo Loureiro Jurema" userId="9dfde3f0-34dd-48c5-90ef-eaf27597f482" providerId="ADAL" clId="{C5086C68-9E2B-4B5A-9F1B-15E41A1C3D13}" dt="2019-11-18T11:06:52.222" v="7" actId="1076"/>
            <ac:picMkLst>
              <pc:docMk/>
              <pc:sldMasterMk cId="1737248756" sldId="2147483660"/>
              <pc:sldLayoutMk cId="2081639868" sldId="2147483662"/>
              <ac:picMk id="7" creationId="{52A9462F-22BA-4249-B934-22E33B612D37}"/>
            </ac:picMkLst>
          </pc:picChg>
        </pc:sldLayoutChg>
        <pc:sldLayoutChg chg="addSp">
          <pc:chgData name="Diogo Loureiro Jurema" userId="9dfde3f0-34dd-48c5-90ef-eaf27597f482" providerId="ADAL" clId="{C5086C68-9E2B-4B5A-9F1B-15E41A1C3D13}" dt="2019-11-18T11:06:54.842" v="8"/>
          <pc:sldLayoutMkLst>
            <pc:docMk/>
            <pc:sldMasterMk cId="1737248756" sldId="2147483660"/>
            <pc:sldLayoutMk cId="3121591143" sldId="2147483663"/>
          </pc:sldLayoutMkLst>
          <pc:picChg chg="add">
            <ac:chgData name="Diogo Loureiro Jurema" userId="9dfde3f0-34dd-48c5-90ef-eaf27597f482" providerId="ADAL" clId="{C5086C68-9E2B-4B5A-9F1B-15E41A1C3D13}" dt="2019-11-18T11:06:54.842" v="8"/>
            <ac:picMkLst>
              <pc:docMk/>
              <pc:sldMasterMk cId="1737248756" sldId="2147483660"/>
              <pc:sldLayoutMk cId="3121591143" sldId="2147483663"/>
              <ac:picMk id="7" creationId="{6252F1AD-938C-4C04-A77D-AE07BFBD0ADA}"/>
            </ac:picMkLst>
          </pc:picChg>
        </pc:sldLayoutChg>
        <pc:sldLayoutChg chg="addSp">
          <pc:chgData name="Diogo Loureiro Jurema" userId="9dfde3f0-34dd-48c5-90ef-eaf27597f482" providerId="ADAL" clId="{C5086C68-9E2B-4B5A-9F1B-15E41A1C3D13}" dt="2019-11-18T11:06:58.580" v="9"/>
          <pc:sldLayoutMkLst>
            <pc:docMk/>
            <pc:sldMasterMk cId="1737248756" sldId="2147483660"/>
            <pc:sldLayoutMk cId="1943016262" sldId="2147483664"/>
          </pc:sldLayoutMkLst>
          <pc:picChg chg="add">
            <ac:chgData name="Diogo Loureiro Jurema" userId="9dfde3f0-34dd-48c5-90ef-eaf27597f482" providerId="ADAL" clId="{C5086C68-9E2B-4B5A-9F1B-15E41A1C3D13}" dt="2019-11-18T11:06:58.580" v="9"/>
            <ac:picMkLst>
              <pc:docMk/>
              <pc:sldMasterMk cId="1737248756" sldId="2147483660"/>
              <pc:sldLayoutMk cId="1943016262" sldId="2147483664"/>
              <ac:picMk id="8" creationId="{91A00E49-EC65-41EF-9F73-FC6D73802758}"/>
            </ac:picMkLst>
          </pc:picChg>
        </pc:sldLayoutChg>
        <pc:sldLayoutChg chg="addSp">
          <pc:chgData name="Diogo Loureiro Jurema" userId="9dfde3f0-34dd-48c5-90ef-eaf27597f482" providerId="ADAL" clId="{C5086C68-9E2B-4B5A-9F1B-15E41A1C3D13}" dt="2019-11-18T11:07:01.329" v="10"/>
          <pc:sldLayoutMkLst>
            <pc:docMk/>
            <pc:sldMasterMk cId="1737248756" sldId="2147483660"/>
            <pc:sldLayoutMk cId="1408171387" sldId="2147483665"/>
          </pc:sldLayoutMkLst>
          <pc:picChg chg="add">
            <ac:chgData name="Diogo Loureiro Jurema" userId="9dfde3f0-34dd-48c5-90ef-eaf27597f482" providerId="ADAL" clId="{C5086C68-9E2B-4B5A-9F1B-15E41A1C3D13}" dt="2019-11-18T11:07:01.329" v="10"/>
            <ac:picMkLst>
              <pc:docMk/>
              <pc:sldMasterMk cId="1737248756" sldId="2147483660"/>
              <pc:sldLayoutMk cId="1408171387" sldId="2147483665"/>
              <ac:picMk id="10" creationId="{FF1463D1-4E37-4BEA-9DC7-A26012128FBC}"/>
            </ac:picMkLst>
          </pc:picChg>
        </pc:sldLayoutChg>
        <pc:sldLayoutChg chg="addSp">
          <pc:chgData name="Diogo Loureiro Jurema" userId="9dfde3f0-34dd-48c5-90ef-eaf27597f482" providerId="ADAL" clId="{C5086C68-9E2B-4B5A-9F1B-15E41A1C3D13}" dt="2019-11-18T11:07:04.041" v="11"/>
          <pc:sldLayoutMkLst>
            <pc:docMk/>
            <pc:sldMasterMk cId="1737248756" sldId="2147483660"/>
            <pc:sldLayoutMk cId="45472270" sldId="2147483666"/>
          </pc:sldLayoutMkLst>
          <pc:picChg chg="add">
            <ac:chgData name="Diogo Loureiro Jurema" userId="9dfde3f0-34dd-48c5-90ef-eaf27597f482" providerId="ADAL" clId="{C5086C68-9E2B-4B5A-9F1B-15E41A1C3D13}" dt="2019-11-18T11:07:04.041" v="11"/>
            <ac:picMkLst>
              <pc:docMk/>
              <pc:sldMasterMk cId="1737248756" sldId="2147483660"/>
              <pc:sldLayoutMk cId="45472270" sldId="2147483666"/>
              <ac:picMk id="4" creationId="{2EC1A1BD-6E31-4700-AF8F-726E421FD2FD}"/>
            </ac:picMkLst>
          </pc:picChg>
        </pc:sldLayoutChg>
        <pc:sldLayoutChg chg="addSp">
          <pc:chgData name="Diogo Loureiro Jurema" userId="9dfde3f0-34dd-48c5-90ef-eaf27597f482" providerId="ADAL" clId="{C5086C68-9E2B-4B5A-9F1B-15E41A1C3D13}" dt="2019-11-18T11:07:07.045" v="12"/>
          <pc:sldLayoutMkLst>
            <pc:docMk/>
            <pc:sldMasterMk cId="1737248756" sldId="2147483660"/>
            <pc:sldLayoutMk cId="2986984716" sldId="2147483667"/>
          </pc:sldLayoutMkLst>
          <pc:picChg chg="add">
            <ac:chgData name="Diogo Loureiro Jurema" userId="9dfde3f0-34dd-48c5-90ef-eaf27597f482" providerId="ADAL" clId="{C5086C68-9E2B-4B5A-9F1B-15E41A1C3D13}" dt="2019-11-18T11:07:07.045" v="12"/>
            <ac:picMkLst>
              <pc:docMk/>
              <pc:sldMasterMk cId="1737248756" sldId="2147483660"/>
              <pc:sldLayoutMk cId="2986984716" sldId="2147483667"/>
              <ac:picMk id="5" creationId="{92C71D9E-41D9-467F-B069-C4BCD86E8BFD}"/>
            </ac:picMkLst>
          </pc:picChg>
        </pc:sldLayoutChg>
        <pc:sldLayoutChg chg="addSp">
          <pc:chgData name="Diogo Loureiro Jurema" userId="9dfde3f0-34dd-48c5-90ef-eaf27597f482" providerId="ADAL" clId="{C5086C68-9E2B-4B5A-9F1B-15E41A1C3D13}" dt="2019-11-18T11:07:27.992" v="13"/>
          <pc:sldLayoutMkLst>
            <pc:docMk/>
            <pc:sldMasterMk cId="1737248756" sldId="2147483660"/>
            <pc:sldLayoutMk cId="1458160036" sldId="2147483668"/>
          </pc:sldLayoutMkLst>
          <pc:picChg chg="add">
            <ac:chgData name="Diogo Loureiro Jurema" userId="9dfde3f0-34dd-48c5-90ef-eaf27597f482" providerId="ADAL" clId="{C5086C68-9E2B-4B5A-9F1B-15E41A1C3D13}" dt="2019-11-18T11:07:27.992" v="13"/>
            <ac:picMkLst>
              <pc:docMk/>
              <pc:sldMasterMk cId="1737248756" sldId="2147483660"/>
              <pc:sldLayoutMk cId="1458160036" sldId="2147483668"/>
              <ac:picMk id="8" creationId="{26D352C9-488B-41D1-926C-265D21C1EBCE}"/>
            </ac:picMkLst>
          </pc:picChg>
        </pc:sldLayoutChg>
        <pc:sldLayoutChg chg="addSp">
          <pc:chgData name="Diogo Loureiro Jurema" userId="9dfde3f0-34dd-48c5-90ef-eaf27597f482" providerId="ADAL" clId="{C5086C68-9E2B-4B5A-9F1B-15E41A1C3D13}" dt="2019-11-18T11:07:29.929" v="14"/>
          <pc:sldLayoutMkLst>
            <pc:docMk/>
            <pc:sldMasterMk cId="1737248756" sldId="2147483660"/>
            <pc:sldLayoutMk cId="2986366689" sldId="2147483669"/>
          </pc:sldLayoutMkLst>
          <pc:picChg chg="add">
            <ac:chgData name="Diogo Loureiro Jurema" userId="9dfde3f0-34dd-48c5-90ef-eaf27597f482" providerId="ADAL" clId="{C5086C68-9E2B-4B5A-9F1B-15E41A1C3D13}" dt="2019-11-18T11:07:29.929" v="14"/>
            <ac:picMkLst>
              <pc:docMk/>
              <pc:sldMasterMk cId="1737248756" sldId="2147483660"/>
              <pc:sldLayoutMk cId="2986366689" sldId="2147483669"/>
              <ac:picMk id="8" creationId="{6B4C210B-32BF-4814-847C-4E5C9D26FBD5}"/>
            </ac:picMkLst>
          </pc:picChg>
        </pc:sldLayoutChg>
        <pc:sldLayoutChg chg="addSp">
          <pc:chgData name="Diogo Loureiro Jurema" userId="9dfde3f0-34dd-48c5-90ef-eaf27597f482" providerId="ADAL" clId="{C5086C68-9E2B-4B5A-9F1B-15E41A1C3D13}" dt="2019-11-18T11:07:31.230" v="15"/>
          <pc:sldLayoutMkLst>
            <pc:docMk/>
            <pc:sldMasterMk cId="1737248756" sldId="2147483660"/>
            <pc:sldLayoutMk cId="542149941" sldId="2147483670"/>
          </pc:sldLayoutMkLst>
          <pc:picChg chg="add">
            <ac:chgData name="Diogo Loureiro Jurema" userId="9dfde3f0-34dd-48c5-90ef-eaf27597f482" providerId="ADAL" clId="{C5086C68-9E2B-4B5A-9F1B-15E41A1C3D13}" dt="2019-11-18T11:07:31.230" v="15"/>
            <ac:picMkLst>
              <pc:docMk/>
              <pc:sldMasterMk cId="1737248756" sldId="2147483660"/>
              <pc:sldLayoutMk cId="542149941" sldId="2147483670"/>
              <ac:picMk id="7" creationId="{C22AE09F-A1ED-4D3B-B3CD-70BF48895653}"/>
            </ac:picMkLst>
          </pc:picChg>
        </pc:sldLayoutChg>
        <pc:sldLayoutChg chg="addSp">
          <pc:chgData name="Diogo Loureiro Jurema" userId="9dfde3f0-34dd-48c5-90ef-eaf27597f482" providerId="ADAL" clId="{C5086C68-9E2B-4B5A-9F1B-15E41A1C3D13}" dt="2019-11-18T11:07:32.187" v="16"/>
          <pc:sldLayoutMkLst>
            <pc:docMk/>
            <pc:sldMasterMk cId="1737248756" sldId="2147483660"/>
            <pc:sldLayoutMk cId="100985450" sldId="2147483671"/>
          </pc:sldLayoutMkLst>
          <pc:picChg chg="add">
            <ac:chgData name="Diogo Loureiro Jurema" userId="9dfde3f0-34dd-48c5-90ef-eaf27597f482" providerId="ADAL" clId="{C5086C68-9E2B-4B5A-9F1B-15E41A1C3D13}" dt="2019-11-18T11:07:32.187" v="16"/>
            <ac:picMkLst>
              <pc:docMk/>
              <pc:sldMasterMk cId="1737248756" sldId="2147483660"/>
              <pc:sldLayoutMk cId="100985450" sldId="2147483671"/>
              <ac:picMk id="7" creationId="{E44A8812-2429-4936-B095-A15BAAA14F1D}"/>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97A3F-9E86-4094-BCEE-C459A4B32014}"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US"/>
        </a:p>
      </dgm:t>
    </dgm:pt>
    <dgm:pt modelId="{F9972A49-8F65-45CB-9183-3B8B51E5AB76}">
      <dgm:prSet phldrT="[Text]"/>
      <dgm:spPr/>
      <dgm:t>
        <a:bodyPr/>
        <a:lstStyle/>
        <a:p>
          <a:r>
            <a:rPr lang="en-GB" b="1" dirty="0"/>
            <a:t>Activation of Cluster</a:t>
          </a:r>
          <a:endParaRPr lang="en-US" b="1" dirty="0"/>
        </a:p>
      </dgm:t>
    </dgm:pt>
    <dgm:pt modelId="{507BF41F-EE14-40F7-81A8-B4F8B8A46F4A}" type="parTrans" cxnId="{7B040283-E09A-47F6-B89E-5782436C8BC0}">
      <dgm:prSet/>
      <dgm:spPr/>
      <dgm:t>
        <a:bodyPr/>
        <a:lstStyle/>
        <a:p>
          <a:endParaRPr lang="en-US"/>
        </a:p>
      </dgm:t>
    </dgm:pt>
    <dgm:pt modelId="{11B119ED-C510-4C70-A842-E3CB2EB9BC26}" type="sibTrans" cxnId="{7B040283-E09A-47F6-B89E-5782436C8BC0}">
      <dgm:prSet/>
      <dgm:spPr/>
      <dgm:t>
        <a:bodyPr/>
        <a:lstStyle/>
        <a:p>
          <a:endParaRPr lang="en-US"/>
        </a:p>
      </dgm:t>
    </dgm:pt>
    <dgm:pt modelId="{D61F27A2-2585-4D75-89D9-1EA42CF2A2E0}">
      <dgm:prSet phldrT="[Text]" custT="1"/>
      <dgm:spPr/>
      <dgm:t>
        <a:bodyPr/>
        <a:lstStyle/>
        <a:p>
          <a:pPr algn="r"/>
          <a:r>
            <a:rPr lang="en-US" sz="1600" b="1" dirty="0"/>
            <a:t>Gaps in coordination </a:t>
          </a:r>
        </a:p>
      </dgm:t>
    </dgm:pt>
    <dgm:pt modelId="{51830FF0-0353-47BF-920C-631B2049C174}" type="parTrans" cxnId="{CB3330D4-1532-43E6-A4BC-2A197B28CB33}">
      <dgm:prSet/>
      <dgm:spPr>
        <a:solidFill>
          <a:schemeClr val="bg1"/>
        </a:solidFill>
      </dgm:spPr>
      <dgm:t>
        <a:bodyPr/>
        <a:lstStyle/>
        <a:p>
          <a:endParaRPr lang="en-US"/>
        </a:p>
      </dgm:t>
    </dgm:pt>
    <dgm:pt modelId="{4C7F6B1F-CA4E-4974-958D-8E664DBE171D}" type="sibTrans" cxnId="{CB3330D4-1532-43E6-A4BC-2A197B28CB33}">
      <dgm:prSet/>
      <dgm:spPr/>
      <dgm:t>
        <a:bodyPr/>
        <a:lstStyle/>
        <a:p>
          <a:endParaRPr lang="en-US"/>
        </a:p>
      </dgm:t>
    </dgm:pt>
    <dgm:pt modelId="{6E40738A-A234-4F24-ADFF-F4B284F5C8B0}">
      <dgm:prSet phldrT="[Text]" custT="1"/>
      <dgm:spPr/>
      <dgm:t>
        <a:bodyPr/>
        <a:lstStyle/>
        <a:p>
          <a:r>
            <a:rPr lang="en-US" sz="1600" b="1" dirty="0"/>
            <a:t>Gaps in response</a:t>
          </a:r>
        </a:p>
      </dgm:t>
    </dgm:pt>
    <dgm:pt modelId="{83DE15E2-CEE2-4C5D-9E06-2F113F0397E2}" type="parTrans" cxnId="{915205F7-5242-4222-9DF1-47E18BED42EC}">
      <dgm:prSet/>
      <dgm:spPr>
        <a:solidFill>
          <a:schemeClr val="bg1"/>
        </a:solidFill>
      </dgm:spPr>
      <dgm:t>
        <a:bodyPr/>
        <a:lstStyle/>
        <a:p>
          <a:endParaRPr lang="en-US"/>
        </a:p>
      </dgm:t>
    </dgm:pt>
    <dgm:pt modelId="{D08C09FE-B740-4419-A88D-C8F9BE2D00CF}" type="sibTrans" cxnId="{915205F7-5242-4222-9DF1-47E18BED42EC}">
      <dgm:prSet/>
      <dgm:spPr/>
      <dgm:t>
        <a:bodyPr/>
        <a:lstStyle/>
        <a:p>
          <a:endParaRPr lang="en-US"/>
        </a:p>
      </dgm:t>
    </dgm:pt>
    <dgm:pt modelId="{32F89585-DBD1-412A-8F7C-C5EB233BAE1A}">
      <dgm:prSet phldrT="[Text]" custT="1"/>
      <dgm:spPr/>
      <dgm:t>
        <a:bodyPr/>
        <a:lstStyle/>
        <a:p>
          <a:pPr algn="ctr"/>
          <a:r>
            <a:rPr lang="en-US" sz="1600" b="1" dirty="0"/>
            <a:t>National authority capacity is unable to coordinate and respond to all the needs</a:t>
          </a:r>
        </a:p>
      </dgm:t>
    </dgm:pt>
    <dgm:pt modelId="{CB35307E-2707-46CA-BB8F-21F54B5FE33D}" type="parTrans" cxnId="{845866B1-372A-4A71-8FD2-62320FE3E5AD}">
      <dgm:prSet/>
      <dgm:spPr>
        <a:solidFill>
          <a:schemeClr val="bg1"/>
        </a:solidFill>
      </dgm:spPr>
      <dgm:t>
        <a:bodyPr/>
        <a:lstStyle/>
        <a:p>
          <a:endParaRPr lang="en-US"/>
        </a:p>
      </dgm:t>
    </dgm:pt>
    <dgm:pt modelId="{A2C5C9D5-87AF-41FB-A273-9CAB08B51C1A}" type="sibTrans" cxnId="{845866B1-372A-4A71-8FD2-62320FE3E5AD}">
      <dgm:prSet/>
      <dgm:spPr/>
      <dgm:t>
        <a:bodyPr/>
        <a:lstStyle/>
        <a:p>
          <a:endParaRPr lang="en-US"/>
        </a:p>
      </dgm:t>
    </dgm:pt>
    <dgm:pt modelId="{E922FDCF-4E1B-48B8-8ED8-A88C1FF4FC15}" type="pres">
      <dgm:prSet presAssocID="{7E597A3F-9E86-4094-BCEE-C459A4B32014}" presName="cycle" presStyleCnt="0">
        <dgm:presLayoutVars>
          <dgm:chMax val="1"/>
          <dgm:dir/>
          <dgm:animLvl val="ctr"/>
          <dgm:resizeHandles val="exact"/>
        </dgm:presLayoutVars>
      </dgm:prSet>
      <dgm:spPr/>
    </dgm:pt>
    <dgm:pt modelId="{5324312D-F2F0-4B1C-93E9-59A29B5C6CCD}" type="pres">
      <dgm:prSet presAssocID="{F9972A49-8F65-45CB-9183-3B8B51E5AB76}" presName="centerShape" presStyleLbl="node0" presStyleIdx="0" presStyleCnt="1" custScaleX="116161" custScaleY="93753" custLinFactNeighborX="579" custLinFactNeighborY="-10417"/>
      <dgm:spPr/>
    </dgm:pt>
    <dgm:pt modelId="{93DFA4A0-50FF-4287-B736-AD1B77D2FE73}" type="pres">
      <dgm:prSet presAssocID="{51830FF0-0353-47BF-920C-631B2049C174}" presName="parTrans" presStyleLbl="bgSibTrans2D1" presStyleIdx="0" presStyleCnt="3" custLinFactY="100000" custLinFactNeighborX="27379" custLinFactNeighborY="115574"/>
      <dgm:spPr/>
    </dgm:pt>
    <dgm:pt modelId="{6B9840D1-C264-47C8-B1F8-D0EBF54AD6BA}" type="pres">
      <dgm:prSet presAssocID="{D61F27A2-2585-4D75-89D9-1EA42CF2A2E0}" presName="node" presStyleLbl="node1" presStyleIdx="0" presStyleCnt="3" custScaleX="127567" custScaleY="130893" custRadScaleRad="90165" custRadScaleInc="-35618">
        <dgm:presLayoutVars>
          <dgm:bulletEnabled val="1"/>
        </dgm:presLayoutVars>
      </dgm:prSet>
      <dgm:spPr>
        <a:prstGeom prst="rightArrow">
          <a:avLst/>
        </a:prstGeom>
      </dgm:spPr>
    </dgm:pt>
    <dgm:pt modelId="{0655E8C3-EB23-4787-B067-D618780C11E0}" type="pres">
      <dgm:prSet presAssocID="{83DE15E2-CEE2-4C5D-9E06-2F113F0397E2}" presName="parTrans" presStyleLbl="bgSibTrans2D1" presStyleIdx="1" presStyleCnt="3"/>
      <dgm:spPr/>
    </dgm:pt>
    <dgm:pt modelId="{A3307D95-06B0-436C-8D4A-FDBF186532E3}" type="pres">
      <dgm:prSet presAssocID="{6E40738A-A234-4F24-ADFF-F4B284F5C8B0}" presName="node" presStyleLbl="node1" presStyleIdx="1" presStyleCnt="3" custScaleX="104714" custScaleY="133888" custRadScaleRad="92565" custRadScaleInc="4">
        <dgm:presLayoutVars>
          <dgm:bulletEnabled val="1"/>
        </dgm:presLayoutVars>
      </dgm:prSet>
      <dgm:spPr>
        <a:prstGeom prst="downArrow">
          <a:avLst/>
        </a:prstGeom>
      </dgm:spPr>
    </dgm:pt>
    <dgm:pt modelId="{DB04C110-254E-43C3-B297-23E775315457}" type="pres">
      <dgm:prSet presAssocID="{CB35307E-2707-46CA-BB8F-21F54B5FE33D}" presName="parTrans" presStyleLbl="bgSibTrans2D1" presStyleIdx="2" presStyleCnt="3"/>
      <dgm:spPr/>
    </dgm:pt>
    <dgm:pt modelId="{D3CE22B5-96FA-4AFF-AB37-8ABCCCAFF349}" type="pres">
      <dgm:prSet presAssocID="{32F89585-DBD1-412A-8F7C-C5EB233BAE1A}" presName="node" presStyleLbl="node1" presStyleIdx="2" presStyleCnt="3" custScaleX="127591" custScaleY="130816" custRadScaleRad="90918" custRadScaleInc="37590">
        <dgm:presLayoutVars>
          <dgm:bulletEnabled val="1"/>
        </dgm:presLayoutVars>
      </dgm:prSet>
      <dgm:spPr>
        <a:prstGeom prst="leftArrow">
          <a:avLst/>
        </a:prstGeom>
      </dgm:spPr>
    </dgm:pt>
  </dgm:ptLst>
  <dgm:cxnLst>
    <dgm:cxn modelId="{6BCBF344-CD73-4AF2-8493-A04FC721200A}" type="presOf" srcId="{6E40738A-A234-4F24-ADFF-F4B284F5C8B0}" destId="{A3307D95-06B0-436C-8D4A-FDBF186532E3}" srcOrd="0" destOrd="0" presId="urn:microsoft.com/office/officeart/2005/8/layout/radial4"/>
    <dgm:cxn modelId="{37C72C58-AAF9-4A76-9C9A-C81B71FC93D0}" type="presOf" srcId="{7E597A3F-9E86-4094-BCEE-C459A4B32014}" destId="{E922FDCF-4E1B-48B8-8ED8-A88C1FF4FC15}" srcOrd="0" destOrd="0" presId="urn:microsoft.com/office/officeart/2005/8/layout/radial4"/>
    <dgm:cxn modelId="{7B040283-E09A-47F6-B89E-5782436C8BC0}" srcId="{7E597A3F-9E86-4094-BCEE-C459A4B32014}" destId="{F9972A49-8F65-45CB-9183-3B8B51E5AB76}" srcOrd="0" destOrd="0" parTransId="{507BF41F-EE14-40F7-81A8-B4F8B8A46F4A}" sibTransId="{11B119ED-C510-4C70-A842-E3CB2EB9BC26}"/>
    <dgm:cxn modelId="{D0AA118B-E376-441E-8AF7-4FE67B610FDE}" type="presOf" srcId="{32F89585-DBD1-412A-8F7C-C5EB233BAE1A}" destId="{D3CE22B5-96FA-4AFF-AB37-8ABCCCAFF349}" srcOrd="0" destOrd="0" presId="urn:microsoft.com/office/officeart/2005/8/layout/radial4"/>
    <dgm:cxn modelId="{DE33A0A6-C4C6-42AA-B638-380D376B4F2C}" type="presOf" srcId="{CB35307E-2707-46CA-BB8F-21F54B5FE33D}" destId="{DB04C110-254E-43C3-B297-23E775315457}" srcOrd="0" destOrd="0" presId="urn:microsoft.com/office/officeart/2005/8/layout/radial4"/>
    <dgm:cxn modelId="{E238A1A6-7280-426F-899B-3445E9EC0DE2}" type="presOf" srcId="{51830FF0-0353-47BF-920C-631B2049C174}" destId="{93DFA4A0-50FF-4287-B736-AD1B77D2FE73}" srcOrd="0" destOrd="0" presId="urn:microsoft.com/office/officeart/2005/8/layout/radial4"/>
    <dgm:cxn modelId="{A645FDAA-D91D-4CA4-9382-70A58BA82768}" type="presOf" srcId="{83DE15E2-CEE2-4C5D-9E06-2F113F0397E2}" destId="{0655E8C3-EB23-4787-B067-D618780C11E0}" srcOrd="0" destOrd="0" presId="urn:microsoft.com/office/officeart/2005/8/layout/radial4"/>
    <dgm:cxn modelId="{845866B1-372A-4A71-8FD2-62320FE3E5AD}" srcId="{F9972A49-8F65-45CB-9183-3B8B51E5AB76}" destId="{32F89585-DBD1-412A-8F7C-C5EB233BAE1A}" srcOrd="2" destOrd="0" parTransId="{CB35307E-2707-46CA-BB8F-21F54B5FE33D}" sibTransId="{A2C5C9D5-87AF-41FB-A273-9CAB08B51C1A}"/>
    <dgm:cxn modelId="{F7B48BCE-9427-4D4C-A953-B8FB5A2F4778}" type="presOf" srcId="{D61F27A2-2585-4D75-89D9-1EA42CF2A2E0}" destId="{6B9840D1-C264-47C8-B1F8-D0EBF54AD6BA}" srcOrd="0" destOrd="0" presId="urn:microsoft.com/office/officeart/2005/8/layout/radial4"/>
    <dgm:cxn modelId="{CB3330D4-1532-43E6-A4BC-2A197B28CB33}" srcId="{F9972A49-8F65-45CB-9183-3B8B51E5AB76}" destId="{D61F27A2-2585-4D75-89D9-1EA42CF2A2E0}" srcOrd="0" destOrd="0" parTransId="{51830FF0-0353-47BF-920C-631B2049C174}" sibTransId="{4C7F6B1F-CA4E-4974-958D-8E664DBE171D}"/>
    <dgm:cxn modelId="{915205F7-5242-4222-9DF1-47E18BED42EC}" srcId="{F9972A49-8F65-45CB-9183-3B8B51E5AB76}" destId="{6E40738A-A234-4F24-ADFF-F4B284F5C8B0}" srcOrd="1" destOrd="0" parTransId="{83DE15E2-CEE2-4C5D-9E06-2F113F0397E2}" sibTransId="{D08C09FE-B740-4419-A88D-C8F9BE2D00CF}"/>
    <dgm:cxn modelId="{D9DAF8FF-FEA9-4434-A61C-90982C93A470}" type="presOf" srcId="{F9972A49-8F65-45CB-9183-3B8B51E5AB76}" destId="{5324312D-F2F0-4B1C-93E9-59A29B5C6CCD}" srcOrd="0" destOrd="0" presId="urn:microsoft.com/office/officeart/2005/8/layout/radial4"/>
    <dgm:cxn modelId="{493E262F-2578-448E-AFBC-BFC454CE4CBF}" type="presParOf" srcId="{E922FDCF-4E1B-48B8-8ED8-A88C1FF4FC15}" destId="{5324312D-F2F0-4B1C-93E9-59A29B5C6CCD}" srcOrd="0" destOrd="0" presId="urn:microsoft.com/office/officeart/2005/8/layout/radial4"/>
    <dgm:cxn modelId="{ED0A55C5-AF95-47B1-AAFA-7372856EE378}" type="presParOf" srcId="{E922FDCF-4E1B-48B8-8ED8-A88C1FF4FC15}" destId="{93DFA4A0-50FF-4287-B736-AD1B77D2FE73}" srcOrd="1" destOrd="0" presId="urn:microsoft.com/office/officeart/2005/8/layout/radial4"/>
    <dgm:cxn modelId="{A01A3F1C-7A67-48FD-968F-C4DD7688FC03}" type="presParOf" srcId="{E922FDCF-4E1B-48B8-8ED8-A88C1FF4FC15}" destId="{6B9840D1-C264-47C8-B1F8-D0EBF54AD6BA}" srcOrd="2" destOrd="0" presId="urn:microsoft.com/office/officeart/2005/8/layout/radial4"/>
    <dgm:cxn modelId="{23622804-06A2-430C-966D-09EFD872E0D3}" type="presParOf" srcId="{E922FDCF-4E1B-48B8-8ED8-A88C1FF4FC15}" destId="{0655E8C3-EB23-4787-B067-D618780C11E0}" srcOrd="3" destOrd="0" presId="urn:microsoft.com/office/officeart/2005/8/layout/radial4"/>
    <dgm:cxn modelId="{7B7C1CC8-A2D7-467E-815D-FEFB5C1FCAB7}" type="presParOf" srcId="{E922FDCF-4E1B-48B8-8ED8-A88C1FF4FC15}" destId="{A3307D95-06B0-436C-8D4A-FDBF186532E3}" srcOrd="4" destOrd="0" presId="urn:microsoft.com/office/officeart/2005/8/layout/radial4"/>
    <dgm:cxn modelId="{0F4ECCFA-53A5-4D22-A422-E191622048D3}" type="presParOf" srcId="{E922FDCF-4E1B-48B8-8ED8-A88C1FF4FC15}" destId="{DB04C110-254E-43C3-B297-23E775315457}" srcOrd="5" destOrd="0" presId="urn:microsoft.com/office/officeart/2005/8/layout/radial4"/>
    <dgm:cxn modelId="{174BCFA7-ED66-4B47-8D64-5B2D9A5EF333}" type="presParOf" srcId="{E922FDCF-4E1B-48B8-8ED8-A88C1FF4FC15}" destId="{D3CE22B5-96FA-4AFF-AB37-8ABCCCAFF349}"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A6EB34-CE4E-6947-A6BC-F502C0205407}" type="doc">
      <dgm:prSet loTypeId="urn:microsoft.com/office/officeart/2005/8/layout/radial5" loCatId="" qsTypeId="urn:microsoft.com/office/officeart/2005/8/quickstyle/simple1" qsCatId="simple" csTypeId="urn:microsoft.com/office/officeart/2005/8/colors/colorful3" csCatId="colorful" phldr="1"/>
      <dgm:spPr/>
      <dgm:t>
        <a:bodyPr/>
        <a:lstStyle/>
        <a:p>
          <a:endParaRPr lang="en-US"/>
        </a:p>
      </dgm:t>
    </dgm:pt>
    <dgm:pt modelId="{2A7A9183-A1E6-2149-9D12-D8F82F2B7E21}">
      <dgm:prSet/>
      <dgm:spPr/>
      <dgm:t>
        <a:bodyPr/>
        <a:lstStyle/>
        <a:p>
          <a:pPr rtl="0"/>
          <a:r>
            <a:rPr lang="en-US" b="1" dirty="0"/>
            <a:t>AAP</a:t>
          </a:r>
          <a:endParaRPr lang="en-US" dirty="0"/>
        </a:p>
      </dgm:t>
    </dgm:pt>
    <dgm:pt modelId="{6C522029-A649-864D-AC92-AB7BEBF139A2}" type="parTrans" cxnId="{9CF4048D-359F-7C49-9106-EAC76DE87853}">
      <dgm:prSet/>
      <dgm:spPr/>
      <dgm:t>
        <a:bodyPr/>
        <a:lstStyle/>
        <a:p>
          <a:endParaRPr lang="en-US"/>
        </a:p>
      </dgm:t>
    </dgm:pt>
    <dgm:pt modelId="{9E60CE92-A13B-674A-A3A0-5AF2149877AD}" type="sibTrans" cxnId="{9CF4048D-359F-7C49-9106-EAC76DE87853}">
      <dgm:prSet/>
      <dgm:spPr/>
      <dgm:t>
        <a:bodyPr/>
        <a:lstStyle/>
        <a:p>
          <a:endParaRPr lang="en-US"/>
        </a:p>
      </dgm:t>
    </dgm:pt>
    <dgm:pt modelId="{7BABF24A-B8BB-0F44-A4EB-2148D894C8AD}">
      <dgm:prSet custT="1"/>
      <dgm:spPr/>
      <dgm:t>
        <a:bodyPr/>
        <a:lstStyle/>
        <a:p>
          <a:pPr rtl="0"/>
          <a:r>
            <a:rPr lang="en-US" sz="1600" b="1" dirty="0"/>
            <a:t>Support service delivery </a:t>
          </a:r>
          <a:endParaRPr lang="en-US" sz="1600" dirty="0"/>
        </a:p>
      </dgm:t>
    </dgm:pt>
    <dgm:pt modelId="{5BEB054C-84EC-0E4E-955F-56A78058ACA2}" type="parTrans" cxnId="{B666467E-A554-CE4E-9DF3-2DE59D11582C}">
      <dgm:prSet/>
      <dgm:spPr/>
      <dgm:t>
        <a:bodyPr/>
        <a:lstStyle/>
        <a:p>
          <a:endParaRPr lang="en-US"/>
        </a:p>
      </dgm:t>
    </dgm:pt>
    <dgm:pt modelId="{99DCE62F-440E-9C40-983C-751B304A1D65}" type="sibTrans" cxnId="{B666467E-A554-CE4E-9DF3-2DE59D11582C}">
      <dgm:prSet/>
      <dgm:spPr/>
      <dgm:t>
        <a:bodyPr/>
        <a:lstStyle/>
        <a:p>
          <a:endParaRPr lang="en-US"/>
        </a:p>
      </dgm:t>
    </dgm:pt>
    <dgm:pt modelId="{CD3D2721-BA07-D64F-912C-B8277E538067}">
      <dgm:prSet custT="1"/>
      <dgm:spPr/>
      <dgm:t>
        <a:bodyPr/>
        <a:lstStyle/>
        <a:p>
          <a:pPr rtl="0"/>
          <a:r>
            <a:rPr lang="en-US" sz="1600" b="1" dirty="0"/>
            <a:t>Inform strategic decision-making </a:t>
          </a:r>
          <a:endParaRPr lang="en-US" sz="1600" dirty="0"/>
        </a:p>
      </dgm:t>
    </dgm:pt>
    <dgm:pt modelId="{FF2413D1-1639-5342-872C-81F5B8DC23F6}" type="parTrans" cxnId="{3513E1C6-D794-FD48-9751-A852B3796FAD}">
      <dgm:prSet/>
      <dgm:spPr/>
      <dgm:t>
        <a:bodyPr/>
        <a:lstStyle/>
        <a:p>
          <a:endParaRPr lang="en-US"/>
        </a:p>
      </dgm:t>
    </dgm:pt>
    <dgm:pt modelId="{9335DBC9-16CC-F34D-ABF8-611FB9BEB6D1}" type="sibTrans" cxnId="{3513E1C6-D794-FD48-9751-A852B3796FAD}">
      <dgm:prSet/>
      <dgm:spPr/>
      <dgm:t>
        <a:bodyPr/>
        <a:lstStyle/>
        <a:p>
          <a:endParaRPr lang="en-US"/>
        </a:p>
      </dgm:t>
    </dgm:pt>
    <dgm:pt modelId="{191E0EC1-021F-AC45-9A03-8C90DC331B21}">
      <dgm:prSet custT="1"/>
      <dgm:spPr/>
      <dgm:t>
        <a:bodyPr/>
        <a:lstStyle/>
        <a:p>
          <a:pPr rtl="0"/>
          <a:r>
            <a:rPr lang="en-US" sz="1600" b="1" dirty="0"/>
            <a:t>Plan and implement cluster strategies</a:t>
          </a:r>
          <a:endParaRPr lang="en-US" sz="1600" dirty="0"/>
        </a:p>
      </dgm:t>
    </dgm:pt>
    <dgm:pt modelId="{EBCEA53A-72B5-4C49-A37C-406DDFF191A3}" type="parTrans" cxnId="{63134411-ACDF-6A45-9B25-8831E8FFC651}">
      <dgm:prSet/>
      <dgm:spPr/>
      <dgm:t>
        <a:bodyPr/>
        <a:lstStyle/>
        <a:p>
          <a:endParaRPr lang="en-US"/>
        </a:p>
      </dgm:t>
    </dgm:pt>
    <dgm:pt modelId="{FCD8AECC-60AC-DF47-9EE5-A1870999FA17}" type="sibTrans" cxnId="{63134411-ACDF-6A45-9B25-8831E8FFC651}">
      <dgm:prSet/>
      <dgm:spPr/>
      <dgm:t>
        <a:bodyPr/>
        <a:lstStyle/>
        <a:p>
          <a:endParaRPr lang="en-US"/>
        </a:p>
      </dgm:t>
    </dgm:pt>
    <dgm:pt modelId="{728406B3-617E-D34F-8729-7B3526B10B09}">
      <dgm:prSet custT="1"/>
      <dgm:spPr/>
      <dgm:t>
        <a:bodyPr/>
        <a:lstStyle/>
        <a:p>
          <a:pPr rtl="0"/>
          <a:r>
            <a:rPr lang="en-US" sz="1600" b="1" dirty="0"/>
            <a:t>Monitor and evaluate performance</a:t>
          </a:r>
          <a:endParaRPr lang="en-US" sz="1600" dirty="0"/>
        </a:p>
      </dgm:t>
    </dgm:pt>
    <dgm:pt modelId="{732AF1A8-6F32-8647-BCB5-AA5EE1B36612}" type="parTrans" cxnId="{2D11E72E-2097-254C-B597-8AA88941E284}">
      <dgm:prSet/>
      <dgm:spPr/>
      <dgm:t>
        <a:bodyPr/>
        <a:lstStyle/>
        <a:p>
          <a:endParaRPr lang="en-US" dirty="0"/>
        </a:p>
      </dgm:t>
    </dgm:pt>
    <dgm:pt modelId="{14BF7FE5-F874-DE4D-9155-CBB10BE3FF9C}" type="sibTrans" cxnId="{2D11E72E-2097-254C-B597-8AA88941E284}">
      <dgm:prSet/>
      <dgm:spPr/>
      <dgm:t>
        <a:bodyPr/>
        <a:lstStyle/>
        <a:p>
          <a:endParaRPr lang="en-US"/>
        </a:p>
      </dgm:t>
    </dgm:pt>
    <dgm:pt modelId="{63A08B1C-FD8F-2E49-817A-C714E710921E}">
      <dgm:prSet custT="1"/>
      <dgm:spPr/>
      <dgm:t>
        <a:bodyPr/>
        <a:lstStyle/>
        <a:p>
          <a:pPr rtl="0"/>
          <a:r>
            <a:rPr lang="en-US" sz="1600" b="1" dirty="0"/>
            <a:t>Build national capacity</a:t>
          </a:r>
          <a:r>
            <a:rPr lang="en-US" sz="1600" dirty="0"/>
            <a:t> </a:t>
          </a:r>
        </a:p>
      </dgm:t>
    </dgm:pt>
    <dgm:pt modelId="{28F49E0F-710C-A84A-9A9D-9FC3119CAC8F}" type="parTrans" cxnId="{7E8DD59D-2B64-5D41-8011-1DC59F672A87}">
      <dgm:prSet/>
      <dgm:spPr/>
      <dgm:t>
        <a:bodyPr/>
        <a:lstStyle/>
        <a:p>
          <a:endParaRPr lang="en-US"/>
        </a:p>
      </dgm:t>
    </dgm:pt>
    <dgm:pt modelId="{B7160AE5-37CB-0D4C-A605-1A9E32387906}" type="sibTrans" cxnId="{7E8DD59D-2B64-5D41-8011-1DC59F672A87}">
      <dgm:prSet/>
      <dgm:spPr/>
      <dgm:t>
        <a:bodyPr/>
        <a:lstStyle/>
        <a:p>
          <a:endParaRPr lang="en-US"/>
        </a:p>
      </dgm:t>
    </dgm:pt>
    <dgm:pt modelId="{E4DD6D60-B1B3-9F40-82E3-0BD42F0F2BD5}">
      <dgm:prSet custT="1"/>
      <dgm:spPr/>
      <dgm:t>
        <a:bodyPr/>
        <a:lstStyle/>
        <a:p>
          <a:pPr rtl="0"/>
          <a:r>
            <a:rPr lang="en-US" sz="1600" b="1" dirty="0"/>
            <a:t>Advocacy </a:t>
          </a:r>
          <a:endParaRPr lang="en-US" sz="1600" dirty="0"/>
        </a:p>
      </dgm:t>
    </dgm:pt>
    <dgm:pt modelId="{5389E405-B6FC-8941-B390-BB17EB582B00}" type="parTrans" cxnId="{43E82CB8-EB5B-744B-B9B9-AAA7B803E7E4}">
      <dgm:prSet/>
      <dgm:spPr/>
      <dgm:t>
        <a:bodyPr/>
        <a:lstStyle/>
        <a:p>
          <a:endParaRPr lang="en-US" dirty="0"/>
        </a:p>
      </dgm:t>
    </dgm:pt>
    <dgm:pt modelId="{08E87A9D-D911-6449-9D58-142194596882}" type="sibTrans" cxnId="{43E82CB8-EB5B-744B-B9B9-AAA7B803E7E4}">
      <dgm:prSet/>
      <dgm:spPr/>
      <dgm:t>
        <a:bodyPr/>
        <a:lstStyle/>
        <a:p>
          <a:endParaRPr lang="en-US"/>
        </a:p>
      </dgm:t>
    </dgm:pt>
    <dgm:pt modelId="{DF6B76AB-FA33-5643-86A7-1832FD387E6D}" type="pres">
      <dgm:prSet presAssocID="{DCA6EB34-CE4E-6947-A6BC-F502C0205407}" presName="Name0" presStyleCnt="0">
        <dgm:presLayoutVars>
          <dgm:chMax val="1"/>
          <dgm:dir/>
          <dgm:animLvl val="ctr"/>
          <dgm:resizeHandles val="exact"/>
        </dgm:presLayoutVars>
      </dgm:prSet>
      <dgm:spPr/>
    </dgm:pt>
    <dgm:pt modelId="{07D4464B-778F-484F-A311-0D4B4FB3A53E}" type="pres">
      <dgm:prSet presAssocID="{2A7A9183-A1E6-2149-9D12-D8F82F2B7E21}" presName="centerShape" presStyleLbl="node0" presStyleIdx="0" presStyleCnt="1"/>
      <dgm:spPr/>
    </dgm:pt>
    <dgm:pt modelId="{8655FBC4-D104-AA4C-AF1E-DB2C6D4CC217}" type="pres">
      <dgm:prSet presAssocID="{5BEB054C-84EC-0E4E-955F-56A78058ACA2}" presName="parTrans" presStyleLbl="sibTrans2D1" presStyleIdx="0" presStyleCnt="6" custAng="16200000" custScaleX="106493" custScaleY="101501"/>
      <dgm:spPr>
        <a:prstGeom prst="upDownArrow">
          <a:avLst/>
        </a:prstGeom>
      </dgm:spPr>
    </dgm:pt>
    <dgm:pt modelId="{453DCAFC-86B0-3D41-AED6-29C1F9A73B66}" type="pres">
      <dgm:prSet presAssocID="{5BEB054C-84EC-0E4E-955F-56A78058ACA2}" presName="connectorText" presStyleLbl="sibTrans2D1" presStyleIdx="0" presStyleCnt="6"/>
      <dgm:spPr/>
    </dgm:pt>
    <dgm:pt modelId="{E3F2BC80-4C19-1D49-89F9-EA96545CA760}" type="pres">
      <dgm:prSet presAssocID="{7BABF24A-B8BB-0F44-A4EB-2148D894C8AD}" presName="node" presStyleLbl="node1" presStyleIdx="0" presStyleCnt="6" custScaleX="124958">
        <dgm:presLayoutVars>
          <dgm:bulletEnabled val="1"/>
        </dgm:presLayoutVars>
      </dgm:prSet>
      <dgm:spPr/>
    </dgm:pt>
    <dgm:pt modelId="{A0C024F4-E54F-2645-8F6E-D79FA6FEF944}" type="pres">
      <dgm:prSet presAssocID="{FF2413D1-1639-5342-872C-81F5B8DC23F6}" presName="parTrans" presStyleLbl="sibTrans2D1" presStyleIdx="1" presStyleCnt="6" custAng="15846074" custScaleX="106690"/>
      <dgm:spPr>
        <a:prstGeom prst="upDownArrow">
          <a:avLst/>
        </a:prstGeom>
      </dgm:spPr>
    </dgm:pt>
    <dgm:pt modelId="{05736285-1AB7-1542-AE98-95921849F6E2}" type="pres">
      <dgm:prSet presAssocID="{FF2413D1-1639-5342-872C-81F5B8DC23F6}" presName="connectorText" presStyleLbl="sibTrans2D1" presStyleIdx="1" presStyleCnt="6"/>
      <dgm:spPr/>
    </dgm:pt>
    <dgm:pt modelId="{F0D2DC9F-FC63-7A40-B627-BB593B4E44AF}" type="pres">
      <dgm:prSet presAssocID="{CD3D2721-BA07-D64F-912C-B8277E538067}" presName="node" presStyleLbl="node1" presStyleIdx="1" presStyleCnt="6" custScaleX="127019">
        <dgm:presLayoutVars>
          <dgm:bulletEnabled val="1"/>
        </dgm:presLayoutVars>
      </dgm:prSet>
      <dgm:spPr/>
    </dgm:pt>
    <dgm:pt modelId="{1BF89F3D-1AC1-4140-A1D7-CB22E9D998D8}" type="pres">
      <dgm:prSet presAssocID="{EBCEA53A-72B5-4C49-A37C-406DDFF191A3}" presName="parTrans" presStyleLbl="sibTrans2D1" presStyleIdx="2" presStyleCnt="6" custAng="16172318" custScaleX="109803" custScaleY="101408"/>
      <dgm:spPr>
        <a:prstGeom prst="upDownArrow">
          <a:avLst/>
        </a:prstGeom>
      </dgm:spPr>
    </dgm:pt>
    <dgm:pt modelId="{F1143D49-EE66-C34C-B199-B6518A8DCF2A}" type="pres">
      <dgm:prSet presAssocID="{EBCEA53A-72B5-4C49-A37C-406DDFF191A3}" presName="connectorText" presStyleLbl="sibTrans2D1" presStyleIdx="2" presStyleCnt="6"/>
      <dgm:spPr/>
    </dgm:pt>
    <dgm:pt modelId="{FC42DFBE-5CF6-F24A-B9B3-E46124E60A0E}" type="pres">
      <dgm:prSet presAssocID="{191E0EC1-021F-AC45-9A03-8C90DC331B21}" presName="node" presStyleLbl="node1" presStyleIdx="2" presStyleCnt="6" custScaleX="129802">
        <dgm:presLayoutVars>
          <dgm:bulletEnabled val="1"/>
        </dgm:presLayoutVars>
      </dgm:prSet>
      <dgm:spPr/>
    </dgm:pt>
    <dgm:pt modelId="{D82BF6CF-64E4-A946-BDC8-3BB933EE053D}" type="pres">
      <dgm:prSet presAssocID="{732AF1A8-6F32-8647-BCB5-AA5EE1B36612}" presName="parTrans" presStyleLbl="sibTrans2D1" presStyleIdx="3" presStyleCnt="6" custAng="16200000" custScaleX="106493" custScaleY="101691"/>
      <dgm:spPr>
        <a:prstGeom prst="upDownArrow">
          <a:avLst/>
        </a:prstGeom>
      </dgm:spPr>
    </dgm:pt>
    <dgm:pt modelId="{00A49BC4-BBB7-5F45-AFEE-1C71CD226FB5}" type="pres">
      <dgm:prSet presAssocID="{732AF1A8-6F32-8647-BCB5-AA5EE1B36612}" presName="connectorText" presStyleLbl="sibTrans2D1" presStyleIdx="3" presStyleCnt="6"/>
      <dgm:spPr/>
    </dgm:pt>
    <dgm:pt modelId="{BCCA613D-6862-644A-A59E-36E85CBA7256}" type="pres">
      <dgm:prSet presAssocID="{728406B3-617E-D34F-8729-7B3526B10B09}" presName="node" presStyleLbl="node1" presStyleIdx="3" presStyleCnt="6" custScaleX="127318">
        <dgm:presLayoutVars>
          <dgm:bulletEnabled val="1"/>
        </dgm:presLayoutVars>
      </dgm:prSet>
      <dgm:spPr/>
    </dgm:pt>
    <dgm:pt modelId="{3AE5D231-561D-C648-ACA5-CE64F3714856}" type="pres">
      <dgm:prSet presAssocID="{28F49E0F-710C-A84A-9A9D-9FC3119CAC8F}" presName="parTrans" presStyleLbl="sibTrans2D1" presStyleIdx="4" presStyleCnt="6" custAng="19600315" custFlipHor="1" custScaleX="106493" custScaleY="101501"/>
      <dgm:spPr>
        <a:prstGeom prst="upDownArrow">
          <a:avLst/>
        </a:prstGeom>
      </dgm:spPr>
    </dgm:pt>
    <dgm:pt modelId="{B558A79A-ED5D-C047-A0D4-026BE45E7B55}" type="pres">
      <dgm:prSet presAssocID="{28F49E0F-710C-A84A-9A9D-9FC3119CAC8F}" presName="connectorText" presStyleLbl="sibTrans2D1" presStyleIdx="4" presStyleCnt="6"/>
      <dgm:spPr/>
    </dgm:pt>
    <dgm:pt modelId="{2EF21B77-7267-8C49-9E94-87287C9C3BAA}" type="pres">
      <dgm:prSet presAssocID="{63A08B1C-FD8F-2E49-817A-C714E710921E}" presName="node" presStyleLbl="node1" presStyleIdx="4" presStyleCnt="6" custScaleX="127621">
        <dgm:presLayoutVars>
          <dgm:bulletEnabled val="1"/>
        </dgm:presLayoutVars>
      </dgm:prSet>
      <dgm:spPr/>
    </dgm:pt>
    <dgm:pt modelId="{9D989B15-F02F-C54A-A098-D6BF18A38A76}" type="pres">
      <dgm:prSet presAssocID="{5389E405-B6FC-8941-B390-BB17EB582B00}" presName="parTrans" presStyleLbl="sibTrans2D1" presStyleIdx="5" presStyleCnt="6" custAng="12485815" custFlipHor="1" custScaleX="106493" custScaleY="101501"/>
      <dgm:spPr>
        <a:prstGeom prst="upDownArrow">
          <a:avLst/>
        </a:prstGeom>
      </dgm:spPr>
    </dgm:pt>
    <dgm:pt modelId="{D1DC3172-49A7-2347-96C7-66854E814CA1}" type="pres">
      <dgm:prSet presAssocID="{5389E405-B6FC-8941-B390-BB17EB582B00}" presName="connectorText" presStyleLbl="sibTrans2D1" presStyleIdx="5" presStyleCnt="6"/>
      <dgm:spPr/>
    </dgm:pt>
    <dgm:pt modelId="{8740A695-B7B7-F442-B57F-8ADEB4FF4286}" type="pres">
      <dgm:prSet presAssocID="{E4DD6D60-B1B3-9F40-82E3-0BD42F0F2BD5}" presName="node" presStyleLbl="node1" presStyleIdx="5" presStyleCnt="6" custScaleX="122124">
        <dgm:presLayoutVars>
          <dgm:bulletEnabled val="1"/>
        </dgm:presLayoutVars>
      </dgm:prSet>
      <dgm:spPr/>
    </dgm:pt>
  </dgm:ptLst>
  <dgm:cxnLst>
    <dgm:cxn modelId="{84EAFA0A-6779-4246-B362-411A2F387B8C}" type="presOf" srcId="{63A08B1C-FD8F-2E49-817A-C714E710921E}" destId="{2EF21B77-7267-8C49-9E94-87287C9C3BAA}" srcOrd="0" destOrd="0" presId="urn:microsoft.com/office/officeart/2005/8/layout/radial5"/>
    <dgm:cxn modelId="{63134411-ACDF-6A45-9B25-8831E8FFC651}" srcId="{2A7A9183-A1E6-2149-9D12-D8F82F2B7E21}" destId="{191E0EC1-021F-AC45-9A03-8C90DC331B21}" srcOrd="2" destOrd="0" parTransId="{EBCEA53A-72B5-4C49-A37C-406DDFF191A3}" sibTransId="{FCD8AECC-60AC-DF47-9EE5-A1870999FA17}"/>
    <dgm:cxn modelId="{F8A2FF17-7E31-4790-BC89-1DDDA63A25BE}" type="presOf" srcId="{FF2413D1-1639-5342-872C-81F5B8DC23F6}" destId="{A0C024F4-E54F-2645-8F6E-D79FA6FEF944}" srcOrd="0" destOrd="0" presId="urn:microsoft.com/office/officeart/2005/8/layout/radial5"/>
    <dgm:cxn modelId="{39C7C62A-E3B9-4D32-A1B6-7C0B35CCA576}" type="presOf" srcId="{5389E405-B6FC-8941-B390-BB17EB582B00}" destId="{9D989B15-F02F-C54A-A098-D6BF18A38A76}" srcOrd="0" destOrd="0" presId="urn:microsoft.com/office/officeart/2005/8/layout/radial5"/>
    <dgm:cxn modelId="{2D11E72E-2097-254C-B597-8AA88941E284}" srcId="{2A7A9183-A1E6-2149-9D12-D8F82F2B7E21}" destId="{728406B3-617E-D34F-8729-7B3526B10B09}" srcOrd="3" destOrd="0" parTransId="{732AF1A8-6F32-8647-BCB5-AA5EE1B36612}" sibTransId="{14BF7FE5-F874-DE4D-9155-CBB10BE3FF9C}"/>
    <dgm:cxn modelId="{2976A33A-1E00-4253-A46F-4B46F6CCD875}" type="presOf" srcId="{5BEB054C-84EC-0E4E-955F-56A78058ACA2}" destId="{8655FBC4-D104-AA4C-AF1E-DB2C6D4CC217}" srcOrd="0" destOrd="0" presId="urn:microsoft.com/office/officeart/2005/8/layout/radial5"/>
    <dgm:cxn modelId="{E3CB476D-6A9C-4F91-8488-FCBB88E1F1F3}" type="presOf" srcId="{732AF1A8-6F32-8647-BCB5-AA5EE1B36612}" destId="{D82BF6CF-64E4-A946-BDC8-3BB933EE053D}" srcOrd="0" destOrd="0" presId="urn:microsoft.com/office/officeart/2005/8/layout/radial5"/>
    <dgm:cxn modelId="{562AA453-E40E-4BB3-9169-632BD3A25D1D}" type="presOf" srcId="{FF2413D1-1639-5342-872C-81F5B8DC23F6}" destId="{05736285-1AB7-1542-AE98-95921849F6E2}" srcOrd="1" destOrd="0" presId="urn:microsoft.com/office/officeart/2005/8/layout/radial5"/>
    <dgm:cxn modelId="{3EF09A74-09A3-4838-93B6-A1F7A06B7765}" type="presOf" srcId="{EBCEA53A-72B5-4C49-A37C-406DDFF191A3}" destId="{1BF89F3D-1AC1-4140-A1D7-CB22E9D998D8}" srcOrd="0" destOrd="0" presId="urn:microsoft.com/office/officeart/2005/8/layout/radial5"/>
    <dgm:cxn modelId="{0405AD75-40A2-4481-8B38-CB20FED0A7B8}" type="presOf" srcId="{5389E405-B6FC-8941-B390-BB17EB582B00}" destId="{D1DC3172-49A7-2347-96C7-66854E814CA1}" srcOrd="1" destOrd="0" presId="urn:microsoft.com/office/officeart/2005/8/layout/radial5"/>
    <dgm:cxn modelId="{B666467E-A554-CE4E-9DF3-2DE59D11582C}" srcId="{2A7A9183-A1E6-2149-9D12-D8F82F2B7E21}" destId="{7BABF24A-B8BB-0F44-A4EB-2148D894C8AD}" srcOrd="0" destOrd="0" parTransId="{5BEB054C-84EC-0E4E-955F-56A78058ACA2}" sibTransId="{99DCE62F-440E-9C40-983C-751B304A1D65}"/>
    <dgm:cxn modelId="{AD383681-4192-49D7-847F-8FF2B29477D6}" type="presOf" srcId="{CD3D2721-BA07-D64F-912C-B8277E538067}" destId="{F0D2DC9F-FC63-7A40-B627-BB593B4E44AF}" srcOrd="0" destOrd="0" presId="urn:microsoft.com/office/officeart/2005/8/layout/radial5"/>
    <dgm:cxn modelId="{9CF4048D-359F-7C49-9106-EAC76DE87853}" srcId="{DCA6EB34-CE4E-6947-A6BC-F502C0205407}" destId="{2A7A9183-A1E6-2149-9D12-D8F82F2B7E21}" srcOrd="0" destOrd="0" parTransId="{6C522029-A649-864D-AC92-AB7BEBF139A2}" sibTransId="{9E60CE92-A13B-674A-A3A0-5AF2149877AD}"/>
    <dgm:cxn modelId="{2F511F8E-434D-4E37-B58F-CD78D064B73A}" type="presOf" srcId="{5BEB054C-84EC-0E4E-955F-56A78058ACA2}" destId="{453DCAFC-86B0-3D41-AED6-29C1F9A73B66}" srcOrd="1" destOrd="0" presId="urn:microsoft.com/office/officeart/2005/8/layout/radial5"/>
    <dgm:cxn modelId="{7E8DD59D-2B64-5D41-8011-1DC59F672A87}" srcId="{2A7A9183-A1E6-2149-9D12-D8F82F2B7E21}" destId="{63A08B1C-FD8F-2E49-817A-C714E710921E}" srcOrd="4" destOrd="0" parTransId="{28F49E0F-710C-A84A-9A9D-9FC3119CAC8F}" sibTransId="{B7160AE5-37CB-0D4C-A605-1A9E32387906}"/>
    <dgm:cxn modelId="{1306E79E-01B0-4F0F-AB42-4410CCCDE815}" type="presOf" srcId="{28F49E0F-710C-A84A-9A9D-9FC3119CAC8F}" destId="{3AE5D231-561D-C648-ACA5-CE64F3714856}" srcOrd="0" destOrd="0" presId="urn:microsoft.com/office/officeart/2005/8/layout/radial5"/>
    <dgm:cxn modelId="{32CA58A0-64D8-4B0E-9579-90D827946ABC}" type="presOf" srcId="{DCA6EB34-CE4E-6947-A6BC-F502C0205407}" destId="{DF6B76AB-FA33-5643-86A7-1832FD387E6D}" srcOrd="0" destOrd="0" presId="urn:microsoft.com/office/officeart/2005/8/layout/radial5"/>
    <dgm:cxn modelId="{43E82CB8-EB5B-744B-B9B9-AAA7B803E7E4}" srcId="{2A7A9183-A1E6-2149-9D12-D8F82F2B7E21}" destId="{E4DD6D60-B1B3-9F40-82E3-0BD42F0F2BD5}" srcOrd="5" destOrd="0" parTransId="{5389E405-B6FC-8941-B390-BB17EB582B00}" sibTransId="{08E87A9D-D911-6449-9D58-142194596882}"/>
    <dgm:cxn modelId="{445BCAC0-0473-489A-91A8-F7B2B70AC435}" type="presOf" srcId="{7BABF24A-B8BB-0F44-A4EB-2148D894C8AD}" destId="{E3F2BC80-4C19-1D49-89F9-EA96545CA760}" srcOrd="0" destOrd="0" presId="urn:microsoft.com/office/officeart/2005/8/layout/radial5"/>
    <dgm:cxn modelId="{3513E1C6-D794-FD48-9751-A852B3796FAD}" srcId="{2A7A9183-A1E6-2149-9D12-D8F82F2B7E21}" destId="{CD3D2721-BA07-D64F-912C-B8277E538067}" srcOrd="1" destOrd="0" parTransId="{FF2413D1-1639-5342-872C-81F5B8DC23F6}" sibTransId="{9335DBC9-16CC-F34D-ABF8-611FB9BEB6D1}"/>
    <dgm:cxn modelId="{B52FCDC7-073F-4A1D-9B3F-661B19AFDC56}" type="presOf" srcId="{732AF1A8-6F32-8647-BCB5-AA5EE1B36612}" destId="{00A49BC4-BBB7-5F45-AFEE-1C71CD226FB5}" srcOrd="1" destOrd="0" presId="urn:microsoft.com/office/officeart/2005/8/layout/radial5"/>
    <dgm:cxn modelId="{4E273CD1-E4C6-4257-A913-8F94CABC5D10}" type="presOf" srcId="{2A7A9183-A1E6-2149-9D12-D8F82F2B7E21}" destId="{07D4464B-778F-484F-A311-0D4B4FB3A53E}" srcOrd="0" destOrd="0" presId="urn:microsoft.com/office/officeart/2005/8/layout/radial5"/>
    <dgm:cxn modelId="{DEAB69DC-3DEE-4161-AF9D-4668BFB1A8A1}" type="presOf" srcId="{28F49E0F-710C-A84A-9A9D-9FC3119CAC8F}" destId="{B558A79A-ED5D-C047-A0D4-026BE45E7B55}" srcOrd="1" destOrd="0" presId="urn:microsoft.com/office/officeart/2005/8/layout/radial5"/>
    <dgm:cxn modelId="{2C17F1DF-34BF-4F92-9502-6323F0FDA6E4}" type="presOf" srcId="{EBCEA53A-72B5-4C49-A37C-406DDFF191A3}" destId="{F1143D49-EE66-C34C-B199-B6518A8DCF2A}" srcOrd="1" destOrd="0" presId="urn:microsoft.com/office/officeart/2005/8/layout/radial5"/>
    <dgm:cxn modelId="{323E5DE4-79A4-437A-A4AA-3461927D8BD9}" type="presOf" srcId="{E4DD6D60-B1B3-9F40-82E3-0BD42F0F2BD5}" destId="{8740A695-B7B7-F442-B57F-8ADEB4FF4286}" srcOrd="0" destOrd="0" presId="urn:microsoft.com/office/officeart/2005/8/layout/radial5"/>
    <dgm:cxn modelId="{B46F39F0-2F03-4D95-AEAA-BA331EA982B3}" type="presOf" srcId="{191E0EC1-021F-AC45-9A03-8C90DC331B21}" destId="{FC42DFBE-5CF6-F24A-B9B3-E46124E60A0E}" srcOrd="0" destOrd="0" presId="urn:microsoft.com/office/officeart/2005/8/layout/radial5"/>
    <dgm:cxn modelId="{C44F4CF7-E4EA-4D4B-9CAD-223769A0C870}" type="presOf" srcId="{728406B3-617E-D34F-8729-7B3526B10B09}" destId="{BCCA613D-6862-644A-A59E-36E85CBA7256}" srcOrd="0" destOrd="0" presId="urn:microsoft.com/office/officeart/2005/8/layout/radial5"/>
    <dgm:cxn modelId="{541DB598-5AE6-40BD-8AF2-B5FDE7D341D3}" type="presParOf" srcId="{DF6B76AB-FA33-5643-86A7-1832FD387E6D}" destId="{07D4464B-778F-484F-A311-0D4B4FB3A53E}" srcOrd="0" destOrd="0" presId="urn:microsoft.com/office/officeart/2005/8/layout/radial5"/>
    <dgm:cxn modelId="{30DB8979-07FE-4472-9B8D-5154ADBE007E}" type="presParOf" srcId="{DF6B76AB-FA33-5643-86A7-1832FD387E6D}" destId="{8655FBC4-D104-AA4C-AF1E-DB2C6D4CC217}" srcOrd="1" destOrd="0" presId="urn:microsoft.com/office/officeart/2005/8/layout/radial5"/>
    <dgm:cxn modelId="{0543FE5C-8B7B-4BC9-B0C9-18C6DD1C3658}" type="presParOf" srcId="{8655FBC4-D104-AA4C-AF1E-DB2C6D4CC217}" destId="{453DCAFC-86B0-3D41-AED6-29C1F9A73B66}" srcOrd="0" destOrd="0" presId="urn:microsoft.com/office/officeart/2005/8/layout/radial5"/>
    <dgm:cxn modelId="{26901F20-3265-4B44-8D17-004D94BC3E46}" type="presParOf" srcId="{DF6B76AB-FA33-5643-86A7-1832FD387E6D}" destId="{E3F2BC80-4C19-1D49-89F9-EA96545CA760}" srcOrd="2" destOrd="0" presId="urn:microsoft.com/office/officeart/2005/8/layout/radial5"/>
    <dgm:cxn modelId="{4A961F28-1F9F-4BED-8846-D1499A5F9DEB}" type="presParOf" srcId="{DF6B76AB-FA33-5643-86A7-1832FD387E6D}" destId="{A0C024F4-E54F-2645-8F6E-D79FA6FEF944}" srcOrd="3" destOrd="0" presId="urn:microsoft.com/office/officeart/2005/8/layout/radial5"/>
    <dgm:cxn modelId="{FF5300E8-23EA-4AAD-82AA-E91A1489BFCE}" type="presParOf" srcId="{A0C024F4-E54F-2645-8F6E-D79FA6FEF944}" destId="{05736285-1AB7-1542-AE98-95921849F6E2}" srcOrd="0" destOrd="0" presId="urn:microsoft.com/office/officeart/2005/8/layout/radial5"/>
    <dgm:cxn modelId="{9CBD6B8B-FCDE-46B8-AF94-F6BABE727660}" type="presParOf" srcId="{DF6B76AB-FA33-5643-86A7-1832FD387E6D}" destId="{F0D2DC9F-FC63-7A40-B627-BB593B4E44AF}" srcOrd="4" destOrd="0" presId="urn:microsoft.com/office/officeart/2005/8/layout/radial5"/>
    <dgm:cxn modelId="{15662AA9-EBE9-4AAC-8091-1E0D410CD2A0}" type="presParOf" srcId="{DF6B76AB-FA33-5643-86A7-1832FD387E6D}" destId="{1BF89F3D-1AC1-4140-A1D7-CB22E9D998D8}" srcOrd="5" destOrd="0" presId="urn:microsoft.com/office/officeart/2005/8/layout/radial5"/>
    <dgm:cxn modelId="{7208A038-B5C6-4C64-9E3B-21CC01AC91C3}" type="presParOf" srcId="{1BF89F3D-1AC1-4140-A1D7-CB22E9D998D8}" destId="{F1143D49-EE66-C34C-B199-B6518A8DCF2A}" srcOrd="0" destOrd="0" presId="urn:microsoft.com/office/officeart/2005/8/layout/radial5"/>
    <dgm:cxn modelId="{72D0B606-8DD8-4C43-88D8-283661D76DF3}" type="presParOf" srcId="{DF6B76AB-FA33-5643-86A7-1832FD387E6D}" destId="{FC42DFBE-5CF6-F24A-B9B3-E46124E60A0E}" srcOrd="6" destOrd="0" presId="urn:microsoft.com/office/officeart/2005/8/layout/radial5"/>
    <dgm:cxn modelId="{A8F5895B-5375-4C83-BAB9-E55BFC6C93B2}" type="presParOf" srcId="{DF6B76AB-FA33-5643-86A7-1832FD387E6D}" destId="{D82BF6CF-64E4-A946-BDC8-3BB933EE053D}" srcOrd="7" destOrd="0" presId="urn:microsoft.com/office/officeart/2005/8/layout/radial5"/>
    <dgm:cxn modelId="{EAAF1D1A-A054-40CD-9154-31A2ACF27AFA}" type="presParOf" srcId="{D82BF6CF-64E4-A946-BDC8-3BB933EE053D}" destId="{00A49BC4-BBB7-5F45-AFEE-1C71CD226FB5}" srcOrd="0" destOrd="0" presId="urn:microsoft.com/office/officeart/2005/8/layout/radial5"/>
    <dgm:cxn modelId="{E3EC3D7E-B8A2-4B4D-A30A-2254FE6DCDF6}" type="presParOf" srcId="{DF6B76AB-FA33-5643-86A7-1832FD387E6D}" destId="{BCCA613D-6862-644A-A59E-36E85CBA7256}" srcOrd="8" destOrd="0" presId="urn:microsoft.com/office/officeart/2005/8/layout/radial5"/>
    <dgm:cxn modelId="{2DDBA2B9-76D8-4238-8F29-1DE10A51D94B}" type="presParOf" srcId="{DF6B76AB-FA33-5643-86A7-1832FD387E6D}" destId="{3AE5D231-561D-C648-ACA5-CE64F3714856}" srcOrd="9" destOrd="0" presId="urn:microsoft.com/office/officeart/2005/8/layout/radial5"/>
    <dgm:cxn modelId="{D0F15CE8-C9D8-4488-95EB-952F2539499C}" type="presParOf" srcId="{3AE5D231-561D-C648-ACA5-CE64F3714856}" destId="{B558A79A-ED5D-C047-A0D4-026BE45E7B55}" srcOrd="0" destOrd="0" presId="urn:microsoft.com/office/officeart/2005/8/layout/radial5"/>
    <dgm:cxn modelId="{9BCEB1BB-84FE-4ECD-9CDC-9538388A2344}" type="presParOf" srcId="{DF6B76AB-FA33-5643-86A7-1832FD387E6D}" destId="{2EF21B77-7267-8C49-9E94-87287C9C3BAA}" srcOrd="10" destOrd="0" presId="urn:microsoft.com/office/officeart/2005/8/layout/radial5"/>
    <dgm:cxn modelId="{0410FEA4-633E-488C-A747-CE4C8EDD40EC}" type="presParOf" srcId="{DF6B76AB-FA33-5643-86A7-1832FD387E6D}" destId="{9D989B15-F02F-C54A-A098-D6BF18A38A76}" srcOrd="11" destOrd="0" presId="urn:microsoft.com/office/officeart/2005/8/layout/radial5"/>
    <dgm:cxn modelId="{37DF0853-2038-4B5D-B584-F7915412185A}" type="presParOf" srcId="{9D989B15-F02F-C54A-A098-D6BF18A38A76}" destId="{D1DC3172-49A7-2347-96C7-66854E814CA1}" srcOrd="0" destOrd="0" presId="urn:microsoft.com/office/officeart/2005/8/layout/radial5"/>
    <dgm:cxn modelId="{D844A36E-FA28-47A4-89C5-B3128E357403}" type="presParOf" srcId="{DF6B76AB-FA33-5643-86A7-1832FD387E6D}" destId="{8740A695-B7B7-F442-B57F-8ADEB4FF4286}"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4312D-F2F0-4B1C-93E9-59A29B5C6CCD}">
      <dsp:nvSpPr>
        <dsp:cNvPr id="0" name=""/>
        <dsp:cNvSpPr/>
      </dsp:nvSpPr>
      <dsp:spPr>
        <a:xfrm>
          <a:off x="2860236" y="2449420"/>
          <a:ext cx="2581088" cy="208318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GB" sz="3300" b="1" kern="1200" dirty="0"/>
            <a:t>Activation of Cluster</a:t>
          </a:r>
          <a:endParaRPr lang="en-US" sz="3300" b="1" kern="1200" dirty="0"/>
        </a:p>
      </dsp:txBody>
      <dsp:txXfrm>
        <a:off x="3238228" y="2754495"/>
        <a:ext cx="1825104" cy="1473034"/>
      </dsp:txXfrm>
    </dsp:sp>
    <dsp:sp modelId="{93DFA4A0-50FF-4287-B736-AD1B77D2FE73}">
      <dsp:nvSpPr>
        <dsp:cNvPr id="0" name=""/>
        <dsp:cNvSpPr/>
      </dsp:nvSpPr>
      <dsp:spPr>
        <a:xfrm rot="10815962">
          <a:off x="1764771" y="4529926"/>
          <a:ext cx="1396582" cy="633267"/>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6B9840D1-C264-47C8-B1F8-D0EBF54AD6BA}">
      <dsp:nvSpPr>
        <dsp:cNvPr id="0" name=""/>
        <dsp:cNvSpPr/>
      </dsp:nvSpPr>
      <dsp:spPr>
        <a:xfrm>
          <a:off x="36008" y="2372953"/>
          <a:ext cx="2692802" cy="2210408"/>
        </a:xfrm>
        <a:prstGeom prst="rightArrow">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r" defTabSz="711200">
            <a:lnSpc>
              <a:spcPct val="90000"/>
            </a:lnSpc>
            <a:spcBef>
              <a:spcPct val="0"/>
            </a:spcBef>
            <a:spcAft>
              <a:spcPct val="35000"/>
            </a:spcAft>
            <a:buNone/>
          </a:pPr>
          <a:r>
            <a:rPr lang="en-US" sz="1600" b="1" kern="1200" dirty="0"/>
            <a:t>Gaps in coordination </a:t>
          </a:r>
        </a:p>
      </dsp:txBody>
      <dsp:txXfrm>
        <a:off x="36008" y="2925555"/>
        <a:ext cx="2140200" cy="1105204"/>
      </dsp:txXfrm>
    </dsp:sp>
    <dsp:sp modelId="{0655E8C3-EB23-4787-B067-D618780C11E0}">
      <dsp:nvSpPr>
        <dsp:cNvPr id="0" name=""/>
        <dsp:cNvSpPr/>
      </dsp:nvSpPr>
      <dsp:spPr>
        <a:xfrm rot="16144693">
          <a:off x="3559104" y="1502439"/>
          <a:ext cx="1129550" cy="633267"/>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A3307D95-06B0-436C-8D4A-FDBF186532E3}">
      <dsp:nvSpPr>
        <dsp:cNvPr id="0" name=""/>
        <dsp:cNvSpPr/>
      </dsp:nvSpPr>
      <dsp:spPr>
        <a:xfrm>
          <a:off x="3009594" y="123878"/>
          <a:ext cx="2210399" cy="2260985"/>
        </a:xfrm>
        <a:prstGeom prst="downArrow">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Gaps in response</a:t>
          </a:r>
        </a:p>
      </dsp:txBody>
      <dsp:txXfrm>
        <a:off x="3562194" y="123878"/>
        <a:ext cx="1105199" cy="1708385"/>
      </dsp:txXfrm>
    </dsp:sp>
    <dsp:sp modelId="{DB04C110-254E-43C3-B297-23E775315457}">
      <dsp:nvSpPr>
        <dsp:cNvPr id="0" name=""/>
        <dsp:cNvSpPr/>
      </dsp:nvSpPr>
      <dsp:spPr>
        <a:xfrm rot="48623">
          <a:off x="5520358" y="3203387"/>
          <a:ext cx="1362655" cy="633267"/>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D3CE22B5-96FA-4AFF-AB37-8ABCCCAFF349}">
      <dsp:nvSpPr>
        <dsp:cNvPr id="0" name=""/>
        <dsp:cNvSpPr/>
      </dsp:nvSpPr>
      <dsp:spPr>
        <a:xfrm>
          <a:off x="5536291" y="2425104"/>
          <a:ext cx="2693308" cy="2209108"/>
        </a:xfrm>
        <a:prstGeom prst="leftArrow">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National authority capacity is unable to coordinate and respond to all the needs</a:t>
          </a:r>
        </a:p>
      </dsp:txBody>
      <dsp:txXfrm>
        <a:off x="6088568" y="2977381"/>
        <a:ext cx="2141031" cy="1104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4464B-778F-484F-A311-0D4B4FB3A53E}">
      <dsp:nvSpPr>
        <dsp:cNvPr id="0" name=""/>
        <dsp:cNvSpPr/>
      </dsp:nvSpPr>
      <dsp:spPr>
        <a:xfrm>
          <a:off x="1962891" y="1839826"/>
          <a:ext cx="1286047" cy="128604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n-US" sz="3600" b="1" kern="1200" dirty="0"/>
            <a:t>AAP</a:t>
          </a:r>
          <a:endParaRPr lang="en-US" sz="3600" kern="1200" dirty="0"/>
        </a:p>
      </dsp:txBody>
      <dsp:txXfrm>
        <a:off x="2151228" y="2028163"/>
        <a:ext cx="909373" cy="909373"/>
      </dsp:txXfrm>
    </dsp:sp>
    <dsp:sp modelId="{8655FBC4-D104-AA4C-AF1E-DB2C6D4CC217}">
      <dsp:nvSpPr>
        <dsp:cNvPr id="0" name=""/>
        <dsp:cNvSpPr/>
      </dsp:nvSpPr>
      <dsp:spPr>
        <a:xfrm rot="10800000">
          <a:off x="2455787" y="1356815"/>
          <a:ext cx="300255" cy="450001"/>
        </a:xfrm>
        <a:prstGeom prst="upDownArrow">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545863" y="1446815"/>
        <a:ext cx="210179" cy="270001"/>
      </dsp:txXfrm>
    </dsp:sp>
    <dsp:sp modelId="{E3F2BC80-4C19-1D49-89F9-EA96545CA760}">
      <dsp:nvSpPr>
        <dsp:cNvPr id="0" name=""/>
        <dsp:cNvSpPr/>
      </dsp:nvSpPr>
      <dsp:spPr>
        <a:xfrm>
          <a:off x="1791213" y="3886"/>
          <a:ext cx="1629403" cy="130396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b="1" kern="1200" dirty="0"/>
            <a:t>Support service delivery </a:t>
          </a:r>
          <a:endParaRPr lang="en-US" sz="1600" kern="1200" dirty="0"/>
        </a:p>
      </dsp:txBody>
      <dsp:txXfrm>
        <a:off x="2029834" y="194847"/>
        <a:ext cx="1152161" cy="922038"/>
      </dsp:txXfrm>
    </dsp:sp>
    <dsp:sp modelId="{A0C024F4-E54F-2645-8F6E-D79FA6FEF944}">
      <dsp:nvSpPr>
        <dsp:cNvPr id="0" name=""/>
        <dsp:cNvSpPr/>
      </dsp:nvSpPr>
      <dsp:spPr>
        <a:xfrm rot="14046074">
          <a:off x="3219470" y="1839551"/>
          <a:ext cx="233441" cy="443346"/>
        </a:xfrm>
        <a:prstGeom prst="upDownArrow">
          <a:avLst/>
        </a:prstGeom>
        <a:solidFill>
          <a:schemeClr val="accent3">
            <a:hueOff val="2250053"/>
            <a:satOff val="-3376"/>
            <a:lumOff val="-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3275018" y="1956585"/>
        <a:ext cx="163409" cy="266008"/>
      </dsp:txXfrm>
    </dsp:sp>
    <dsp:sp modelId="{F0D2DC9F-FC63-7A40-B627-BB593B4E44AF}">
      <dsp:nvSpPr>
        <dsp:cNvPr id="0" name=""/>
        <dsp:cNvSpPr/>
      </dsp:nvSpPr>
      <dsp:spPr>
        <a:xfrm>
          <a:off x="3359990" y="917377"/>
          <a:ext cx="1656278" cy="1303960"/>
        </a:xfrm>
        <a:prstGeom prst="ellipse">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b="1" kern="1200" dirty="0"/>
            <a:t>Inform strategic decision-making </a:t>
          </a:r>
          <a:endParaRPr lang="en-US" sz="1600" kern="1200" dirty="0"/>
        </a:p>
      </dsp:txBody>
      <dsp:txXfrm>
        <a:off x="3602546" y="1108338"/>
        <a:ext cx="1171166" cy="922038"/>
      </dsp:txXfrm>
    </dsp:sp>
    <dsp:sp modelId="{1BF89F3D-1AC1-4140-A1D7-CB22E9D998D8}">
      <dsp:nvSpPr>
        <dsp:cNvPr id="0" name=""/>
        <dsp:cNvSpPr/>
      </dsp:nvSpPr>
      <dsp:spPr>
        <a:xfrm rot="17972318">
          <a:off x="3214663" y="2677046"/>
          <a:ext cx="233931" cy="449589"/>
        </a:xfrm>
        <a:prstGeom prst="upDownArrow">
          <a:avLst/>
        </a:prstGeom>
        <a:solidFill>
          <a:schemeClr val="accent3">
            <a:hueOff val="4500106"/>
            <a:satOff val="-6752"/>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3232453" y="2797493"/>
        <a:ext cx="163752" cy="269753"/>
      </dsp:txXfrm>
    </dsp:sp>
    <dsp:sp modelId="{FC42DFBE-5CF6-F24A-B9B3-E46124E60A0E}">
      <dsp:nvSpPr>
        <dsp:cNvPr id="0" name=""/>
        <dsp:cNvSpPr/>
      </dsp:nvSpPr>
      <dsp:spPr>
        <a:xfrm>
          <a:off x="3341845" y="2744361"/>
          <a:ext cx="1692567" cy="1303960"/>
        </a:xfrm>
        <a:prstGeom prst="ellipse">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b="1" kern="1200" dirty="0"/>
            <a:t>Plan and implement cluster strategies</a:t>
          </a:r>
          <a:endParaRPr lang="en-US" sz="1600" kern="1200" dirty="0"/>
        </a:p>
      </dsp:txBody>
      <dsp:txXfrm>
        <a:off x="3589716" y="2935322"/>
        <a:ext cx="1196825" cy="922038"/>
      </dsp:txXfrm>
    </dsp:sp>
    <dsp:sp modelId="{D82BF6CF-64E4-A946-BDC8-3BB933EE053D}">
      <dsp:nvSpPr>
        <dsp:cNvPr id="0" name=""/>
        <dsp:cNvSpPr/>
      </dsp:nvSpPr>
      <dsp:spPr>
        <a:xfrm>
          <a:off x="2455787" y="3158461"/>
          <a:ext cx="300255" cy="450843"/>
        </a:xfrm>
        <a:prstGeom prst="upDownArrow">
          <a:avLst/>
        </a:prstGeom>
        <a:solidFill>
          <a:schemeClr val="accent3">
            <a:hueOff val="6750158"/>
            <a:satOff val="-10128"/>
            <a:lumOff val="-1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2455787" y="3248630"/>
        <a:ext cx="210179" cy="270505"/>
      </dsp:txXfrm>
    </dsp:sp>
    <dsp:sp modelId="{BCCA613D-6862-644A-A59E-36E85CBA7256}">
      <dsp:nvSpPr>
        <dsp:cNvPr id="0" name=""/>
        <dsp:cNvSpPr/>
      </dsp:nvSpPr>
      <dsp:spPr>
        <a:xfrm>
          <a:off x="1775827" y="3657852"/>
          <a:ext cx="1660177" cy="1303960"/>
        </a:xfrm>
        <a:prstGeom prst="ellipse">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b="1" kern="1200" dirty="0"/>
            <a:t>Monitor and evaluate performance</a:t>
          </a:r>
          <a:endParaRPr lang="en-US" sz="1600" kern="1200" dirty="0"/>
        </a:p>
      </dsp:txBody>
      <dsp:txXfrm>
        <a:off x="2018954" y="3848813"/>
        <a:ext cx="1173923" cy="922038"/>
      </dsp:txXfrm>
    </dsp:sp>
    <dsp:sp modelId="{3AE5D231-561D-C648-ACA5-CE64F3714856}">
      <dsp:nvSpPr>
        <dsp:cNvPr id="0" name=""/>
        <dsp:cNvSpPr/>
      </dsp:nvSpPr>
      <dsp:spPr>
        <a:xfrm rot="14599685" flipH="1">
          <a:off x="1760799" y="2678899"/>
          <a:ext cx="231672" cy="450001"/>
        </a:xfrm>
        <a:prstGeom prst="upDownArrow">
          <a:avLst/>
        </a:prstGeom>
        <a:solidFill>
          <a:schemeClr val="accent3">
            <a:hueOff val="9000211"/>
            <a:satOff val="-13504"/>
            <a:lumOff val="-2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1779951" y="2737846"/>
        <a:ext cx="162170" cy="270001"/>
      </dsp:txXfrm>
    </dsp:sp>
    <dsp:sp modelId="{2EF21B77-7267-8C49-9E94-87287C9C3BAA}">
      <dsp:nvSpPr>
        <dsp:cNvPr id="0" name=""/>
        <dsp:cNvSpPr/>
      </dsp:nvSpPr>
      <dsp:spPr>
        <a:xfrm>
          <a:off x="191637" y="2744361"/>
          <a:ext cx="1664128" cy="1303960"/>
        </a:xfrm>
        <a:prstGeom prst="ellipse">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b="1" kern="1200" dirty="0"/>
            <a:t>Build national capacity</a:t>
          </a:r>
          <a:r>
            <a:rPr lang="en-US" sz="1600" kern="1200" dirty="0"/>
            <a:t> </a:t>
          </a:r>
        </a:p>
      </dsp:txBody>
      <dsp:txXfrm>
        <a:off x="435343" y="2935322"/>
        <a:ext cx="1176716" cy="922038"/>
      </dsp:txXfrm>
    </dsp:sp>
    <dsp:sp modelId="{9D989B15-F02F-C54A-A098-D6BF18A38A76}">
      <dsp:nvSpPr>
        <dsp:cNvPr id="0" name=""/>
        <dsp:cNvSpPr/>
      </dsp:nvSpPr>
      <dsp:spPr>
        <a:xfrm rot="18114185" flipH="1">
          <a:off x="1745287" y="1831442"/>
          <a:ext cx="244139" cy="450001"/>
        </a:xfrm>
        <a:prstGeom prst="upDownArrow">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rot="10800000">
        <a:off x="1801262" y="1890353"/>
        <a:ext cx="170897" cy="270001"/>
      </dsp:txXfrm>
    </dsp:sp>
    <dsp:sp modelId="{8740A695-B7B7-F442-B57F-8ADEB4FF4286}">
      <dsp:nvSpPr>
        <dsp:cNvPr id="0" name=""/>
        <dsp:cNvSpPr/>
      </dsp:nvSpPr>
      <dsp:spPr>
        <a:xfrm>
          <a:off x="227477" y="917377"/>
          <a:ext cx="1592449" cy="1303960"/>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b="1" kern="1200" dirty="0"/>
            <a:t>Advocacy </a:t>
          </a:r>
          <a:endParaRPr lang="en-US" sz="1600" kern="1200" dirty="0"/>
        </a:p>
      </dsp:txBody>
      <dsp:txXfrm>
        <a:off x="460686" y="1108338"/>
        <a:ext cx="1126031" cy="92203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43A1EB-7552-4268-A6A7-AEFAFD2E6F9D}" type="datetimeFigureOut">
              <a:rPr lang="en-US" smtClean="0"/>
              <a:t>11/18/2019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75DBC-578F-4740-ACE5-9F14B1B4360F}" type="slidenum">
              <a:rPr lang="en-US" smtClean="0"/>
              <a:t>‹#›</a:t>
            </a:fld>
            <a:endParaRPr lang="en-US" dirty="0"/>
          </a:p>
        </p:txBody>
      </p:sp>
    </p:spTree>
    <p:extLst>
      <p:ext uri="{BB962C8B-B14F-4D97-AF65-F5344CB8AC3E}">
        <p14:creationId xmlns:p14="http://schemas.microsoft.com/office/powerpoint/2010/main" val="1732816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EBC84-F7B4-8D4A-BE50-46809EEDF5A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2789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EBC84-F7B4-8D4A-BE50-46809EEDF5A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398320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Rethink the functions and they all lean towards AAP!</a:t>
            </a:r>
          </a:p>
          <a:p>
            <a:r>
              <a:rPr lang="en-US" dirty="0"/>
              <a:t>All the system does is supposed to support meeting the needs of AP holistically, and clusters need always to put the specific needs in one sector into the broader perspective.... </a:t>
            </a:r>
            <a:endParaRPr lang="en-GB" dirty="0"/>
          </a:p>
          <a:p>
            <a:endParaRPr lang="en-US" dirty="0"/>
          </a:p>
        </p:txBody>
      </p:sp>
      <p:sp>
        <p:nvSpPr>
          <p:cNvPr id="4" name="Slide Number Placeholder 3"/>
          <p:cNvSpPr>
            <a:spLocks noGrp="1"/>
          </p:cNvSpPr>
          <p:nvPr>
            <p:ph type="sldNum" sz="quarter" idx="10"/>
          </p:nvPr>
        </p:nvSpPr>
        <p:spPr/>
        <p:txBody>
          <a:bodyPr/>
          <a:lstStyle/>
          <a:p>
            <a:fld id="{91473CCD-DB34-4B35-8DE7-D1DFB310F650}"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2994953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Concrete</a:t>
            </a:r>
            <a:r>
              <a:rPr lang="en-GB" baseline="0" dirty="0"/>
              <a:t> examples: </a:t>
            </a:r>
          </a:p>
          <a:p>
            <a:pPr marL="171450" indent="-171450">
              <a:buFontTx/>
              <a:buChar char="-"/>
            </a:pPr>
            <a:r>
              <a:rPr lang="en-GB" baseline="0" dirty="0"/>
              <a:t>Identify cluster partners and establish a list of cluster partners, members and observes; </a:t>
            </a:r>
          </a:p>
          <a:p>
            <a:pPr marL="171450" indent="-171450">
              <a:buFontTx/>
              <a:buChar char="-"/>
            </a:pPr>
            <a:r>
              <a:rPr lang="en-GB" baseline="0" dirty="0"/>
              <a:t>Agree on cluster objectives, roles and strategy and coordinate partners around those strategic objectives through regular meetings</a:t>
            </a:r>
          </a:p>
          <a:p>
            <a:pPr marL="171450" indent="-171450">
              <a:buFontTx/>
              <a:buChar char="-"/>
            </a:pPr>
            <a:r>
              <a:rPr lang="en-GB" baseline="0" dirty="0"/>
              <a:t>Ensures that education cluster strategy, activities, etc. is not implementing in silos but in conjunction with other relevant sectors/clusters (e.g. Child Protection, WASH, Nutrition, Camp Management, etc.) </a:t>
            </a:r>
          </a:p>
          <a:p>
            <a:pPr marL="171450" indent="-171450">
              <a:buFontTx/>
              <a:buChar char="-"/>
            </a:pPr>
            <a:r>
              <a:rPr lang="en-GB" baseline="0" dirty="0"/>
              <a:t>Ensure that a monitoring mechanisms (4Ws) are in place to avoid gaps, duplications, etc., and maximise coverage by cluster partners </a:t>
            </a:r>
          </a:p>
          <a:p>
            <a:pPr marL="171450" indent="-171450">
              <a:buFontTx/>
              <a:buChar char="-"/>
            </a:pPr>
            <a:r>
              <a:rPr lang="en-GB" baseline="0" dirty="0"/>
              <a:t>Provide an overview of cluster partners activities, role and contributions to the cluster, etc. </a:t>
            </a:r>
          </a:p>
          <a:p>
            <a:pPr marL="171450" indent="-171450">
              <a:buFontTx/>
              <a:buChar char="-"/>
            </a:pPr>
            <a:r>
              <a:rPr lang="en-GB" baseline="0" dirty="0"/>
              <a:t>Ensures that needs assessments are coordinated, do not overlap, and focus on evidence that is needed to ensure coverage, access, quality, etc. </a:t>
            </a:r>
          </a:p>
          <a:p>
            <a:pPr marL="171450" indent="-171450">
              <a:buFontTx/>
              <a:buChar char="-"/>
            </a:pPr>
            <a:r>
              <a:rPr lang="en-GB" baseline="0" dirty="0"/>
              <a:t>Actively seek support to fill gaps that cannot be filled by cluster partners </a:t>
            </a:r>
          </a:p>
          <a:p>
            <a:pPr marL="171450" indent="-171450">
              <a:buFontTx/>
              <a:buChar char="-"/>
            </a:pPr>
            <a:endParaRPr lang="en-GB" baseline="0" dirty="0"/>
          </a:p>
          <a:p>
            <a:pPr marL="171450" indent="-171450">
              <a:buFontTx/>
              <a:buChar char="-"/>
            </a:pPr>
            <a:endParaRPr lang="en-GB" baseline="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1473CCD-DB34-4B35-8DE7-D1DFB310F650}"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330365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Concrete</a:t>
            </a:r>
            <a:r>
              <a:rPr lang="en-GB" baseline="0" dirty="0"/>
              <a:t> examples: </a:t>
            </a:r>
          </a:p>
          <a:p>
            <a:pPr marL="171450" indent="-171450">
              <a:buFontTx/>
              <a:buChar char="-"/>
            </a:pPr>
            <a:r>
              <a:rPr lang="en-GB" baseline="0" dirty="0"/>
              <a:t>Identify cluster partners and establish a list of cluster partners, members and observes; </a:t>
            </a:r>
          </a:p>
          <a:p>
            <a:pPr marL="171450" indent="-171450">
              <a:buFontTx/>
              <a:buChar char="-"/>
            </a:pPr>
            <a:r>
              <a:rPr lang="en-GB" baseline="0" dirty="0"/>
              <a:t>Agree on cluster objectives, roles and strategy and coordinate partners around those strategic objectives through regular meetings</a:t>
            </a:r>
          </a:p>
          <a:p>
            <a:pPr marL="171450" indent="-171450">
              <a:buFontTx/>
              <a:buChar char="-"/>
            </a:pPr>
            <a:r>
              <a:rPr lang="en-GB" baseline="0" dirty="0"/>
              <a:t>Ensures that education cluster strategy, activities, etc. is not implementing in silos but in conjunction with other relevant sectors/clusters (e.g. Child Protection, WASH, Nutrition, Camp Management, etc.) </a:t>
            </a:r>
          </a:p>
          <a:p>
            <a:pPr marL="171450" indent="-171450">
              <a:buFontTx/>
              <a:buChar char="-"/>
            </a:pPr>
            <a:r>
              <a:rPr lang="en-GB" baseline="0" dirty="0"/>
              <a:t>Ensure that a monitoring mechanisms (4Ws) are in place to avoid gaps, duplications, etc., and maximise coverage by cluster partners </a:t>
            </a:r>
          </a:p>
          <a:p>
            <a:pPr marL="171450" indent="-171450">
              <a:buFontTx/>
              <a:buChar char="-"/>
            </a:pPr>
            <a:r>
              <a:rPr lang="en-GB" baseline="0" dirty="0"/>
              <a:t>Provide an overview of cluster partners activities, role and contributions to the cluster, etc. </a:t>
            </a:r>
          </a:p>
          <a:p>
            <a:pPr marL="171450" indent="-171450">
              <a:buFontTx/>
              <a:buChar char="-"/>
            </a:pPr>
            <a:r>
              <a:rPr lang="en-GB" baseline="0" dirty="0"/>
              <a:t>Ensures that needs assessments are coordinated, do not overlap, and focus on evidence that is needed to ensure coverage, access, quality, etc. </a:t>
            </a:r>
          </a:p>
          <a:p>
            <a:pPr marL="171450" indent="-171450">
              <a:buFontTx/>
              <a:buChar char="-"/>
            </a:pPr>
            <a:r>
              <a:rPr lang="en-GB" baseline="0" dirty="0"/>
              <a:t>Actively seek support to fill gaps that cannot be filled by cluster partners </a:t>
            </a:r>
          </a:p>
          <a:p>
            <a:pPr marL="171450" indent="-171450">
              <a:buFontTx/>
              <a:buChar char="-"/>
            </a:pPr>
            <a:endParaRPr lang="en-GB" baseline="0" dirty="0"/>
          </a:p>
          <a:p>
            <a:pPr marL="171450" indent="-171450">
              <a:buFontTx/>
              <a:buChar char="-"/>
            </a:pPr>
            <a:endParaRPr lang="en-GB" baseline="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1473CCD-DB34-4B35-8DE7-D1DFB310F650}"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532604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Concrete</a:t>
            </a:r>
            <a:r>
              <a:rPr lang="en-GB" baseline="0" dirty="0"/>
              <a:t> examples: </a:t>
            </a:r>
          </a:p>
          <a:p>
            <a:pPr marL="171450" indent="-171450">
              <a:buFontTx/>
              <a:buChar char="-"/>
            </a:pPr>
            <a:r>
              <a:rPr lang="en-GB" baseline="0" dirty="0"/>
              <a:t>Identify cluster partners and establish a list of cluster partners, members and observes; </a:t>
            </a:r>
          </a:p>
          <a:p>
            <a:pPr marL="171450" indent="-171450">
              <a:buFontTx/>
              <a:buChar char="-"/>
            </a:pPr>
            <a:r>
              <a:rPr lang="en-GB" baseline="0" dirty="0"/>
              <a:t>Agree on cluster objectives, roles and strategy and coordinate partners around those strategic objectives through regular meetings</a:t>
            </a:r>
          </a:p>
          <a:p>
            <a:pPr marL="171450" indent="-171450">
              <a:buFontTx/>
              <a:buChar char="-"/>
            </a:pPr>
            <a:r>
              <a:rPr lang="en-GB" baseline="0" dirty="0"/>
              <a:t>Ensures that education cluster strategy, activities, etc. is not implementing in silos but in conjunction with other relevant sectors/clusters (e.g. Child Protection, WASH, Nutrition, Camp Management, etc.) </a:t>
            </a:r>
          </a:p>
          <a:p>
            <a:pPr marL="171450" indent="-171450">
              <a:buFontTx/>
              <a:buChar char="-"/>
            </a:pPr>
            <a:r>
              <a:rPr lang="en-GB" baseline="0" dirty="0"/>
              <a:t>Ensure that a monitoring mechanisms (4Ws) are in place to avoid gaps, duplications, etc., and maximise coverage by cluster partners </a:t>
            </a:r>
          </a:p>
          <a:p>
            <a:pPr marL="171450" indent="-171450">
              <a:buFontTx/>
              <a:buChar char="-"/>
            </a:pPr>
            <a:r>
              <a:rPr lang="en-GB" baseline="0" dirty="0"/>
              <a:t>Provide an overview of cluster partners activities, role and contributions to the cluster, etc. </a:t>
            </a:r>
          </a:p>
          <a:p>
            <a:pPr marL="171450" indent="-171450">
              <a:buFontTx/>
              <a:buChar char="-"/>
            </a:pPr>
            <a:r>
              <a:rPr lang="en-GB" baseline="0" dirty="0"/>
              <a:t>Ensures that needs assessments are coordinated, do not overlap, and focus on evidence that is needed to ensure coverage, access, quality, etc. </a:t>
            </a:r>
          </a:p>
          <a:p>
            <a:pPr marL="171450" indent="-171450">
              <a:buFontTx/>
              <a:buChar char="-"/>
            </a:pPr>
            <a:r>
              <a:rPr lang="en-GB" baseline="0" dirty="0"/>
              <a:t>Actively seek support to fill gaps that cannot be filled by cluster partners </a:t>
            </a:r>
          </a:p>
          <a:p>
            <a:pPr marL="171450" indent="-171450">
              <a:buFontTx/>
              <a:buChar char="-"/>
            </a:pPr>
            <a:endParaRPr lang="en-GB" baseline="0" dirty="0"/>
          </a:p>
          <a:p>
            <a:pPr marL="171450" indent="-171450">
              <a:buFontTx/>
              <a:buChar char="-"/>
            </a:pPr>
            <a:endParaRPr lang="en-GB" baseline="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1473CCD-DB34-4B35-8DE7-D1DFB310F650}"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307165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Concrete</a:t>
            </a:r>
            <a:r>
              <a:rPr lang="en-GB" baseline="0" dirty="0"/>
              <a:t> examples: </a:t>
            </a:r>
          </a:p>
          <a:p>
            <a:pPr marL="171450" indent="-171450">
              <a:buFontTx/>
              <a:buChar char="-"/>
            </a:pPr>
            <a:r>
              <a:rPr lang="en-GB" baseline="0" dirty="0"/>
              <a:t>Identify cluster partners and establish a list of cluster partners, members and observes; </a:t>
            </a:r>
          </a:p>
          <a:p>
            <a:pPr marL="171450" indent="-171450">
              <a:buFontTx/>
              <a:buChar char="-"/>
            </a:pPr>
            <a:r>
              <a:rPr lang="en-GB" baseline="0" dirty="0"/>
              <a:t>Agree on cluster objectives, roles and strategy and coordinate partners around those strategic objectives through regular meetings</a:t>
            </a:r>
          </a:p>
          <a:p>
            <a:pPr marL="171450" indent="-171450">
              <a:buFontTx/>
              <a:buChar char="-"/>
            </a:pPr>
            <a:r>
              <a:rPr lang="en-GB" baseline="0" dirty="0"/>
              <a:t>Ensures that education cluster strategy, activities, etc. is not implementing in silos but in conjunction with other relevant sectors/clusters (e.g. Child Protection, WASH, Nutrition, Camp Management, etc.) </a:t>
            </a:r>
          </a:p>
          <a:p>
            <a:pPr marL="171450" indent="-171450">
              <a:buFontTx/>
              <a:buChar char="-"/>
            </a:pPr>
            <a:r>
              <a:rPr lang="en-GB" baseline="0" dirty="0"/>
              <a:t>Ensure that a monitoring mechanisms (4Ws) are in place to avoid gaps, duplications, etc., and maximise coverage by cluster partners </a:t>
            </a:r>
          </a:p>
          <a:p>
            <a:pPr marL="171450" indent="-171450">
              <a:buFontTx/>
              <a:buChar char="-"/>
            </a:pPr>
            <a:r>
              <a:rPr lang="en-GB" baseline="0" dirty="0"/>
              <a:t>Provide an overview of cluster partners activities, role and contributions to the cluster, etc. </a:t>
            </a:r>
          </a:p>
          <a:p>
            <a:pPr marL="171450" indent="-171450">
              <a:buFontTx/>
              <a:buChar char="-"/>
            </a:pPr>
            <a:r>
              <a:rPr lang="en-GB" baseline="0" dirty="0"/>
              <a:t>Ensures that needs assessments are coordinated, do not overlap, and focus on evidence that is needed to ensure coverage, access, quality, etc. </a:t>
            </a:r>
          </a:p>
          <a:p>
            <a:pPr marL="171450" indent="-171450">
              <a:buFontTx/>
              <a:buChar char="-"/>
            </a:pPr>
            <a:r>
              <a:rPr lang="en-GB" baseline="0" dirty="0"/>
              <a:t>Actively seek support to fill gaps that cannot be filled by cluster partners </a:t>
            </a:r>
          </a:p>
          <a:p>
            <a:pPr marL="171450" indent="-171450">
              <a:buFontTx/>
              <a:buChar char="-"/>
            </a:pPr>
            <a:endParaRPr lang="en-GB" baseline="0" dirty="0"/>
          </a:p>
          <a:p>
            <a:pPr marL="171450" indent="-171450">
              <a:buFontTx/>
              <a:buChar char="-"/>
            </a:pPr>
            <a:endParaRPr lang="en-GB" baseline="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1473CCD-DB34-4B35-8DE7-D1DFB310F650}"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2204162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Concrete</a:t>
            </a:r>
            <a:r>
              <a:rPr lang="en-GB" baseline="0" dirty="0"/>
              <a:t> examples: </a:t>
            </a:r>
          </a:p>
          <a:p>
            <a:pPr marL="171450" indent="-171450">
              <a:buFontTx/>
              <a:buChar char="-"/>
            </a:pPr>
            <a:r>
              <a:rPr lang="en-GB" baseline="0" dirty="0"/>
              <a:t>Identify cluster partners and establish a list of cluster partners, members and observes; </a:t>
            </a:r>
          </a:p>
          <a:p>
            <a:pPr marL="171450" indent="-171450">
              <a:buFontTx/>
              <a:buChar char="-"/>
            </a:pPr>
            <a:r>
              <a:rPr lang="en-GB" baseline="0" dirty="0"/>
              <a:t>Agree on cluster objectives, roles and strategy and coordinate partners around those strategic objectives through regular meetings</a:t>
            </a:r>
          </a:p>
          <a:p>
            <a:pPr marL="171450" indent="-171450">
              <a:buFontTx/>
              <a:buChar char="-"/>
            </a:pPr>
            <a:r>
              <a:rPr lang="en-GB" baseline="0" dirty="0"/>
              <a:t>Ensures that education cluster strategy, activities, etc. is not implementing in silos but in conjunction with other relevant sectors/clusters (e.g. Child Protection, WASH, Nutrition, Camp Management, etc.) </a:t>
            </a:r>
          </a:p>
          <a:p>
            <a:pPr marL="171450" indent="-171450">
              <a:buFontTx/>
              <a:buChar char="-"/>
            </a:pPr>
            <a:r>
              <a:rPr lang="en-GB" baseline="0" dirty="0"/>
              <a:t>Ensure that a monitoring mechanisms (4Ws) are in place to avoid gaps, duplications, etc., and maximise coverage by cluster partners </a:t>
            </a:r>
          </a:p>
          <a:p>
            <a:pPr marL="171450" indent="-171450">
              <a:buFontTx/>
              <a:buChar char="-"/>
            </a:pPr>
            <a:r>
              <a:rPr lang="en-GB" baseline="0" dirty="0"/>
              <a:t>Provide an overview of cluster partners activities, role and contributions to the cluster, etc. </a:t>
            </a:r>
          </a:p>
          <a:p>
            <a:pPr marL="171450" indent="-171450">
              <a:buFontTx/>
              <a:buChar char="-"/>
            </a:pPr>
            <a:r>
              <a:rPr lang="en-GB" baseline="0" dirty="0"/>
              <a:t>Ensures that needs assessments are coordinated, do not overlap, and focus on evidence that is needed to ensure coverage, access, quality, etc. </a:t>
            </a:r>
          </a:p>
          <a:p>
            <a:pPr marL="171450" indent="-171450">
              <a:buFontTx/>
              <a:buChar char="-"/>
            </a:pPr>
            <a:r>
              <a:rPr lang="en-GB" baseline="0" dirty="0"/>
              <a:t>Actively seek support to fill gaps that cannot be filled by cluster partners </a:t>
            </a:r>
          </a:p>
          <a:p>
            <a:pPr marL="171450" indent="-171450">
              <a:buFontTx/>
              <a:buChar char="-"/>
            </a:pPr>
            <a:endParaRPr lang="en-GB" baseline="0" dirty="0"/>
          </a:p>
          <a:p>
            <a:pPr marL="171450" indent="-171450">
              <a:buFontTx/>
              <a:buChar char="-"/>
            </a:pPr>
            <a:endParaRPr lang="en-GB" baseline="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1473CCD-DB34-4B35-8DE7-D1DFB310F650}"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3881780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Concrete</a:t>
            </a:r>
            <a:r>
              <a:rPr lang="en-GB" baseline="0" dirty="0"/>
              <a:t> examples: </a:t>
            </a:r>
          </a:p>
          <a:p>
            <a:pPr marL="171450" indent="-171450">
              <a:buFontTx/>
              <a:buChar char="-"/>
            </a:pPr>
            <a:r>
              <a:rPr lang="en-GB" baseline="0" dirty="0"/>
              <a:t>Identify cluster partners and establish a list of cluster partners, members and observes; </a:t>
            </a:r>
          </a:p>
          <a:p>
            <a:pPr marL="171450" indent="-171450">
              <a:buFontTx/>
              <a:buChar char="-"/>
            </a:pPr>
            <a:r>
              <a:rPr lang="en-GB" baseline="0" dirty="0"/>
              <a:t>Agree on cluster objectives, roles and strategy and coordinate partners around those strategic objectives through regular meetings</a:t>
            </a:r>
          </a:p>
          <a:p>
            <a:pPr marL="171450" indent="-171450">
              <a:buFontTx/>
              <a:buChar char="-"/>
            </a:pPr>
            <a:r>
              <a:rPr lang="en-GB" baseline="0" dirty="0"/>
              <a:t>Ensures that education cluster strategy, activities, etc. is not implementing in silos but in conjunction with other relevant sectors/clusters (e.g. Child Protection, WASH, Nutrition, Camp Management, etc.) </a:t>
            </a:r>
          </a:p>
          <a:p>
            <a:pPr marL="171450" indent="-171450">
              <a:buFontTx/>
              <a:buChar char="-"/>
            </a:pPr>
            <a:r>
              <a:rPr lang="en-GB" baseline="0" dirty="0"/>
              <a:t>Ensure that a monitoring mechanisms (4Ws) are in place to avoid gaps, duplications, etc., and maximise coverage by cluster partners </a:t>
            </a:r>
          </a:p>
          <a:p>
            <a:pPr marL="171450" indent="-171450">
              <a:buFontTx/>
              <a:buChar char="-"/>
            </a:pPr>
            <a:r>
              <a:rPr lang="en-GB" baseline="0" dirty="0"/>
              <a:t>Provide an overview of cluster partners activities, role and contributions to the cluster, etc. </a:t>
            </a:r>
          </a:p>
          <a:p>
            <a:pPr marL="171450" indent="-171450">
              <a:buFontTx/>
              <a:buChar char="-"/>
            </a:pPr>
            <a:r>
              <a:rPr lang="en-GB" baseline="0" dirty="0"/>
              <a:t>Ensures that needs assessments are coordinated, do not overlap, and focus on evidence that is needed to ensure coverage, access, quality, etc. </a:t>
            </a:r>
          </a:p>
          <a:p>
            <a:pPr marL="171450" indent="-171450">
              <a:buFontTx/>
              <a:buChar char="-"/>
            </a:pPr>
            <a:r>
              <a:rPr lang="en-GB" baseline="0" dirty="0"/>
              <a:t>Actively seek support to fill gaps that cannot be filled by cluster partners </a:t>
            </a:r>
          </a:p>
          <a:p>
            <a:pPr marL="171450" indent="-171450">
              <a:buFontTx/>
              <a:buChar char="-"/>
            </a:pPr>
            <a:endParaRPr lang="en-GB" baseline="0" dirty="0"/>
          </a:p>
          <a:p>
            <a:pPr marL="171450" indent="-171450">
              <a:buFontTx/>
              <a:buChar char="-"/>
            </a:pPr>
            <a:endParaRPr lang="en-GB" baseline="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1473CCD-DB34-4B35-8DE7-D1DFB310F650}"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810769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Concrete</a:t>
            </a:r>
            <a:r>
              <a:rPr lang="en-GB" baseline="0" dirty="0"/>
              <a:t> examples: </a:t>
            </a:r>
          </a:p>
          <a:p>
            <a:pPr marL="171450" indent="-171450">
              <a:buFontTx/>
              <a:buChar char="-"/>
            </a:pPr>
            <a:r>
              <a:rPr lang="en-GB" baseline="0" dirty="0"/>
              <a:t>Identify cluster partners and establish a list of cluster partners, members and observes; </a:t>
            </a:r>
          </a:p>
          <a:p>
            <a:pPr marL="171450" indent="-171450">
              <a:buFontTx/>
              <a:buChar char="-"/>
            </a:pPr>
            <a:r>
              <a:rPr lang="en-GB" baseline="0" dirty="0"/>
              <a:t>Agree on cluster objectives, roles and strategy and coordinate partners around those strategic objectives through regular meetings</a:t>
            </a:r>
          </a:p>
          <a:p>
            <a:pPr marL="171450" indent="-171450">
              <a:buFontTx/>
              <a:buChar char="-"/>
            </a:pPr>
            <a:r>
              <a:rPr lang="en-GB" baseline="0" dirty="0"/>
              <a:t>Ensures that education cluster strategy, activities, etc. is not implementing in silos but in conjunction with other relevant sectors/clusters (e.g. Child Protection, WASH, Nutrition, Camp Management, etc.) </a:t>
            </a:r>
          </a:p>
          <a:p>
            <a:pPr marL="171450" indent="-171450">
              <a:buFontTx/>
              <a:buChar char="-"/>
            </a:pPr>
            <a:r>
              <a:rPr lang="en-GB" baseline="0" dirty="0"/>
              <a:t>Ensure that a monitoring mechanisms (4Ws) are in place to avoid gaps, duplications, etc., and maximise coverage by cluster partners </a:t>
            </a:r>
          </a:p>
          <a:p>
            <a:pPr marL="171450" indent="-171450">
              <a:buFontTx/>
              <a:buChar char="-"/>
            </a:pPr>
            <a:r>
              <a:rPr lang="en-GB" baseline="0" dirty="0"/>
              <a:t>Provide an overview of cluster partners activities, role and contributions to the cluster, etc. </a:t>
            </a:r>
          </a:p>
          <a:p>
            <a:pPr marL="171450" indent="-171450">
              <a:buFontTx/>
              <a:buChar char="-"/>
            </a:pPr>
            <a:r>
              <a:rPr lang="en-GB" baseline="0" dirty="0"/>
              <a:t>Ensures that needs assessments are coordinated, do not overlap, and focus on evidence that is needed to ensure coverage, access, quality, etc. </a:t>
            </a:r>
          </a:p>
          <a:p>
            <a:pPr marL="171450" indent="-171450">
              <a:buFontTx/>
              <a:buChar char="-"/>
            </a:pPr>
            <a:r>
              <a:rPr lang="en-GB" baseline="0" dirty="0"/>
              <a:t>Actively seek support to fill gaps that cannot be filled by cluster partners </a:t>
            </a:r>
          </a:p>
          <a:p>
            <a:pPr marL="171450" indent="-171450">
              <a:buFontTx/>
              <a:buChar char="-"/>
            </a:pPr>
            <a:endParaRPr lang="en-GB" baseline="0" dirty="0"/>
          </a:p>
          <a:p>
            <a:pPr marL="171450" indent="-171450">
              <a:buFontTx/>
              <a:buChar char="-"/>
            </a:pPr>
            <a:endParaRPr lang="en-GB" baseline="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1473CCD-DB34-4B35-8DE7-D1DFB310F650}"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1785721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Concrete</a:t>
            </a:r>
            <a:r>
              <a:rPr lang="en-GB" baseline="0" dirty="0"/>
              <a:t> examples: </a:t>
            </a:r>
          </a:p>
          <a:p>
            <a:pPr marL="171450" indent="-171450">
              <a:buFontTx/>
              <a:buChar char="-"/>
            </a:pPr>
            <a:r>
              <a:rPr lang="en-GB" baseline="0" dirty="0"/>
              <a:t>Identify cluster partners and establish a list of cluster partners, members and observes; </a:t>
            </a:r>
          </a:p>
          <a:p>
            <a:pPr marL="171450" indent="-171450">
              <a:buFontTx/>
              <a:buChar char="-"/>
            </a:pPr>
            <a:r>
              <a:rPr lang="en-GB" baseline="0" dirty="0"/>
              <a:t>Agree on cluster objectives, roles and strategy and coordinate partners around those strategic objectives through regular meetings</a:t>
            </a:r>
          </a:p>
          <a:p>
            <a:pPr marL="171450" indent="-171450">
              <a:buFontTx/>
              <a:buChar char="-"/>
            </a:pPr>
            <a:r>
              <a:rPr lang="en-GB" baseline="0" dirty="0"/>
              <a:t>Ensures that education cluster strategy, activities, etc. is not implementing in silos but in conjunction with other relevant sectors/clusters (e.g. Child Protection, WASH, Nutrition, Camp Management, etc.) </a:t>
            </a:r>
          </a:p>
          <a:p>
            <a:pPr marL="171450" indent="-171450">
              <a:buFontTx/>
              <a:buChar char="-"/>
            </a:pPr>
            <a:r>
              <a:rPr lang="en-GB" baseline="0" dirty="0"/>
              <a:t>Ensure that a monitoring mechanisms (4Ws) are in place to avoid gaps, duplications, etc., and maximise coverage by cluster partners </a:t>
            </a:r>
          </a:p>
          <a:p>
            <a:pPr marL="171450" indent="-171450">
              <a:buFontTx/>
              <a:buChar char="-"/>
            </a:pPr>
            <a:r>
              <a:rPr lang="en-GB" baseline="0" dirty="0"/>
              <a:t>Provide an overview of cluster partners activities, role and contributions to the cluster, etc. </a:t>
            </a:r>
          </a:p>
          <a:p>
            <a:pPr marL="171450" indent="-171450">
              <a:buFontTx/>
              <a:buChar char="-"/>
            </a:pPr>
            <a:r>
              <a:rPr lang="en-GB" baseline="0" dirty="0"/>
              <a:t>Ensures that needs assessments are coordinated, do not overlap, and focus on evidence that is needed to ensure coverage, access, quality, etc. </a:t>
            </a:r>
          </a:p>
          <a:p>
            <a:pPr marL="171450" indent="-171450">
              <a:buFontTx/>
              <a:buChar char="-"/>
            </a:pPr>
            <a:r>
              <a:rPr lang="en-GB" baseline="0" dirty="0"/>
              <a:t>Actively seek support to fill gaps that cannot be filled by cluster partners </a:t>
            </a:r>
          </a:p>
          <a:p>
            <a:pPr marL="171450" indent="-171450">
              <a:buFontTx/>
              <a:buChar char="-"/>
            </a:pPr>
            <a:endParaRPr lang="en-GB" baseline="0" dirty="0"/>
          </a:p>
          <a:p>
            <a:pPr marL="171450" indent="-171450">
              <a:buFontTx/>
              <a:buChar char="-"/>
            </a:pPr>
            <a:endParaRPr lang="en-GB" baseline="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1473CCD-DB34-4B35-8DE7-D1DFB310F650}"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3414770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EBC84-F7B4-8D4A-BE50-46809EEDF5A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145008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Concrete</a:t>
            </a:r>
            <a:r>
              <a:rPr lang="en-GB" baseline="0" dirty="0"/>
              <a:t> examples: </a:t>
            </a:r>
          </a:p>
          <a:p>
            <a:pPr marL="171450" indent="-171450">
              <a:buFontTx/>
              <a:buChar char="-"/>
            </a:pPr>
            <a:r>
              <a:rPr lang="en-GB" baseline="0" dirty="0"/>
              <a:t>Identify cluster partners and establish a list of cluster partners, members and observes; </a:t>
            </a:r>
          </a:p>
          <a:p>
            <a:pPr marL="171450" indent="-171450">
              <a:buFontTx/>
              <a:buChar char="-"/>
            </a:pPr>
            <a:r>
              <a:rPr lang="en-GB" baseline="0" dirty="0"/>
              <a:t>Agree on cluster objectives, roles and strategy and coordinate partners around those strategic objectives through regular meetings</a:t>
            </a:r>
          </a:p>
          <a:p>
            <a:pPr marL="171450" indent="-171450">
              <a:buFontTx/>
              <a:buChar char="-"/>
            </a:pPr>
            <a:r>
              <a:rPr lang="en-GB" baseline="0" dirty="0"/>
              <a:t>Ensures that education cluster strategy, activities, etc. is not implementing in silos but in conjunction with other relevant sectors/clusters (e.g. Child Protection, WASH, Nutrition, Camp Management, etc.) </a:t>
            </a:r>
          </a:p>
          <a:p>
            <a:pPr marL="171450" indent="-171450">
              <a:buFontTx/>
              <a:buChar char="-"/>
            </a:pPr>
            <a:r>
              <a:rPr lang="en-GB" baseline="0" dirty="0"/>
              <a:t>Ensure that a monitoring mechanisms (4Ws) are in place to avoid gaps, duplications, etc., and maximise coverage by cluster partners </a:t>
            </a:r>
          </a:p>
          <a:p>
            <a:pPr marL="171450" indent="-171450">
              <a:buFontTx/>
              <a:buChar char="-"/>
            </a:pPr>
            <a:r>
              <a:rPr lang="en-GB" baseline="0" dirty="0"/>
              <a:t>Provide an overview of cluster partners activities, role and contributions to the cluster, etc. </a:t>
            </a:r>
          </a:p>
          <a:p>
            <a:pPr marL="171450" indent="-171450">
              <a:buFontTx/>
              <a:buChar char="-"/>
            </a:pPr>
            <a:r>
              <a:rPr lang="en-GB" baseline="0" dirty="0"/>
              <a:t>Ensures that needs assessments are coordinated, do not overlap, and focus on evidence that is needed to ensure coverage, access, quality, etc. </a:t>
            </a:r>
          </a:p>
          <a:p>
            <a:pPr marL="171450" indent="-171450">
              <a:buFontTx/>
              <a:buChar char="-"/>
            </a:pPr>
            <a:r>
              <a:rPr lang="en-GB" baseline="0" dirty="0"/>
              <a:t>Actively seek support to fill gaps that cannot be filled by cluster partners </a:t>
            </a:r>
          </a:p>
          <a:p>
            <a:pPr marL="171450" indent="-171450">
              <a:buFontTx/>
              <a:buChar char="-"/>
            </a:pPr>
            <a:endParaRPr lang="en-GB" baseline="0" dirty="0"/>
          </a:p>
          <a:p>
            <a:pPr marL="171450" indent="-171450">
              <a:buFontTx/>
              <a:buChar char="-"/>
            </a:pPr>
            <a:endParaRPr lang="en-GB" baseline="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1473CCD-DB34-4B35-8DE7-D1DFB310F650}"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3350446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BFCEC27-6CD1-BB4A-81A3-1DB41BA1D74C}" type="slidenum">
              <a:rPr lang="en-GB">
                <a:solidFill>
                  <a:prstClr val="black"/>
                </a:solidFill>
              </a:rPr>
              <a:pPr/>
              <a:t>21</a:t>
            </a:fld>
            <a:endParaRPr lang="en-GB" dirty="0">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271928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Remind participants of</a:t>
            </a:r>
            <a:r>
              <a:rPr lang="en-GB" baseline="0" dirty="0"/>
              <a:t> the basics elements of the TA: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Transformative Agenda sets out when and how clusters can be activated in different crises;</a:t>
            </a:r>
            <a:endParaRPr lang="en-US" sz="1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Clusters will be activated only as and when required. </a:t>
            </a:r>
            <a:endParaRPr lang="en-US" sz="1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Their activation will be more strategic, less automatic and time limited, and will strengthen existing national-led coordination mechanisms to the extent possible. </a:t>
            </a:r>
            <a:endParaRPr lang="en-US" sz="1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Transformative Agenda also recognizes that there is no “one size fits all” approach to cluster management, and it provides various models that can be adapted for use in different contexts.</a:t>
            </a:r>
            <a:r>
              <a:rPr lang="en-CA" sz="1200" kern="1200" dirty="0">
                <a:solidFill>
                  <a:schemeClr val="tx1"/>
                </a:solidFill>
                <a:effectLst/>
                <a:latin typeface="+mn-lt"/>
                <a:ea typeface="+mn-ea"/>
                <a:cs typeface="+mn-cs"/>
              </a:rPr>
              <a:t> </a:t>
            </a: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TA focuses on how to respond collectively to a major, sudden-onset (Level 3) emergency by strengthening leadership, coordination and accountability and introducing systems, procedures and mechanisms to activate a system-wide response called ‘Humanitarian System-Wide Emergency Activation’.</a:t>
            </a:r>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GB" sz="1600" kern="1200" dirty="0">
              <a:solidFill>
                <a:schemeClr val="tx1"/>
              </a:solidFill>
              <a:effectLst/>
              <a:latin typeface="+mn-lt"/>
              <a:ea typeface="+mn-ea"/>
              <a:cs typeface="+mn-cs"/>
            </a:endParaRPr>
          </a:p>
          <a:p>
            <a:pPr marL="0" lvl="0" indent="0">
              <a:buFont typeface="Arial" panose="020B0604020202020204" pitchFamily="34" charset="0"/>
              <a:buNone/>
            </a:pPr>
            <a:r>
              <a:rPr lang="en-GB" sz="1600" kern="1200" dirty="0">
                <a:solidFill>
                  <a:schemeClr val="tx1"/>
                </a:solidFill>
                <a:effectLst/>
                <a:latin typeface="+mn-lt"/>
                <a:ea typeface="+mn-ea"/>
                <a:cs typeface="+mn-cs"/>
              </a:rPr>
              <a:t>L3 </a:t>
            </a:r>
            <a:r>
              <a:rPr lang="en-GB" sz="1600" kern="1200" dirty="0" err="1">
                <a:solidFill>
                  <a:schemeClr val="tx1"/>
                </a:solidFill>
                <a:effectLst/>
                <a:latin typeface="+mn-lt"/>
                <a:ea typeface="+mn-ea"/>
                <a:cs typeface="+mn-cs"/>
              </a:rPr>
              <a:t>declraration</a:t>
            </a:r>
            <a:r>
              <a:rPr lang="en-GB" sz="1600" kern="1200" dirty="0">
                <a:solidFill>
                  <a:schemeClr val="tx1"/>
                </a:solidFill>
                <a:effectLst/>
                <a:latin typeface="+mn-lt"/>
                <a:ea typeface="+mn-ea"/>
                <a:cs typeface="+mn-cs"/>
              </a:rPr>
              <a:t> process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ERC and the IASC Principals meet within 48 hours of a sudden-onset emergency to assess the situation. </a:t>
            </a:r>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decision to designate L3 is made based on five criteria: scale, urgency, complexity, capacity and reputational risk of the crisis.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declaration of a L3 emergency will automatically activate a system-wide response.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addition, pre-identified humanitarian leaders on stand-by will be deployed through the Inter-Agency Rapid Response Mechanism (IARRM) supported by additional OCHA capacity and technical experts to support joint needs assessment, information management, strategic planning and Flash Appeal development. </a:t>
            </a:r>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8DEBC84-F7B4-8D4A-BE50-46809EEDF5A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501281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need</a:t>
            </a:r>
            <a:r>
              <a:rPr lang="en-US" baseline="0" dirty="0"/>
              <a:t> to be answered before activating:</a:t>
            </a:r>
          </a:p>
          <a:p>
            <a:r>
              <a:rPr lang="en-US" dirty="0"/>
              <a:t>Are there gaps in nutrition programming?</a:t>
            </a:r>
          </a:p>
          <a:p>
            <a:r>
              <a:rPr lang="en-US" dirty="0"/>
              <a:t>Is the nutrition response already being adequately managed by the national authorities?</a:t>
            </a:r>
          </a:p>
          <a:p>
            <a:r>
              <a:rPr lang="en-US" dirty="0"/>
              <a:t>Is there an existing and effective nutrition coordination mechanism?</a:t>
            </a:r>
          </a:p>
          <a:p>
            <a:r>
              <a:rPr lang="en-US" dirty="0"/>
              <a:t>Is the current and/or evolving situation beyond current capacities to address?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UNICEF is the global CLA for nutrition and has the responsibility to facilitate the discussion, analysis, and recommendation of whether a Nutrition Cluster is needed. The time for consultation is often short, and decisions are often taken by non-technical people.</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Transformative Agenda calls for cluster activation to be more strategic, less automatic and time limited.</a:t>
            </a:r>
          </a:p>
          <a:p>
            <a:endParaRPr lang="fr-FR" dirty="0"/>
          </a:p>
          <a:p>
            <a:endParaRPr lang="en-GB" dirty="0"/>
          </a:p>
        </p:txBody>
      </p:sp>
      <p:sp>
        <p:nvSpPr>
          <p:cNvPr id="4" name="Slide Number Placeholder 3"/>
          <p:cNvSpPr>
            <a:spLocks noGrp="1"/>
          </p:cNvSpPr>
          <p:nvPr>
            <p:ph type="sldNum" sz="quarter" idx="10"/>
          </p:nvPr>
        </p:nvSpPr>
        <p:spPr/>
        <p:txBody>
          <a:bodyPr/>
          <a:lstStyle/>
          <a:p>
            <a:fld id="{3F24AEED-364A-40AD-BE3A-E8F5E04A35C5}"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4213332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a:t>Their activation will be more strategic, less automatic and time limited, and will strengthen existing national-led coordination mechanisms to the extent possible. </a:t>
            </a:r>
          </a:p>
          <a:p>
            <a:pPr>
              <a:spcAft>
                <a:spcPts val="600"/>
              </a:spcAft>
            </a:pPr>
            <a:r>
              <a:rPr lang="en-US" sz="1200" dirty="0"/>
              <a:t>In recognition of the diversity of crises, no “one size fits all” approach to cluster management.</a:t>
            </a:r>
          </a:p>
          <a:p>
            <a:endParaRPr lang="en-US" dirty="0"/>
          </a:p>
        </p:txBody>
      </p:sp>
      <p:sp>
        <p:nvSpPr>
          <p:cNvPr id="4" name="Slide Number Placeholder 3"/>
          <p:cNvSpPr>
            <a:spLocks noGrp="1"/>
          </p:cNvSpPr>
          <p:nvPr>
            <p:ph type="sldNum" sz="quarter" idx="10"/>
          </p:nvPr>
        </p:nvSpPr>
        <p:spPr/>
        <p:txBody>
          <a:bodyPr/>
          <a:lstStyle/>
          <a:p>
            <a:fld id="{28DEBC84-F7B4-8D4A-BE50-46809EEDF5A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618087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Remember: (IASC</a:t>
            </a:r>
            <a:r>
              <a:rPr lang="en-US" sz="1200" kern="1200" baseline="0" dirty="0">
                <a:solidFill>
                  <a:schemeClr val="tx1"/>
                </a:solidFill>
                <a:effectLst/>
                <a:latin typeface="+mn-lt"/>
                <a:ea typeface="+mn-ea"/>
                <a:cs typeface="+mn-cs"/>
              </a:rPr>
              <a:t> Reference Module) </a:t>
            </a:r>
            <a:r>
              <a:rPr lang="en-US" sz="1200" kern="1200" dirty="0">
                <a:solidFill>
                  <a:schemeClr val="tx1"/>
                </a:solidFill>
                <a:effectLst/>
                <a:latin typeface="+mn-lt"/>
                <a:ea typeface="+mn-ea"/>
                <a:cs typeface="+mn-cs"/>
              </a:rPr>
              <a:t>The criteria for </a:t>
            </a:r>
            <a:r>
              <a:rPr lang="en-GB" dirty="0">
                <a:effectLst/>
              </a:rPr>
              <a:t>cluster</a:t>
            </a:r>
            <a:r>
              <a:rPr lang="en-GB" sz="1200" kern="1200" dirty="0">
                <a:solidFill>
                  <a:schemeClr val="tx1"/>
                </a:solidFill>
                <a:effectLst/>
                <a:latin typeface="+mn-lt"/>
                <a:ea typeface="+mn-ea"/>
                <a:cs typeface="+mn-cs"/>
              </a:rPr>
              <a:t> </a:t>
            </a:r>
            <a:r>
              <a:rPr lang="en-GB" b="1" dirty="0">
                <a:effectLst/>
              </a:rPr>
              <a:t>activation</a:t>
            </a:r>
            <a:r>
              <a:rPr lang="en-US" sz="1200" kern="1200" dirty="0">
                <a:solidFill>
                  <a:schemeClr val="tx1"/>
                </a:solidFill>
                <a:effectLst/>
                <a:latin typeface="+mn-lt"/>
                <a:ea typeface="+mn-ea"/>
                <a:cs typeface="+mn-cs"/>
              </a:rPr>
              <a:t> are as follows:</a:t>
            </a:r>
            <a:endParaRPr lang="en-US" dirty="0">
              <a:effectLst/>
            </a:endParaRPr>
          </a:p>
          <a:p>
            <a:pPr lvl="0"/>
            <a:r>
              <a:rPr lang="en-US" sz="1200" kern="1200" dirty="0">
                <a:solidFill>
                  <a:schemeClr val="tx1"/>
                </a:solidFill>
                <a:effectLst/>
                <a:latin typeface="+mn-lt"/>
                <a:ea typeface="+mn-ea"/>
                <a:cs typeface="+mn-cs"/>
              </a:rPr>
              <a:t>Trigger event in the form of a new large-scale emergency or sharp deterioration and/or significant change in an existing humanitarian situation leading to coordination gaps. </a:t>
            </a:r>
            <a:endParaRPr lang="en-US" dirty="0">
              <a:effectLst/>
            </a:endParaRPr>
          </a:p>
          <a:p>
            <a:pPr lvl="0"/>
            <a:r>
              <a:rPr lang="en-US" sz="1200" kern="1200" dirty="0">
                <a:solidFill>
                  <a:schemeClr val="tx1"/>
                </a:solidFill>
                <a:effectLst/>
                <a:latin typeface="+mn-lt"/>
                <a:ea typeface="+mn-ea"/>
                <a:cs typeface="+mn-cs"/>
              </a:rPr>
              <a:t>Evaluation of existing national response and coordination capacity and/or national response shows inability to appropriately meet needs. </a:t>
            </a:r>
            <a:endParaRPr lang="en-US" dirty="0">
              <a:effectLst/>
            </a:endParaRPr>
          </a:p>
          <a:p>
            <a:pPr lvl="0"/>
            <a:r>
              <a:rPr lang="en-US" sz="1200" kern="1200" dirty="0">
                <a:solidFill>
                  <a:schemeClr val="tx1"/>
                </a:solidFill>
                <a:effectLst/>
                <a:latin typeface="+mn-lt"/>
                <a:ea typeface="+mn-ea"/>
                <a:cs typeface="+mn-cs"/>
              </a:rPr>
              <a:t>Humanitarian needs justify a multi-sectoral approach that the existing coordination and response mechanisms can no longer adequately address.</a:t>
            </a:r>
            <a:endParaRPr lang="en-US" dirty="0">
              <a:effectLst/>
            </a:endParaRPr>
          </a:p>
          <a:p>
            <a:pPr lvl="0"/>
            <a:r>
              <a:rPr lang="en-US" sz="1200" kern="1200" dirty="0">
                <a:solidFill>
                  <a:schemeClr val="tx1"/>
                </a:solidFill>
                <a:effectLst/>
                <a:latin typeface="+mn-lt"/>
                <a:ea typeface="+mn-ea"/>
                <a:cs typeface="+mn-cs"/>
              </a:rPr>
              <a:t>The size of the operational presence (the number of actors and complexity of response) requires a sector-specific coordination mechanism, if this does not already exist. </a:t>
            </a:r>
            <a:endParaRPr lang="en-US" dirty="0">
              <a:effectLst/>
            </a:endParaRPr>
          </a:p>
          <a:p>
            <a:endParaRPr lang="en-GB" dirty="0"/>
          </a:p>
        </p:txBody>
      </p:sp>
      <p:sp>
        <p:nvSpPr>
          <p:cNvPr id="4" name="Slide Number Placeholder 3"/>
          <p:cNvSpPr>
            <a:spLocks noGrp="1"/>
          </p:cNvSpPr>
          <p:nvPr>
            <p:ph type="sldNum" sz="quarter" idx="10"/>
          </p:nvPr>
        </p:nvSpPr>
        <p:spPr/>
        <p:txBody>
          <a:bodyPr/>
          <a:lstStyle/>
          <a:p>
            <a:fld id="{3F24AEED-364A-40AD-BE3A-E8F5E04A35C5}"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83728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EBC84-F7B4-8D4A-BE50-46809EEDF5A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900734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EBC84-F7B4-8D4A-BE50-46809EEDF5A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677547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BFCEC27-6CD1-BB4A-81A3-1DB41BA1D74C}" type="slidenum">
              <a:rPr lang="en-GB">
                <a:solidFill>
                  <a:prstClr val="black"/>
                </a:solidFill>
              </a:rPr>
              <a:pPr/>
              <a:t>9</a:t>
            </a:fld>
            <a:endParaRPr lang="en-GB" dirty="0">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2266718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6000" b="1">
                <a:solidFill>
                  <a:schemeClr val="bg1"/>
                </a:solidFill>
              </a:defRPr>
            </a:lvl1pPr>
          </a:lstStyle>
          <a:p>
            <a:r>
              <a:rPr lang="fr-CH"/>
              <a:t>Click to </a:t>
            </a:r>
            <a:r>
              <a:rPr lang="fr-CH" dirty="0" err="1"/>
              <a:t>edit</a:t>
            </a:r>
            <a:r>
              <a:rPr lang="fr-CH" dirty="0"/>
              <a:t> Master </a:t>
            </a:r>
            <a:r>
              <a:rPr lang="fr-CH" dirty="0" err="1"/>
              <a:t>title</a:t>
            </a:r>
            <a:r>
              <a:rPr lang="fr-CH" dirty="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dirty="0">
              <a:solidFill>
                <a:prstClr val="black">
                  <a:tint val="75000"/>
                </a:prstClr>
              </a:solidFill>
            </a:endParaRPr>
          </a:p>
        </p:txBody>
      </p:sp>
      <p:pic>
        <p:nvPicPr>
          <p:cNvPr id="7" name="Picture 3">
            <a:extLst>
              <a:ext uri="{FF2B5EF4-FFF2-40B4-BE49-F238E27FC236}">
                <a16:creationId xmlns:a16="http://schemas.microsoft.com/office/drawing/2014/main" id="{DD9CCB22-0AA0-487E-9322-3059B257499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4368" y="6393469"/>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185090"/>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dirty="0">
              <a:solidFill>
                <a:prstClr val="black">
                  <a:tint val="75000"/>
                </a:prstClr>
              </a:solidFill>
            </a:endParaRPr>
          </a:p>
        </p:txBody>
      </p:sp>
      <p:pic>
        <p:nvPicPr>
          <p:cNvPr id="7" name="Picture 3">
            <a:extLst>
              <a:ext uri="{FF2B5EF4-FFF2-40B4-BE49-F238E27FC236}">
                <a16:creationId xmlns:a16="http://schemas.microsoft.com/office/drawing/2014/main" id="{C22AE09F-A1ED-4D3B-B3CD-70BF488956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9293" y="6393469"/>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214994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dirty="0">
              <a:solidFill>
                <a:prstClr val="black">
                  <a:tint val="75000"/>
                </a:prstClr>
              </a:solidFill>
            </a:endParaRPr>
          </a:p>
        </p:txBody>
      </p:sp>
      <p:pic>
        <p:nvPicPr>
          <p:cNvPr id="7" name="Picture 3">
            <a:extLst>
              <a:ext uri="{FF2B5EF4-FFF2-40B4-BE49-F238E27FC236}">
                <a16:creationId xmlns:a16="http://schemas.microsoft.com/office/drawing/2014/main" id="{E44A8812-2429-4936-B095-A15BAAA14F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9293" y="6393469"/>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8545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idx="1"/>
          </p:nvPr>
        </p:nvSpPr>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dirty="0">
              <a:solidFill>
                <a:prstClr val="black">
                  <a:tint val="75000"/>
                </a:prstClr>
              </a:solidFill>
            </a:endParaRPr>
          </a:p>
        </p:txBody>
      </p:sp>
      <p:pic>
        <p:nvPicPr>
          <p:cNvPr id="7" name="Picture 3">
            <a:extLst>
              <a:ext uri="{FF2B5EF4-FFF2-40B4-BE49-F238E27FC236}">
                <a16:creationId xmlns:a16="http://schemas.microsoft.com/office/drawing/2014/main" id="{52A9462F-22BA-4249-B934-22E33B612D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9293" y="6393469"/>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639868"/>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dirty="0">
              <a:solidFill>
                <a:prstClr val="black">
                  <a:tint val="75000"/>
                </a:prstClr>
              </a:solidFill>
            </a:endParaRPr>
          </a:p>
        </p:txBody>
      </p:sp>
      <p:pic>
        <p:nvPicPr>
          <p:cNvPr id="7" name="Picture 3">
            <a:extLst>
              <a:ext uri="{FF2B5EF4-FFF2-40B4-BE49-F238E27FC236}">
                <a16:creationId xmlns:a16="http://schemas.microsoft.com/office/drawing/2014/main" id="{6252F1AD-938C-4C04-A77D-AE07BFBD0A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9293" y="6393469"/>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591143"/>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dirty="0">
              <a:solidFill>
                <a:prstClr val="black">
                  <a:tint val="75000"/>
                </a:prstClr>
              </a:solidFill>
            </a:endParaRPr>
          </a:p>
        </p:txBody>
      </p:sp>
      <p:pic>
        <p:nvPicPr>
          <p:cNvPr id="8" name="Picture 3">
            <a:extLst>
              <a:ext uri="{FF2B5EF4-FFF2-40B4-BE49-F238E27FC236}">
                <a16:creationId xmlns:a16="http://schemas.microsoft.com/office/drawing/2014/main" id="{91A00E49-EC65-41EF-9F73-FC6D738027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9293" y="6393469"/>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016262"/>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7" name="Date Placeholder 6"/>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dirty="0">
              <a:solidFill>
                <a:prstClr val="black">
                  <a:tint val="75000"/>
                </a:prstClr>
              </a:solidFill>
            </a:endParaRPr>
          </a:p>
        </p:txBody>
      </p:sp>
      <p:pic>
        <p:nvPicPr>
          <p:cNvPr id="10" name="Picture 3">
            <a:extLst>
              <a:ext uri="{FF2B5EF4-FFF2-40B4-BE49-F238E27FC236}">
                <a16:creationId xmlns:a16="http://schemas.microsoft.com/office/drawing/2014/main" id="{FF1463D1-4E37-4BEA-9DC7-A26012128F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9293" y="6393469"/>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171387"/>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1D150"/>
          </a:solidFill>
        </p:spPr>
        <p:txBody>
          <a:bodyPr/>
          <a:lstStyle>
            <a:lvl1pPr>
              <a:defRPr b="1">
                <a:solidFill>
                  <a:schemeClr val="bg1"/>
                </a:solidFill>
              </a:defRPr>
            </a:lvl1pPr>
          </a:lstStyle>
          <a:p>
            <a:r>
              <a:rPr lang="fr-CH" dirty="0"/>
              <a:t>Click to </a:t>
            </a:r>
            <a:r>
              <a:rPr lang="fr-CH" dirty="0" err="1"/>
              <a:t>edit</a:t>
            </a:r>
            <a:r>
              <a:rPr lang="fr-CH" dirty="0"/>
              <a:t> Master </a:t>
            </a:r>
            <a:r>
              <a:rPr lang="fr-CH" dirty="0" err="1"/>
              <a:t>title</a:t>
            </a:r>
            <a:r>
              <a:rPr lang="fr-CH" dirty="0"/>
              <a:t> style</a:t>
            </a:r>
            <a:endParaRPr lang="en-US" dirty="0"/>
          </a:p>
        </p:txBody>
      </p:sp>
      <p:sp>
        <p:nvSpPr>
          <p:cNvPr id="5" name="Slide Number Placeholder 4"/>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dirty="0">
              <a:solidFill>
                <a:prstClr val="black">
                  <a:tint val="75000"/>
                </a:prstClr>
              </a:solidFill>
            </a:endParaRPr>
          </a:p>
        </p:txBody>
      </p:sp>
      <p:pic>
        <p:nvPicPr>
          <p:cNvPr id="4" name="Picture 3">
            <a:extLst>
              <a:ext uri="{FF2B5EF4-FFF2-40B4-BE49-F238E27FC236}">
                <a16:creationId xmlns:a16="http://schemas.microsoft.com/office/drawing/2014/main" id="{2EC1A1BD-6E31-4700-AF8F-726E421FD2F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9293" y="6393469"/>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72270"/>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dirty="0">
              <a:solidFill>
                <a:prstClr val="black">
                  <a:tint val="75000"/>
                </a:prstClr>
              </a:solidFill>
            </a:endParaRPr>
          </a:p>
        </p:txBody>
      </p:sp>
      <p:pic>
        <p:nvPicPr>
          <p:cNvPr id="5" name="Picture 3">
            <a:extLst>
              <a:ext uri="{FF2B5EF4-FFF2-40B4-BE49-F238E27FC236}">
                <a16:creationId xmlns:a16="http://schemas.microsoft.com/office/drawing/2014/main" id="{92C71D9E-41D9-467F-B069-C4BCD86E8BF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9293" y="6393469"/>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984716"/>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dirty="0">
              <a:solidFill>
                <a:prstClr val="black">
                  <a:tint val="75000"/>
                </a:prstClr>
              </a:solidFill>
            </a:endParaRPr>
          </a:p>
        </p:txBody>
      </p:sp>
      <p:pic>
        <p:nvPicPr>
          <p:cNvPr id="8" name="Picture 3">
            <a:extLst>
              <a:ext uri="{FF2B5EF4-FFF2-40B4-BE49-F238E27FC236}">
                <a16:creationId xmlns:a16="http://schemas.microsoft.com/office/drawing/2014/main" id="{26D352C9-488B-41D1-926C-265D21C1EBC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9293" y="6393469"/>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160036"/>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dirty="0">
              <a:solidFill>
                <a:prstClr val="black">
                  <a:tint val="75000"/>
                </a:prstClr>
              </a:solidFill>
            </a:endParaRPr>
          </a:p>
        </p:txBody>
      </p:sp>
      <p:pic>
        <p:nvPicPr>
          <p:cNvPr id="8" name="Picture 3">
            <a:extLst>
              <a:ext uri="{FF2B5EF4-FFF2-40B4-BE49-F238E27FC236}">
                <a16:creationId xmlns:a16="http://schemas.microsoft.com/office/drawing/2014/main" id="{6B4C210B-32BF-4814-847C-4E5C9D26FB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9293" y="6393469"/>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36668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dirty="0"/>
              <a:t>Click to </a:t>
            </a:r>
            <a:r>
              <a:rPr lang="fr-CH" dirty="0" err="1"/>
              <a:t>edit</a:t>
            </a:r>
            <a:r>
              <a:rPr lang="fr-CH" dirty="0"/>
              <a:t> Master </a:t>
            </a:r>
            <a:r>
              <a:rPr lang="fr-CH" dirty="0" err="1"/>
              <a:t>title</a:t>
            </a:r>
            <a:r>
              <a:rPr lang="fr-CH" dirty="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93ACEAB-3F32-8140-97B1-45426813CB5A}" type="datetimeFigureOut">
              <a:rPr lang="en-US" smtClean="0">
                <a:solidFill>
                  <a:prstClr val="black">
                    <a:tint val="75000"/>
                  </a:prstClr>
                </a:solidFill>
              </a:rPr>
              <a:pPr defTabSz="457200"/>
              <a:t>11/18/2019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E470D0F-AB9B-6E40-85DF-1FCCFCF0FCD5}"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737248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1D150"/>
        </a:solidFill>
        <a:effectLst/>
      </p:bgPr>
    </p:bg>
    <p:spTree>
      <p:nvGrpSpPr>
        <p:cNvPr id="1" name=""/>
        <p:cNvGrpSpPr/>
        <p:nvPr/>
      </p:nvGrpSpPr>
      <p:grpSpPr>
        <a:xfrm>
          <a:off x="0" y="0"/>
          <a:ext cx="0" cy="0"/>
          <a:chOff x="0" y="0"/>
          <a:chExt cx="0" cy="0"/>
        </a:xfrm>
      </p:grpSpPr>
      <p:sp>
        <p:nvSpPr>
          <p:cNvPr id="5" name="Rectangle 18"/>
          <p:cNvSpPr>
            <a:spLocks noGrp="1" noChangeArrowheads="1"/>
          </p:cNvSpPr>
          <p:nvPr>
            <p:ph type="ctrTitle"/>
          </p:nvPr>
        </p:nvSpPr>
        <p:spPr>
          <a:xfrm>
            <a:off x="206063" y="2130425"/>
            <a:ext cx="8680360" cy="1470025"/>
          </a:xfrm>
          <a:noFill/>
        </p:spPr>
        <p:txBody>
          <a:bodyPr rtlCol="0">
            <a:noAutofit/>
          </a:bodyPr>
          <a:lstStyle/>
          <a:p>
            <a:pPr defTabSz="891760">
              <a:defRPr/>
            </a:pPr>
            <a:r>
              <a:rPr lang="en-GB" b="1" dirty="0">
                <a:solidFill>
                  <a:schemeClr val="bg1"/>
                </a:solidFill>
                <a:latin typeface="Calibri" panose="020F0502020204030204" pitchFamily="34" charset="0"/>
              </a:rPr>
              <a:t>1.3 The Nutrition Cluster:</a:t>
            </a:r>
            <a:br>
              <a:rPr lang="en-GB" b="1" dirty="0">
                <a:solidFill>
                  <a:schemeClr val="bg1"/>
                </a:solidFill>
                <a:latin typeface="Calibri" panose="020F0502020204030204" pitchFamily="34" charset="0"/>
              </a:rPr>
            </a:br>
            <a:r>
              <a:rPr lang="en-GB" sz="4800" b="1" dirty="0">
                <a:solidFill>
                  <a:schemeClr val="bg1"/>
                </a:solidFill>
                <a:latin typeface="Calibri" panose="020F0502020204030204" pitchFamily="34" charset="0"/>
              </a:rPr>
              <a:t>Cluster Activation and </a:t>
            </a:r>
            <a:br>
              <a:rPr lang="en-GB" sz="4800" b="1" dirty="0">
                <a:solidFill>
                  <a:schemeClr val="bg1"/>
                </a:solidFill>
                <a:latin typeface="Calibri" panose="020F0502020204030204" pitchFamily="34" charset="0"/>
              </a:rPr>
            </a:br>
            <a:r>
              <a:rPr lang="en-GB" sz="4800" b="1" dirty="0">
                <a:solidFill>
                  <a:schemeClr val="bg1"/>
                </a:solidFill>
                <a:latin typeface="Calibri" panose="020F0502020204030204" pitchFamily="34" charset="0"/>
              </a:rPr>
              <a:t>Core Functions</a:t>
            </a:r>
          </a:p>
        </p:txBody>
      </p:sp>
    </p:spTree>
    <p:extLst>
      <p:ext uri="{BB962C8B-B14F-4D97-AF65-F5344CB8AC3E}">
        <p14:creationId xmlns:p14="http://schemas.microsoft.com/office/powerpoint/2010/main" val="4047712726"/>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8"/>
          <p:cNvSpPr>
            <a:spLocks noGrp="1" noChangeArrowheads="1"/>
          </p:cNvSpPr>
          <p:nvPr>
            <p:ph type="ctrTitle"/>
          </p:nvPr>
        </p:nvSpPr>
        <p:spPr>
          <a:solidFill>
            <a:srgbClr val="C1D150"/>
          </a:solidFill>
        </p:spPr>
        <p:txBody>
          <a:bodyPr rtlCol="0">
            <a:normAutofit/>
          </a:bodyPr>
          <a:lstStyle/>
          <a:p>
            <a:pPr defTabSz="891760">
              <a:defRPr/>
            </a:pPr>
            <a:r>
              <a:rPr lang="en-GB" b="1" dirty="0">
                <a:solidFill>
                  <a:schemeClr val="bg1"/>
                </a:solidFill>
                <a:latin typeface="Calibri" panose="020F0502020204030204" pitchFamily="34" charset="0"/>
              </a:rPr>
              <a:t>Core </a:t>
            </a:r>
            <a:r>
              <a:rPr lang="en-GB" dirty="0">
                <a:latin typeface="Calibri" panose="020F0502020204030204" pitchFamily="34" charset="0"/>
              </a:rPr>
              <a:t>Cluster Functions</a:t>
            </a:r>
            <a:endParaRPr lang="en-GB" b="1" dirty="0">
              <a:solidFill>
                <a:schemeClr val="bg1"/>
              </a:solidFill>
              <a:latin typeface="Calibri" panose="020F0502020204030204" pitchFamily="34" charset="0"/>
            </a:endParaRPr>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80552122"/>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8"/>
          <p:cNvSpPr>
            <a:spLocks noGrp="1" noChangeArrowheads="1"/>
          </p:cNvSpPr>
          <p:nvPr>
            <p:ph type="title"/>
          </p:nvPr>
        </p:nvSpPr>
        <p:spPr>
          <a:solidFill>
            <a:srgbClr val="C1D150"/>
          </a:solidFill>
        </p:spPr>
        <p:txBody>
          <a:bodyPr rtlCol="0">
            <a:normAutofit/>
          </a:bodyPr>
          <a:lstStyle/>
          <a:p>
            <a:pPr defTabSz="891760">
              <a:defRPr/>
            </a:pPr>
            <a:r>
              <a:rPr lang="en-GB" dirty="0">
                <a:latin typeface="Calibri" panose="020F0502020204030204" pitchFamily="34" charset="0"/>
              </a:rPr>
              <a:t>Core Cluster 6 </a:t>
            </a:r>
            <a:r>
              <a:rPr lang="en-GB" b="1" dirty="0">
                <a:solidFill>
                  <a:schemeClr val="bg1"/>
                </a:solidFill>
                <a:latin typeface="Calibri" panose="020F0502020204030204" pitchFamily="34" charset="0"/>
              </a:rPr>
              <a:t>+1 Functions</a:t>
            </a:r>
          </a:p>
        </p:txBody>
      </p:sp>
      <p:graphicFrame>
        <p:nvGraphicFramePr>
          <p:cNvPr id="9" name="Content Placeholder 4"/>
          <p:cNvGraphicFramePr>
            <a:graphicFrameLocks/>
          </p:cNvGraphicFramePr>
          <p:nvPr>
            <p:extLst>
              <p:ext uri="{D42A27DB-BD31-4B8C-83A1-F6EECF244321}">
                <p14:modId xmlns:p14="http://schemas.microsoft.com/office/powerpoint/2010/main" val="750445614"/>
              </p:ext>
            </p:extLst>
          </p:nvPr>
        </p:nvGraphicFramePr>
        <p:xfrm>
          <a:off x="1930852" y="1601850"/>
          <a:ext cx="5226051" cy="496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23677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07D4464B-778F-484F-A311-0D4B4FB3A53E}"/>
                                            </p:graphicEl>
                                          </p:spTgt>
                                        </p:tgtEl>
                                        <p:attrNameLst>
                                          <p:attrName>style.visibility</p:attrName>
                                        </p:attrNameLst>
                                      </p:cBhvr>
                                      <p:to>
                                        <p:strVal val="visible"/>
                                      </p:to>
                                    </p:set>
                                    <p:animEffect transition="in" filter="fade">
                                      <p:cBhvr>
                                        <p:cTn id="7" dur="250"/>
                                        <p:tgtEl>
                                          <p:spTgt spid="9">
                                            <p:graphicEl>
                                              <a:dgm id="{07D4464B-778F-484F-A311-0D4B4FB3A53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dgm id="{8655FBC4-D104-AA4C-AF1E-DB2C6D4CC217}"/>
                                            </p:graphicEl>
                                          </p:spTgt>
                                        </p:tgtEl>
                                        <p:attrNameLst>
                                          <p:attrName>style.visibility</p:attrName>
                                        </p:attrNameLst>
                                      </p:cBhvr>
                                      <p:to>
                                        <p:strVal val="visible"/>
                                      </p:to>
                                    </p:set>
                                    <p:animEffect transition="in" filter="fade">
                                      <p:cBhvr>
                                        <p:cTn id="10" dur="250"/>
                                        <p:tgtEl>
                                          <p:spTgt spid="9">
                                            <p:graphicEl>
                                              <a:dgm id="{8655FBC4-D104-AA4C-AF1E-DB2C6D4CC217}"/>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graphicEl>
                                              <a:dgm id="{E3F2BC80-4C19-1D49-89F9-EA96545CA760}"/>
                                            </p:graphicEl>
                                          </p:spTgt>
                                        </p:tgtEl>
                                        <p:attrNameLst>
                                          <p:attrName>style.visibility</p:attrName>
                                        </p:attrNameLst>
                                      </p:cBhvr>
                                      <p:to>
                                        <p:strVal val="visible"/>
                                      </p:to>
                                    </p:set>
                                    <p:animEffect transition="in" filter="fade">
                                      <p:cBhvr>
                                        <p:cTn id="13" dur="250"/>
                                        <p:tgtEl>
                                          <p:spTgt spid="9">
                                            <p:graphicEl>
                                              <a:dgm id="{E3F2BC80-4C19-1D49-89F9-EA96545CA760}"/>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graphicEl>
                                              <a:dgm id="{A0C024F4-E54F-2645-8F6E-D79FA6FEF944}"/>
                                            </p:graphicEl>
                                          </p:spTgt>
                                        </p:tgtEl>
                                        <p:attrNameLst>
                                          <p:attrName>style.visibility</p:attrName>
                                        </p:attrNameLst>
                                      </p:cBhvr>
                                      <p:to>
                                        <p:strVal val="visible"/>
                                      </p:to>
                                    </p:set>
                                    <p:animEffect transition="in" filter="fade">
                                      <p:cBhvr>
                                        <p:cTn id="16" dur="250"/>
                                        <p:tgtEl>
                                          <p:spTgt spid="9">
                                            <p:graphicEl>
                                              <a:dgm id="{A0C024F4-E54F-2645-8F6E-D79FA6FEF944}"/>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graphicEl>
                                              <a:dgm id="{F0D2DC9F-FC63-7A40-B627-BB593B4E44AF}"/>
                                            </p:graphicEl>
                                          </p:spTgt>
                                        </p:tgtEl>
                                        <p:attrNameLst>
                                          <p:attrName>style.visibility</p:attrName>
                                        </p:attrNameLst>
                                      </p:cBhvr>
                                      <p:to>
                                        <p:strVal val="visible"/>
                                      </p:to>
                                    </p:set>
                                    <p:animEffect transition="in" filter="fade">
                                      <p:cBhvr>
                                        <p:cTn id="19" dur="250"/>
                                        <p:tgtEl>
                                          <p:spTgt spid="9">
                                            <p:graphicEl>
                                              <a:dgm id="{F0D2DC9F-FC63-7A40-B627-BB593B4E44AF}"/>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graphicEl>
                                              <a:dgm id="{1BF89F3D-1AC1-4140-A1D7-CB22E9D998D8}"/>
                                            </p:graphicEl>
                                          </p:spTgt>
                                        </p:tgtEl>
                                        <p:attrNameLst>
                                          <p:attrName>style.visibility</p:attrName>
                                        </p:attrNameLst>
                                      </p:cBhvr>
                                      <p:to>
                                        <p:strVal val="visible"/>
                                      </p:to>
                                    </p:set>
                                    <p:animEffect transition="in" filter="fade">
                                      <p:cBhvr>
                                        <p:cTn id="22" dur="250"/>
                                        <p:tgtEl>
                                          <p:spTgt spid="9">
                                            <p:graphicEl>
                                              <a:dgm id="{1BF89F3D-1AC1-4140-A1D7-CB22E9D998D8}"/>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graphicEl>
                                              <a:dgm id="{FC42DFBE-5CF6-F24A-B9B3-E46124E60A0E}"/>
                                            </p:graphicEl>
                                          </p:spTgt>
                                        </p:tgtEl>
                                        <p:attrNameLst>
                                          <p:attrName>style.visibility</p:attrName>
                                        </p:attrNameLst>
                                      </p:cBhvr>
                                      <p:to>
                                        <p:strVal val="visible"/>
                                      </p:to>
                                    </p:set>
                                    <p:animEffect transition="in" filter="fade">
                                      <p:cBhvr>
                                        <p:cTn id="25" dur="250"/>
                                        <p:tgtEl>
                                          <p:spTgt spid="9">
                                            <p:graphicEl>
                                              <a:dgm id="{FC42DFBE-5CF6-F24A-B9B3-E46124E60A0E}"/>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graphicEl>
                                              <a:dgm id="{D82BF6CF-64E4-A946-BDC8-3BB933EE053D}"/>
                                            </p:graphicEl>
                                          </p:spTgt>
                                        </p:tgtEl>
                                        <p:attrNameLst>
                                          <p:attrName>style.visibility</p:attrName>
                                        </p:attrNameLst>
                                      </p:cBhvr>
                                      <p:to>
                                        <p:strVal val="visible"/>
                                      </p:to>
                                    </p:set>
                                    <p:animEffect transition="in" filter="fade">
                                      <p:cBhvr>
                                        <p:cTn id="28" dur="250"/>
                                        <p:tgtEl>
                                          <p:spTgt spid="9">
                                            <p:graphicEl>
                                              <a:dgm id="{D82BF6CF-64E4-A946-BDC8-3BB933EE053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BCCA613D-6862-644A-A59E-36E85CBA7256}"/>
                                            </p:graphicEl>
                                          </p:spTgt>
                                        </p:tgtEl>
                                        <p:attrNameLst>
                                          <p:attrName>style.visibility</p:attrName>
                                        </p:attrNameLst>
                                      </p:cBhvr>
                                      <p:to>
                                        <p:strVal val="visible"/>
                                      </p:to>
                                    </p:set>
                                    <p:animEffect transition="in" filter="fade">
                                      <p:cBhvr>
                                        <p:cTn id="31" dur="250"/>
                                        <p:tgtEl>
                                          <p:spTgt spid="9">
                                            <p:graphicEl>
                                              <a:dgm id="{BCCA613D-6862-644A-A59E-36E85CBA7256}"/>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graphicEl>
                                              <a:dgm id="{3AE5D231-561D-C648-ACA5-CE64F3714856}"/>
                                            </p:graphicEl>
                                          </p:spTgt>
                                        </p:tgtEl>
                                        <p:attrNameLst>
                                          <p:attrName>style.visibility</p:attrName>
                                        </p:attrNameLst>
                                      </p:cBhvr>
                                      <p:to>
                                        <p:strVal val="visible"/>
                                      </p:to>
                                    </p:set>
                                    <p:animEffect transition="in" filter="fade">
                                      <p:cBhvr>
                                        <p:cTn id="34" dur="250"/>
                                        <p:tgtEl>
                                          <p:spTgt spid="9">
                                            <p:graphicEl>
                                              <a:dgm id="{3AE5D231-561D-C648-ACA5-CE64F3714856}"/>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graphicEl>
                                              <a:dgm id="{2EF21B77-7267-8C49-9E94-87287C9C3BAA}"/>
                                            </p:graphicEl>
                                          </p:spTgt>
                                        </p:tgtEl>
                                        <p:attrNameLst>
                                          <p:attrName>style.visibility</p:attrName>
                                        </p:attrNameLst>
                                      </p:cBhvr>
                                      <p:to>
                                        <p:strVal val="visible"/>
                                      </p:to>
                                    </p:set>
                                    <p:animEffect transition="in" filter="fade">
                                      <p:cBhvr>
                                        <p:cTn id="37" dur="250"/>
                                        <p:tgtEl>
                                          <p:spTgt spid="9">
                                            <p:graphicEl>
                                              <a:dgm id="{2EF21B77-7267-8C49-9E94-87287C9C3BAA}"/>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graphicEl>
                                              <a:dgm id="{9D989B15-F02F-C54A-A098-D6BF18A38A76}"/>
                                            </p:graphicEl>
                                          </p:spTgt>
                                        </p:tgtEl>
                                        <p:attrNameLst>
                                          <p:attrName>style.visibility</p:attrName>
                                        </p:attrNameLst>
                                      </p:cBhvr>
                                      <p:to>
                                        <p:strVal val="visible"/>
                                      </p:to>
                                    </p:set>
                                    <p:animEffect transition="in" filter="fade">
                                      <p:cBhvr>
                                        <p:cTn id="40" dur="250"/>
                                        <p:tgtEl>
                                          <p:spTgt spid="9">
                                            <p:graphicEl>
                                              <a:dgm id="{9D989B15-F02F-C54A-A098-D6BF18A38A76}"/>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graphicEl>
                                              <a:dgm id="{8740A695-B7B7-F442-B57F-8ADEB4FF4286}"/>
                                            </p:graphicEl>
                                          </p:spTgt>
                                        </p:tgtEl>
                                        <p:attrNameLst>
                                          <p:attrName>style.visibility</p:attrName>
                                        </p:attrNameLst>
                                      </p:cBhvr>
                                      <p:to>
                                        <p:strVal val="visible"/>
                                      </p:to>
                                    </p:set>
                                    <p:animEffect transition="in" filter="fade">
                                      <p:cBhvr>
                                        <p:cTn id="43" dur="250"/>
                                        <p:tgtEl>
                                          <p:spTgt spid="9">
                                            <p:graphicEl>
                                              <a:dgm id="{8740A695-B7B7-F442-B57F-8ADEB4FF428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a:spLocks noGrp="1" noChangeArrowheads="1"/>
          </p:cNvSpPr>
          <p:nvPr>
            <p:ph type="title"/>
          </p:nvPr>
        </p:nvSpPr>
        <p:spPr>
          <a:solidFill>
            <a:srgbClr val="C1D150"/>
          </a:solidFill>
        </p:spPr>
        <p:txBody>
          <a:bodyPr rtlCol="0">
            <a:noAutofit/>
          </a:bodyPr>
          <a:lstStyle/>
          <a:p>
            <a:pPr defTabSz="891760">
              <a:defRPr/>
            </a:pPr>
            <a:r>
              <a:rPr lang="en-GB" sz="4000" b="1" dirty="0">
                <a:solidFill>
                  <a:schemeClr val="bg1"/>
                </a:solidFill>
                <a:latin typeface="Calibri" panose="020F0502020204030204" pitchFamily="34" charset="0"/>
              </a:rPr>
              <a:t>1</a:t>
            </a:r>
            <a:r>
              <a:rPr lang="en-GB" sz="4000" dirty="0">
                <a:latin typeface="Calibri" panose="020F0502020204030204" pitchFamily="34" charset="0"/>
              </a:rPr>
              <a:t>.</a:t>
            </a:r>
            <a:r>
              <a:rPr lang="en-GB" sz="4000" b="1" dirty="0">
                <a:solidFill>
                  <a:schemeClr val="bg1"/>
                </a:solidFill>
                <a:latin typeface="Calibri" panose="020F0502020204030204" pitchFamily="34" charset="0"/>
              </a:rPr>
              <a:t>  Support service delivery</a:t>
            </a:r>
          </a:p>
        </p:txBody>
      </p:sp>
      <p:sp>
        <p:nvSpPr>
          <p:cNvPr id="4" name="Content Placeholder 2"/>
          <p:cNvSpPr>
            <a:spLocks noGrp="1"/>
          </p:cNvSpPr>
          <p:nvPr>
            <p:ph sz="half" idx="4294967295"/>
          </p:nvPr>
        </p:nvSpPr>
        <p:spPr>
          <a:xfrm>
            <a:off x="170606" y="1341140"/>
            <a:ext cx="3240000" cy="5400000"/>
          </a:xfrm>
          <a:solidFill>
            <a:schemeClr val="accent2">
              <a:lumMod val="40000"/>
              <a:lumOff val="60000"/>
            </a:schemeClr>
          </a:solidFill>
        </p:spPr>
        <p:txBody>
          <a:bodyPr/>
          <a:lstStyle/>
          <a:p>
            <a:pPr marL="0" indent="0" algn="ctr">
              <a:buNone/>
            </a:pPr>
            <a:r>
              <a:rPr lang="en-GB" sz="2400" b="1" dirty="0">
                <a:latin typeface="Calibri"/>
                <a:cs typeface="Calibri"/>
              </a:rPr>
              <a:t>Cluster Actions:</a:t>
            </a:r>
          </a:p>
          <a:p>
            <a:pPr marL="0" indent="0" algn="ctr">
              <a:buNone/>
            </a:pPr>
            <a:r>
              <a:rPr lang="en-GB" sz="2400" b="1" dirty="0">
                <a:latin typeface="Calibri"/>
                <a:cs typeface="Calibri"/>
              </a:rPr>
              <a:t> </a:t>
            </a:r>
          </a:p>
          <a:p>
            <a:pPr marL="444500" indent="-444500">
              <a:buFont typeface="Wingdings" charset="2"/>
              <a:buChar char="§"/>
            </a:pPr>
            <a:r>
              <a:rPr lang="en-GB" sz="2000" dirty="0">
                <a:latin typeface="Calibri"/>
                <a:cs typeface="Calibri"/>
              </a:rPr>
              <a:t>Providing a platform that ensures service delivery is driven by the Humanitarian Response Plan and strategic priorities.</a:t>
            </a:r>
          </a:p>
          <a:p>
            <a:pPr marL="444500" indent="-444500">
              <a:buFont typeface="Wingdings" charset="2"/>
              <a:buChar char="§"/>
            </a:pPr>
            <a:endParaRPr lang="en-GB" sz="2400" dirty="0">
              <a:latin typeface="Calibri"/>
              <a:cs typeface="Calibri"/>
            </a:endParaRPr>
          </a:p>
          <a:p>
            <a:pPr marL="444500" indent="-444500">
              <a:buFont typeface="Wingdings" charset="2"/>
              <a:buChar char="§"/>
            </a:pPr>
            <a:r>
              <a:rPr lang="en-GB" sz="2000" dirty="0">
                <a:latin typeface="Calibri"/>
                <a:cs typeface="Calibri"/>
              </a:rPr>
              <a:t>Developing mechanisms to eliminate duplication of service delivery.</a:t>
            </a:r>
          </a:p>
          <a:p>
            <a:endParaRPr lang="en-GB" dirty="0">
              <a:latin typeface="Calibri"/>
              <a:cs typeface="Calibri"/>
            </a:endParaRPr>
          </a:p>
          <a:p>
            <a:pPr marL="0" indent="0">
              <a:buNone/>
            </a:pPr>
            <a:endParaRPr lang="en-GB" dirty="0">
              <a:latin typeface="Calibri"/>
              <a:cs typeface="Calibri"/>
            </a:endParaRPr>
          </a:p>
        </p:txBody>
      </p:sp>
      <p:sp>
        <p:nvSpPr>
          <p:cNvPr id="8" name="Content Placeholder 2"/>
          <p:cNvSpPr>
            <a:spLocks noGrp="1"/>
          </p:cNvSpPr>
          <p:nvPr>
            <p:ph idx="4294967295"/>
          </p:nvPr>
        </p:nvSpPr>
        <p:spPr>
          <a:xfrm>
            <a:off x="3652015" y="1393147"/>
            <a:ext cx="5238446" cy="5099050"/>
          </a:xfrm>
        </p:spPr>
        <p:txBody>
          <a:bodyPr>
            <a:normAutofit/>
          </a:bodyPr>
          <a:lstStyle/>
          <a:p>
            <a:pPr marL="0" marR="0" lvl="0" indent="0" algn="ctr">
              <a:spcBef>
                <a:spcPts val="0"/>
              </a:spcBef>
              <a:spcAft>
                <a:spcPts val="0"/>
              </a:spcAft>
              <a:buNone/>
            </a:pPr>
            <a:r>
              <a:rPr lang="en-GB" b="1" dirty="0"/>
              <a:t>What does this mean?</a:t>
            </a:r>
          </a:p>
          <a:p>
            <a:pPr marL="0" marR="0" lvl="0" indent="0">
              <a:spcBef>
                <a:spcPts val="0"/>
              </a:spcBef>
              <a:spcAft>
                <a:spcPts val="0"/>
              </a:spcAft>
              <a:buNone/>
            </a:pPr>
            <a:endParaRPr lang="en-GB" sz="2000" b="1" dirty="0"/>
          </a:p>
          <a:p>
            <a:pPr>
              <a:spcBef>
                <a:spcPts val="0"/>
              </a:spcBef>
            </a:pPr>
            <a:r>
              <a:rPr lang="en-GB" sz="2000" b="1" dirty="0"/>
              <a:t>Ensure strategic priorities are aligned to meeting affected people’s needs and priorities AND nutrition outcomes. </a:t>
            </a:r>
          </a:p>
          <a:p>
            <a:pPr>
              <a:spcBef>
                <a:spcPts val="0"/>
              </a:spcBef>
            </a:pPr>
            <a:endParaRPr lang="en-GB" sz="2000" b="1" dirty="0"/>
          </a:p>
          <a:p>
            <a:pPr>
              <a:spcBef>
                <a:spcPts val="0"/>
              </a:spcBef>
            </a:pPr>
            <a:r>
              <a:rPr lang="en-GB" sz="2000" b="1" dirty="0"/>
              <a:t>Mobilise  capacities and resources of partners to maximise coverage and minimise gaps.</a:t>
            </a:r>
          </a:p>
          <a:p>
            <a:pPr>
              <a:spcBef>
                <a:spcPts val="0"/>
              </a:spcBef>
            </a:pPr>
            <a:endParaRPr lang="en-GB" sz="2000" b="1" dirty="0"/>
          </a:p>
          <a:p>
            <a:pPr>
              <a:spcBef>
                <a:spcPts val="0"/>
              </a:spcBef>
            </a:pPr>
            <a:r>
              <a:rPr lang="en-GB" sz="2000" b="1" dirty="0"/>
              <a:t>Regularly assess the context and identify changing needs, gaps and priorities. </a:t>
            </a:r>
          </a:p>
          <a:p>
            <a:pPr>
              <a:spcBef>
                <a:spcPts val="0"/>
              </a:spcBef>
            </a:pPr>
            <a:endParaRPr lang="en-GB" sz="2000" b="1" dirty="0"/>
          </a:p>
          <a:p>
            <a:pPr>
              <a:spcBef>
                <a:spcPts val="0"/>
              </a:spcBef>
            </a:pPr>
            <a:r>
              <a:rPr lang="en-GB" sz="2000" b="1" dirty="0"/>
              <a:t>Advocate for integration of nutrition into other cluster/sector plans and strategies. </a:t>
            </a:r>
          </a:p>
          <a:p>
            <a:pPr marL="0" marR="0" lvl="0" indent="0">
              <a:spcBef>
                <a:spcPts val="0"/>
              </a:spcBef>
              <a:spcAft>
                <a:spcPts val="0"/>
              </a:spcAft>
              <a:buNone/>
            </a:pPr>
            <a:endParaRPr lang="en-GB" sz="2000" b="1" dirty="0"/>
          </a:p>
          <a:p>
            <a:pPr marL="0" marR="0" lvl="0" indent="0">
              <a:spcBef>
                <a:spcPts val="0"/>
              </a:spcBef>
              <a:spcAft>
                <a:spcPts val="0"/>
              </a:spcAft>
              <a:buNone/>
            </a:pPr>
            <a:endParaRPr lang="en-GB" sz="2000" b="1" dirty="0"/>
          </a:p>
        </p:txBody>
      </p:sp>
    </p:spTree>
    <p:extLst>
      <p:ext uri="{BB962C8B-B14F-4D97-AF65-F5344CB8AC3E}">
        <p14:creationId xmlns:p14="http://schemas.microsoft.com/office/powerpoint/2010/main" val="25575341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wipe(left)">
                                      <p:cBhvr>
                                        <p:cTn id="2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latin typeface="Calibri" panose="020F0502020204030204" pitchFamily="34" charset="0"/>
              </a:rPr>
              <a:t>2.  Inform HC/HCT’s strategic decision-making</a:t>
            </a:r>
            <a:endParaRPr lang="en-US" sz="3600" dirty="0">
              <a:latin typeface="Calibri" panose="020F0502020204030204" pitchFamily="34" charset="0"/>
            </a:endParaRPr>
          </a:p>
        </p:txBody>
      </p:sp>
      <p:sp>
        <p:nvSpPr>
          <p:cNvPr id="3" name="Content Placeholder 2"/>
          <p:cNvSpPr>
            <a:spLocks noGrp="1"/>
          </p:cNvSpPr>
          <p:nvPr>
            <p:ph sz="half" idx="4294967295"/>
          </p:nvPr>
        </p:nvSpPr>
        <p:spPr>
          <a:xfrm>
            <a:off x="170605" y="1338263"/>
            <a:ext cx="3240000" cy="5400675"/>
          </a:xfrm>
          <a:solidFill>
            <a:schemeClr val="accent2">
              <a:lumMod val="40000"/>
              <a:lumOff val="60000"/>
            </a:schemeClr>
          </a:solidFill>
        </p:spPr>
        <p:txBody>
          <a:bodyPr>
            <a:normAutofit/>
          </a:bodyPr>
          <a:lstStyle/>
          <a:p>
            <a:pPr marL="0" indent="0" algn="ctr">
              <a:buNone/>
            </a:pPr>
            <a:r>
              <a:rPr lang="en-GB" sz="2400" b="1" dirty="0"/>
              <a:t>Cluster Actions</a:t>
            </a:r>
          </a:p>
          <a:p>
            <a:pPr marL="355600" indent="-355600">
              <a:buFont typeface="Wingdings" charset="2"/>
              <a:buChar char="§"/>
            </a:pPr>
            <a:r>
              <a:rPr lang="en-GB" sz="2000" dirty="0"/>
              <a:t>Prepare needs assessments and analysis of gaps to inform the setting of priorities.</a:t>
            </a:r>
          </a:p>
          <a:p>
            <a:pPr marL="355600" indent="-355600">
              <a:buFont typeface="Wingdings" charset="2"/>
              <a:buChar char="§"/>
            </a:pPr>
            <a:endParaRPr lang="en-GB" sz="2000" dirty="0"/>
          </a:p>
          <a:p>
            <a:pPr marL="355600" indent="-355600">
              <a:buFont typeface="Wingdings" charset="2"/>
              <a:buChar char="§"/>
            </a:pPr>
            <a:r>
              <a:rPr lang="en-GB" sz="2000" dirty="0"/>
              <a:t>Identify and find solutions for gaps, obstacles, duplication and cross-cutting issues.</a:t>
            </a:r>
          </a:p>
          <a:p>
            <a:pPr marL="0" indent="0">
              <a:buNone/>
            </a:pPr>
            <a:endParaRPr lang="en-GB" sz="2000" dirty="0"/>
          </a:p>
          <a:p>
            <a:pPr marL="355600" indent="-355600">
              <a:buFont typeface="Wingdings" charset="2"/>
              <a:buChar char="§"/>
            </a:pPr>
            <a:r>
              <a:rPr lang="en-GB" sz="2000" dirty="0"/>
              <a:t>Formulating priorities on the basis of analysis</a:t>
            </a:r>
            <a:endParaRPr lang="en-GB" sz="2400" dirty="0">
              <a:latin typeface="Calibri"/>
              <a:cs typeface="Calibri"/>
            </a:endParaRPr>
          </a:p>
        </p:txBody>
      </p:sp>
      <p:sp>
        <p:nvSpPr>
          <p:cNvPr id="5" name="Content Placeholder 2"/>
          <p:cNvSpPr txBox="1">
            <a:spLocks/>
          </p:cNvSpPr>
          <p:nvPr/>
        </p:nvSpPr>
        <p:spPr>
          <a:xfrm>
            <a:off x="3652015" y="1393147"/>
            <a:ext cx="5238446" cy="50990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GB" b="1" dirty="0">
                <a:solidFill>
                  <a:prstClr val="black"/>
                </a:solidFill>
              </a:rPr>
              <a:t>What does this mean?</a:t>
            </a:r>
          </a:p>
          <a:p>
            <a:pPr marL="0" indent="0">
              <a:spcBef>
                <a:spcPts val="0"/>
              </a:spcBef>
              <a:buFont typeface="Arial"/>
              <a:buNone/>
            </a:pPr>
            <a:endParaRPr lang="en-GB" sz="2000" b="1" dirty="0">
              <a:solidFill>
                <a:prstClr val="black"/>
              </a:solidFill>
            </a:endParaRPr>
          </a:p>
          <a:p>
            <a:pPr>
              <a:spcBef>
                <a:spcPts val="0"/>
              </a:spcBef>
            </a:pPr>
            <a:r>
              <a:rPr lang="en-GB" sz="2000" b="1" dirty="0">
                <a:solidFill>
                  <a:prstClr val="black"/>
                </a:solidFill>
              </a:rPr>
              <a:t>Ensure affected people’s needs and priorities AND nutritional needs and cross-cutting issues  are included in assessment processes. </a:t>
            </a:r>
          </a:p>
          <a:p>
            <a:pPr>
              <a:spcBef>
                <a:spcPts val="0"/>
              </a:spcBef>
            </a:pPr>
            <a:endParaRPr lang="en-GB" sz="2000" b="1" dirty="0">
              <a:solidFill>
                <a:prstClr val="black"/>
              </a:solidFill>
            </a:endParaRPr>
          </a:p>
          <a:p>
            <a:pPr>
              <a:spcBef>
                <a:spcPts val="0"/>
              </a:spcBef>
            </a:pPr>
            <a:r>
              <a:rPr lang="en-GB" sz="2000" b="1" dirty="0">
                <a:solidFill>
                  <a:prstClr val="black"/>
                </a:solidFill>
              </a:rPr>
              <a:t>Identify existing capacities and resources, good programme practices, and advocate for additional resources to minimise gaps.</a:t>
            </a:r>
          </a:p>
          <a:p>
            <a:pPr>
              <a:spcBef>
                <a:spcPts val="0"/>
              </a:spcBef>
            </a:pPr>
            <a:endParaRPr lang="en-GB" sz="2000" b="1" dirty="0">
              <a:solidFill>
                <a:prstClr val="black"/>
              </a:solidFill>
            </a:endParaRPr>
          </a:p>
          <a:p>
            <a:pPr>
              <a:spcBef>
                <a:spcPts val="0"/>
              </a:spcBef>
            </a:pPr>
            <a:r>
              <a:rPr lang="en-GB" sz="2000" b="1" dirty="0">
                <a:solidFill>
                  <a:prstClr val="black"/>
                </a:solidFill>
              </a:rPr>
              <a:t>Ensure that response priorities address affected people’s needs and intervention strategies are relevant and appropriate to the context. </a:t>
            </a:r>
          </a:p>
          <a:p>
            <a:pPr>
              <a:spcBef>
                <a:spcPts val="0"/>
              </a:spcBef>
            </a:pPr>
            <a:endParaRPr lang="en-GB" sz="2000" b="1" dirty="0">
              <a:solidFill>
                <a:prstClr val="black"/>
              </a:solidFill>
            </a:endParaRPr>
          </a:p>
          <a:p>
            <a:pPr marL="0" indent="0">
              <a:spcBef>
                <a:spcPts val="0"/>
              </a:spcBef>
              <a:buFont typeface="Arial"/>
              <a:buNone/>
            </a:pPr>
            <a:endParaRPr lang="en-GB" sz="2000" b="1" dirty="0">
              <a:solidFill>
                <a:prstClr val="black"/>
              </a:solidFill>
            </a:endParaRPr>
          </a:p>
        </p:txBody>
      </p:sp>
    </p:spTree>
    <p:extLst>
      <p:ext uri="{BB962C8B-B14F-4D97-AF65-F5344CB8AC3E}">
        <p14:creationId xmlns:p14="http://schemas.microsoft.com/office/powerpoint/2010/main" val="42661461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1D150"/>
          </a:solidFill>
        </p:spPr>
        <p:txBody>
          <a:bodyPr vert="horz" lIns="91440" tIns="45720" rIns="91440" bIns="45720" rtlCol="0" anchor="ctr">
            <a:noAutofit/>
          </a:bodyPr>
          <a:lstStyle/>
          <a:p>
            <a:pPr defTabSz="891760"/>
            <a:r>
              <a:rPr lang="en-GB" sz="4000" b="1" dirty="0">
                <a:solidFill>
                  <a:schemeClr val="bg1"/>
                </a:solidFill>
                <a:latin typeface="Calibri" panose="020F0502020204030204" pitchFamily="34" charset="0"/>
              </a:rPr>
              <a:t>3</a:t>
            </a:r>
            <a:r>
              <a:rPr lang="en-GB" sz="4000" dirty="0">
                <a:latin typeface="Calibri" panose="020F0502020204030204" pitchFamily="34" charset="0"/>
              </a:rPr>
              <a:t>.</a:t>
            </a:r>
            <a:r>
              <a:rPr lang="en-GB" sz="4000" b="1" dirty="0">
                <a:solidFill>
                  <a:schemeClr val="bg1"/>
                </a:solidFill>
                <a:latin typeface="Calibri" panose="020F0502020204030204" pitchFamily="34" charset="0"/>
              </a:rPr>
              <a:t> Plan and implement cluster strategies </a:t>
            </a:r>
          </a:p>
        </p:txBody>
      </p:sp>
      <p:sp>
        <p:nvSpPr>
          <p:cNvPr id="6" name="Content Placeholder 2"/>
          <p:cNvSpPr txBox="1">
            <a:spLocks/>
          </p:cNvSpPr>
          <p:nvPr/>
        </p:nvSpPr>
        <p:spPr>
          <a:xfrm>
            <a:off x="170606" y="1341140"/>
            <a:ext cx="3203598" cy="5364460"/>
          </a:xfrm>
          <a:prstGeom prst="rect">
            <a:avLst/>
          </a:prstGeom>
          <a:solidFill>
            <a:schemeClr val="accent2">
              <a:lumMod val="40000"/>
              <a:lumOff val="60000"/>
            </a:schemeClr>
          </a:solidFill>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2800" b="1" dirty="0">
                <a:solidFill>
                  <a:prstClr val="black"/>
                </a:solidFill>
              </a:rPr>
              <a:t>Cluster Actions</a:t>
            </a:r>
          </a:p>
          <a:p>
            <a:pPr marL="355600" indent="-355600">
              <a:buFont typeface="Wingdings" charset="2"/>
              <a:buChar char="§"/>
            </a:pPr>
            <a:r>
              <a:rPr lang="en-GB" sz="2200" dirty="0">
                <a:solidFill>
                  <a:prstClr val="black"/>
                </a:solidFill>
              </a:rPr>
              <a:t>Develop sectoral </a:t>
            </a:r>
            <a:r>
              <a:rPr lang="en-GB" sz="2200" b="1" dirty="0">
                <a:solidFill>
                  <a:prstClr val="black"/>
                </a:solidFill>
              </a:rPr>
              <a:t>plans, objectives and indicators </a:t>
            </a:r>
            <a:r>
              <a:rPr lang="en-GB" sz="2200" dirty="0">
                <a:solidFill>
                  <a:prstClr val="black"/>
                </a:solidFill>
              </a:rPr>
              <a:t>to support the overall response’s strategic objectives.</a:t>
            </a:r>
          </a:p>
          <a:p>
            <a:pPr marL="355600" indent="-355600">
              <a:buFont typeface="Wingdings" charset="2"/>
              <a:buChar char="§"/>
            </a:pPr>
            <a:r>
              <a:rPr lang="en-GB" sz="2200" dirty="0">
                <a:solidFill>
                  <a:prstClr val="black"/>
                </a:solidFill>
              </a:rPr>
              <a:t>Apply and adhere </a:t>
            </a:r>
            <a:r>
              <a:rPr lang="en-GB" sz="2200" b="1" dirty="0">
                <a:solidFill>
                  <a:prstClr val="black"/>
                </a:solidFill>
              </a:rPr>
              <a:t>to common standards </a:t>
            </a:r>
            <a:r>
              <a:rPr lang="en-GB" sz="2200" dirty="0">
                <a:solidFill>
                  <a:prstClr val="black"/>
                </a:solidFill>
              </a:rPr>
              <a:t>and guidelines.</a:t>
            </a:r>
          </a:p>
          <a:p>
            <a:pPr marL="355600" indent="-355600">
              <a:buFont typeface="Wingdings" charset="2"/>
              <a:buChar char="§"/>
            </a:pPr>
            <a:r>
              <a:rPr lang="en-GB" sz="2200" dirty="0">
                <a:solidFill>
                  <a:prstClr val="black"/>
                </a:solidFill>
              </a:rPr>
              <a:t>Clarify </a:t>
            </a:r>
            <a:r>
              <a:rPr lang="en-GB" sz="2200" b="1" dirty="0">
                <a:solidFill>
                  <a:prstClr val="black"/>
                </a:solidFill>
              </a:rPr>
              <a:t>funding requirements</a:t>
            </a:r>
            <a:r>
              <a:rPr lang="en-GB" sz="2200" dirty="0">
                <a:solidFill>
                  <a:prstClr val="black"/>
                </a:solidFill>
              </a:rPr>
              <a:t>, helping to set priorities, and agreeing cluster contributions to the HC’s overall humanitarian funding proposals.</a:t>
            </a:r>
          </a:p>
          <a:p>
            <a:pPr marL="0" indent="0">
              <a:buFont typeface="Arial"/>
              <a:buNone/>
            </a:pPr>
            <a:endParaRPr lang="en-GB" dirty="0">
              <a:solidFill>
                <a:prstClr val="black"/>
              </a:solidFill>
              <a:cs typeface="Calibri"/>
            </a:endParaRPr>
          </a:p>
        </p:txBody>
      </p:sp>
      <p:sp>
        <p:nvSpPr>
          <p:cNvPr id="8" name="Content Placeholder 2"/>
          <p:cNvSpPr txBox="1">
            <a:spLocks/>
          </p:cNvSpPr>
          <p:nvPr/>
        </p:nvSpPr>
        <p:spPr>
          <a:xfrm>
            <a:off x="3652015" y="1393147"/>
            <a:ext cx="5238446" cy="509905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GB" b="1" dirty="0">
                <a:solidFill>
                  <a:prstClr val="black"/>
                </a:solidFill>
              </a:rPr>
              <a:t>What does this mean?</a:t>
            </a:r>
          </a:p>
          <a:p>
            <a:pPr marL="0" indent="0">
              <a:spcBef>
                <a:spcPts val="0"/>
              </a:spcBef>
              <a:buFont typeface="Arial"/>
              <a:buNone/>
            </a:pPr>
            <a:endParaRPr lang="en-GB" sz="2000" b="1" dirty="0">
              <a:solidFill>
                <a:prstClr val="black"/>
              </a:solidFill>
            </a:endParaRPr>
          </a:p>
          <a:p>
            <a:pPr>
              <a:spcBef>
                <a:spcPts val="0"/>
              </a:spcBef>
            </a:pPr>
            <a:r>
              <a:rPr lang="en-GB" sz="2000" b="1" dirty="0">
                <a:solidFill>
                  <a:prstClr val="black"/>
                </a:solidFill>
              </a:rPr>
              <a:t>Ensure affected people’s needs and nutrition outcomes are reflected in plans, objectives and indicators. </a:t>
            </a:r>
          </a:p>
          <a:p>
            <a:pPr>
              <a:spcBef>
                <a:spcPts val="0"/>
              </a:spcBef>
            </a:pPr>
            <a:endParaRPr lang="en-GB" sz="2000" b="1" dirty="0">
              <a:solidFill>
                <a:prstClr val="black"/>
              </a:solidFill>
            </a:endParaRPr>
          </a:p>
          <a:p>
            <a:pPr>
              <a:spcBef>
                <a:spcPts val="0"/>
              </a:spcBef>
            </a:pPr>
            <a:r>
              <a:rPr lang="en-GB" sz="2000" b="1" dirty="0">
                <a:solidFill>
                  <a:prstClr val="black"/>
                </a:solidFill>
              </a:rPr>
              <a:t>Promote and build capacity of partners to apply relevant nutrition and quality and accountability standards (like the CHS).</a:t>
            </a:r>
          </a:p>
          <a:p>
            <a:pPr>
              <a:spcBef>
                <a:spcPts val="0"/>
              </a:spcBef>
            </a:pPr>
            <a:endParaRPr lang="en-GB" sz="2000" b="1" dirty="0">
              <a:solidFill>
                <a:prstClr val="black"/>
              </a:solidFill>
            </a:endParaRPr>
          </a:p>
          <a:p>
            <a:pPr>
              <a:spcBef>
                <a:spcPts val="0"/>
              </a:spcBef>
            </a:pPr>
            <a:r>
              <a:rPr lang="en-GB" sz="2000" b="1" dirty="0">
                <a:solidFill>
                  <a:prstClr val="black"/>
                </a:solidFill>
              </a:rPr>
              <a:t>Consider ways to monitor and  promote technical quality, accountability and support to local capacity building in funding criteria.</a:t>
            </a:r>
          </a:p>
          <a:p>
            <a:pPr>
              <a:spcBef>
                <a:spcPts val="0"/>
              </a:spcBef>
            </a:pPr>
            <a:endParaRPr lang="en-GB" sz="2000" b="1" dirty="0">
              <a:solidFill>
                <a:prstClr val="black"/>
              </a:solidFill>
            </a:endParaRPr>
          </a:p>
          <a:p>
            <a:pPr>
              <a:spcBef>
                <a:spcPts val="0"/>
              </a:spcBef>
            </a:pPr>
            <a:r>
              <a:rPr lang="en-GB" sz="2000" b="1" dirty="0">
                <a:solidFill>
                  <a:prstClr val="black"/>
                </a:solidFill>
              </a:rPr>
              <a:t>Advocate for integration of nutrition criteria and activities into other cluster/sector plans and funding requirements. </a:t>
            </a:r>
          </a:p>
          <a:p>
            <a:pPr marL="0" indent="0">
              <a:spcBef>
                <a:spcPts val="0"/>
              </a:spcBef>
              <a:buFont typeface="Arial"/>
              <a:buNone/>
            </a:pPr>
            <a:endParaRPr lang="en-GB" sz="2000" b="1" dirty="0">
              <a:solidFill>
                <a:prstClr val="black"/>
              </a:solidFill>
            </a:endParaRPr>
          </a:p>
        </p:txBody>
      </p:sp>
    </p:spTree>
    <p:extLst>
      <p:ext uri="{BB962C8B-B14F-4D97-AF65-F5344CB8AC3E}">
        <p14:creationId xmlns:p14="http://schemas.microsoft.com/office/powerpoint/2010/main" val="36132705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wipe(left)">
                                      <p:cBhvr>
                                        <p:cTn id="2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1D150"/>
          </a:solidFill>
        </p:spPr>
        <p:txBody>
          <a:bodyPr vert="horz" lIns="91440" tIns="45720" rIns="91440" bIns="45720" rtlCol="0" anchor="ctr">
            <a:noAutofit/>
          </a:bodyPr>
          <a:lstStyle/>
          <a:p>
            <a:pPr defTabSz="891760"/>
            <a:r>
              <a:rPr lang="en-GB" sz="4000" b="1" dirty="0">
                <a:solidFill>
                  <a:schemeClr val="bg1"/>
                </a:solidFill>
                <a:latin typeface="Calibri" panose="020F0502020204030204" pitchFamily="34" charset="0"/>
              </a:rPr>
              <a:t>4</a:t>
            </a:r>
            <a:r>
              <a:rPr lang="en-GB" sz="4000" dirty="0">
                <a:latin typeface="Calibri" panose="020F0502020204030204" pitchFamily="34" charset="0"/>
              </a:rPr>
              <a:t>. M</a:t>
            </a:r>
            <a:r>
              <a:rPr lang="en-GB" sz="4000" b="1" dirty="0">
                <a:solidFill>
                  <a:schemeClr val="bg1"/>
                </a:solidFill>
                <a:latin typeface="Calibri" panose="020F0502020204030204" pitchFamily="34" charset="0"/>
              </a:rPr>
              <a:t>onitor and evaluate performance </a:t>
            </a:r>
          </a:p>
        </p:txBody>
      </p:sp>
      <p:sp>
        <p:nvSpPr>
          <p:cNvPr id="3" name="Content Placeholder 2"/>
          <p:cNvSpPr>
            <a:spLocks noGrp="1"/>
          </p:cNvSpPr>
          <p:nvPr>
            <p:ph sz="half" idx="4294967295"/>
          </p:nvPr>
        </p:nvSpPr>
        <p:spPr>
          <a:xfrm>
            <a:off x="151648" y="1341438"/>
            <a:ext cx="3241675" cy="5400675"/>
          </a:xfrm>
          <a:solidFill>
            <a:schemeClr val="accent2">
              <a:lumMod val="40000"/>
              <a:lumOff val="60000"/>
            </a:schemeClr>
          </a:solidFill>
        </p:spPr>
        <p:txBody>
          <a:bodyPr/>
          <a:lstStyle/>
          <a:p>
            <a:pPr marL="0" indent="0" algn="ctr">
              <a:buNone/>
            </a:pPr>
            <a:r>
              <a:rPr lang="en-GB" sz="2400" b="1" dirty="0"/>
              <a:t>Cluster Actions</a:t>
            </a:r>
          </a:p>
          <a:p>
            <a:pPr marL="355600" indent="-355600">
              <a:buFont typeface="Wingdings" charset="2"/>
              <a:buChar char="§"/>
            </a:pPr>
            <a:r>
              <a:rPr lang="en-GB" sz="2400" dirty="0"/>
              <a:t>Monitoring and reporting on activities and needs.</a:t>
            </a:r>
          </a:p>
          <a:p>
            <a:pPr marL="355600" indent="-355600">
              <a:buFont typeface="Wingdings" charset="2"/>
              <a:buChar char="§"/>
            </a:pPr>
            <a:r>
              <a:rPr lang="en-GB" sz="2400" dirty="0"/>
              <a:t>Measuring progress against the cluster strategy and agreed results.</a:t>
            </a:r>
          </a:p>
          <a:p>
            <a:pPr marL="355600" indent="-355600">
              <a:buFont typeface="Wingdings" charset="2"/>
              <a:buChar char="§"/>
            </a:pPr>
            <a:r>
              <a:rPr lang="en-GB" sz="2400" dirty="0"/>
              <a:t>Recommending corrective action where necessary</a:t>
            </a:r>
          </a:p>
        </p:txBody>
      </p:sp>
      <p:sp>
        <p:nvSpPr>
          <p:cNvPr id="6" name="Content Placeholder 2"/>
          <p:cNvSpPr txBox="1">
            <a:spLocks/>
          </p:cNvSpPr>
          <p:nvPr/>
        </p:nvSpPr>
        <p:spPr>
          <a:xfrm>
            <a:off x="3652014" y="1393147"/>
            <a:ext cx="5491985" cy="509905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GB" b="1" dirty="0">
                <a:solidFill>
                  <a:prstClr val="black"/>
                </a:solidFill>
              </a:rPr>
              <a:t>What does this mean?</a:t>
            </a:r>
          </a:p>
          <a:p>
            <a:pPr marL="0" indent="0">
              <a:spcBef>
                <a:spcPts val="0"/>
              </a:spcBef>
              <a:buFont typeface="Arial"/>
              <a:buNone/>
            </a:pPr>
            <a:endParaRPr lang="en-GB" sz="2000" b="1" dirty="0">
              <a:solidFill>
                <a:prstClr val="black"/>
              </a:solidFill>
            </a:endParaRPr>
          </a:p>
          <a:p>
            <a:pPr>
              <a:spcBef>
                <a:spcPts val="0"/>
              </a:spcBef>
            </a:pPr>
            <a:r>
              <a:rPr lang="en-GB" sz="2000" dirty="0">
                <a:solidFill>
                  <a:prstClr val="black"/>
                </a:solidFill>
              </a:rPr>
              <a:t>Promoting joint approaches to monitoring and reporting on quality and accountability, including feedback from communities.</a:t>
            </a:r>
          </a:p>
          <a:p>
            <a:pPr>
              <a:spcBef>
                <a:spcPts val="0"/>
              </a:spcBef>
            </a:pPr>
            <a:endParaRPr lang="en-GB" sz="2000" dirty="0">
              <a:solidFill>
                <a:prstClr val="black"/>
              </a:solidFill>
            </a:endParaRPr>
          </a:p>
          <a:p>
            <a:pPr>
              <a:spcBef>
                <a:spcPts val="0"/>
              </a:spcBef>
            </a:pPr>
            <a:r>
              <a:rPr lang="en-GB" sz="2000" dirty="0">
                <a:solidFill>
                  <a:prstClr val="black"/>
                </a:solidFill>
              </a:rPr>
              <a:t>Identifying and regularly discussing gaps, quality, consistency, protection, access, and feedback from local partners and affected people.</a:t>
            </a:r>
          </a:p>
          <a:p>
            <a:pPr>
              <a:spcBef>
                <a:spcPts val="0"/>
              </a:spcBef>
            </a:pPr>
            <a:endParaRPr lang="en-GB" sz="2000" dirty="0">
              <a:solidFill>
                <a:prstClr val="black"/>
              </a:solidFill>
            </a:endParaRPr>
          </a:p>
          <a:p>
            <a:pPr>
              <a:spcBef>
                <a:spcPts val="0"/>
              </a:spcBef>
            </a:pPr>
            <a:r>
              <a:rPr lang="en-GB" sz="2000" dirty="0">
                <a:solidFill>
                  <a:prstClr val="black"/>
                </a:solidFill>
              </a:rPr>
              <a:t>Collecting, analysing and consolidating monitoring data, and informing partners, other clusters and HCT.</a:t>
            </a:r>
          </a:p>
          <a:p>
            <a:pPr>
              <a:spcBef>
                <a:spcPts val="0"/>
              </a:spcBef>
            </a:pPr>
            <a:endParaRPr lang="en-GB" sz="2000" dirty="0">
              <a:solidFill>
                <a:prstClr val="black"/>
              </a:solidFill>
            </a:endParaRPr>
          </a:p>
          <a:p>
            <a:pPr>
              <a:spcBef>
                <a:spcPts val="0"/>
              </a:spcBef>
            </a:pPr>
            <a:r>
              <a:rPr lang="en-GB" sz="2000" dirty="0">
                <a:solidFill>
                  <a:prstClr val="black"/>
                </a:solidFill>
              </a:rPr>
              <a:t>Inform other clusters, HCT, donors and other actors on major issues and provide regular feedback to partners and communities on how their concerns are being addressed. </a:t>
            </a:r>
          </a:p>
          <a:p>
            <a:pPr>
              <a:spcBef>
                <a:spcPts val="0"/>
              </a:spcBef>
            </a:pPr>
            <a:endParaRPr lang="en-GB" sz="2000" dirty="0">
              <a:solidFill>
                <a:prstClr val="black"/>
              </a:solidFill>
            </a:endParaRPr>
          </a:p>
          <a:p>
            <a:pPr>
              <a:spcBef>
                <a:spcPts val="0"/>
              </a:spcBef>
            </a:pPr>
            <a:r>
              <a:rPr lang="en-GB" sz="2000" dirty="0">
                <a:solidFill>
                  <a:prstClr val="black"/>
                </a:solidFill>
              </a:rPr>
              <a:t>Regularly discuss how well the cluster is working in meeting its coordination functions.</a:t>
            </a:r>
          </a:p>
        </p:txBody>
      </p:sp>
    </p:spTree>
    <p:extLst>
      <p:ext uri="{BB962C8B-B14F-4D97-AF65-F5344CB8AC3E}">
        <p14:creationId xmlns:p14="http://schemas.microsoft.com/office/powerpoint/2010/main" val="17090283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wipe(left)">
                                      <p:cBhvr>
                                        <p:cTn id="3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latin typeface="Calibri" panose="020F0502020204030204" pitchFamily="34" charset="0"/>
              </a:rPr>
              <a:t>5. Build national capacity in preparedness and contingency planning</a:t>
            </a:r>
            <a:endParaRPr lang="en-US" sz="3600" dirty="0">
              <a:latin typeface="Calibri" panose="020F0502020204030204" pitchFamily="34" charset="0"/>
            </a:endParaRPr>
          </a:p>
        </p:txBody>
      </p:sp>
      <p:sp>
        <p:nvSpPr>
          <p:cNvPr id="3" name="Content Placeholder 2"/>
          <p:cNvSpPr>
            <a:spLocks noGrp="1"/>
          </p:cNvSpPr>
          <p:nvPr>
            <p:ph sz="half" idx="4294967295"/>
          </p:nvPr>
        </p:nvSpPr>
        <p:spPr>
          <a:xfrm>
            <a:off x="113736" y="1341438"/>
            <a:ext cx="3241675" cy="5400675"/>
          </a:xfrm>
          <a:solidFill>
            <a:schemeClr val="accent2">
              <a:lumMod val="40000"/>
              <a:lumOff val="60000"/>
            </a:schemeClr>
          </a:solidFill>
        </p:spPr>
        <p:txBody>
          <a:bodyPr/>
          <a:lstStyle/>
          <a:p>
            <a:pPr marL="0" indent="0" algn="ctr">
              <a:buNone/>
            </a:pPr>
            <a:r>
              <a:rPr lang="en-GB" sz="2400" b="1" dirty="0"/>
              <a:t>Cluster Actions</a:t>
            </a:r>
          </a:p>
          <a:p>
            <a:pPr>
              <a:buFont typeface="Arial"/>
              <a:buChar char="•"/>
            </a:pPr>
            <a:r>
              <a:rPr lang="en-GB" sz="2400" dirty="0"/>
              <a:t>In preparing for and responding to an emergency, international humanitarian actors are expected to cooperate with national authorities and support national capacity wherever it is feasible and appropriate to do so.</a:t>
            </a:r>
          </a:p>
        </p:txBody>
      </p:sp>
      <p:sp>
        <p:nvSpPr>
          <p:cNvPr id="5" name="Content Placeholder 2"/>
          <p:cNvSpPr txBox="1">
            <a:spLocks/>
          </p:cNvSpPr>
          <p:nvPr/>
        </p:nvSpPr>
        <p:spPr>
          <a:xfrm>
            <a:off x="3652015" y="1393147"/>
            <a:ext cx="5238446" cy="509905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GB" b="1" dirty="0">
                <a:solidFill>
                  <a:prstClr val="black"/>
                </a:solidFill>
              </a:rPr>
              <a:t>What does this mean?</a:t>
            </a:r>
          </a:p>
          <a:p>
            <a:pPr marL="0" indent="0">
              <a:spcBef>
                <a:spcPts val="0"/>
              </a:spcBef>
              <a:buFont typeface="Arial"/>
              <a:buNone/>
            </a:pPr>
            <a:endParaRPr lang="en-GB" sz="2000" b="1" dirty="0">
              <a:solidFill>
                <a:prstClr val="black"/>
              </a:solidFill>
            </a:endParaRPr>
          </a:p>
          <a:p>
            <a:pPr>
              <a:spcBef>
                <a:spcPts val="0"/>
              </a:spcBef>
            </a:pPr>
            <a:r>
              <a:rPr lang="en-GB" sz="2000" dirty="0">
                <a:solidFill>
                  <a:prstClr val="black"/>
                </a:solidFill>
              </a:rPr>
              <a:t>Map local capacities and identify gaps prior to a crisis and as part of needs assessments processes</a:t>
            </a:r>
          </a:p>
          <a:p>
            <a:pPr>
              <a:spcBef>
                <a:spcPts val="0"/>
              </a:spcBef>
            </a:pPr>
            <a:endParaRPr lang="en-GB" sz="2000" dirty="0">
              <a:solidFill>
                <a:prstClr val="black"/>
              </a:solidFill>
            </a:endParaRPr>
          </a:p>
          <a:p>
            <a:pPr>
              <a:spcBef>
                <a:spcPts val="0"/>
              </a:spcBef>
            </a:pPr>
            <a:r>
              <a:rPr lang="en-GB" sz="2000" dirty="0">
                <a:solidFill>
                  <a:prstClr val="black"/>
                </a:solidFill>
              </a:rPr>
              <a:t>Encourage partners to share resources, peer-to-peer learning, and other forms of capacity development of local actors.</a:t>
            </a:r>
          </a:p>
          <a:p>
            <a:pPr>
              <a:spcBef>
                <a:spcPts val="0"/>
              </a:spcBef>
            </a:pPr>
            <a:endParaRPr lang="en-GB" sz="2000" dirty="0">
              <a:solidFill>
                <a:prstClr val="black"/>
              </a:solidFill>
            </a:endParaRPr>
          </a:p>
          <a:p>
            <a:pPr>
              <a:spcBef>
                <a:spcPts val="0"/>
              </a:spcBef>
            </a:pPr>
            <a:r>
              <a:rPr lang="en-GB" sz="2000" dirty="0">
                <a:solidFill>
                  <a:prstClr val="black"/>
                </a:solidFill>
              </a:rPr>
              <a:t>Regularly consult with local actors on their immediate and long-term needs and priorities</a:t>
            </a:r>
          </a:p>
          <a:p>
            <a:pPr>
              <a:spcBef>
                <a:spcPts val="0"/>
              </a:spcBef>
            </a:pPr>
            <a:endParaRPr lang="en-GB" sz="2000" dirty="0">
              <a:solidFill>
                <a:prstClr val="black"/>
              </a:solidFill>
            </a:endParaRPr>
          </a:p>
          <a:p>
            <a:pPr>
              <a:spcBef>
                <a:spcPts val="0"/>
              </a:spcBef>
            </a:pPr>
            <a:r>
              <a:rPr lang="en-GB" sz="2000" dirty="0">
                <a:solidFill>
                  <a:prstClr val="black"/>
                </a:solidFill>
              </a:rPr>
              <a:t>Advocate for funding and support for local partners and actors. </a:t>
            </a:r>
          </a:p>
          <a:p>
            <a:pPr marL="0" indent="0">
              <a:spcBef>
                <a:spcPts val="0"/>
              </a:spcBef>
              <a:buFont typeface="Arial"/>
              <a:buNone/>
            </a:pPr>
            <a:endParaRPr lang="en-GB" sz="2000" b="1" dirty="0">
              <a:solidFill>
                <a:prstClr val="black"/>
              </a:solidFill>
            </a:endParaRPr>
          </a:p>
        </p:txBody>
      </p:sp>
    </p:spTree>
    <p:extLst>
      <p:ext uri="{BB962C8B-B14F-4D97-AF65-F5344CB8AC3E}">
        <p14:creationId xmlns:p14="http://schemas.microsoft.com/office/powerpoint/2010/main" val="20784783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p:nvPr>
        </p:nvSpPr>
        <p:spPr>
          <a:prstGeom prst="rect">
            <a:avLst/>
          </a:prstGeom>
          <a:solidFill>
            <a:srgbClr val="C1D150"/>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1760"/>
            <a:r>
              <a:rPr lang="en-GB" sz="4000" b="1" dirty="0">
                <a:solidFill>
                  <a:schemeClr val="bg1"/>
                </a:solidFill>
                <a:latin typeface="Calibri" panose="020F0502020204030204" pitchFamily="34" charset="0"/>
              </a:rPr>
              <a:t>6</a:t>
            </a:r>
            <a:r>
              <a:rPr lang="en-GB" sz="4000" dirty="0">
                <a:solidFill>
                  <a:schemeClr val="bg1"/>
                </a:solidFill>
                <a:latin typeface="Calibri" panose="020F0502020204030204" pitchFamily="34" charset="0"/>
              </a:rPr>
              <a:t>. </a:t>
            </a:r>
            <a:r>
              <a:rPr lang="en-GB" sz="4000" b="1" dirty="0">
                <a:solidFill>
                  <a:schemeClr val="bg1"/>
                </a:solidFill>
                <a:latin typeface="Calibri" panose="020F0502020204030204" pitchFamily="34" charset="0"/>
              </a:rPr>
              <a:t>Support robust advocacy</a:t>
            </a:r>
          </a:p>
        </p:txBody>
      </p:sp>
      <p:sp>
        <p:nvSpPr>
          <p:cNvPr id="3" name="Content Placeholder 2"/>
          <p:cNvSpPr>
            <a:spLocks noGrp="1"/>
          </p:cNvSpPr>
          <p:nvPr>
            <p:ph sz="half" idx="4294967295"/>
          </p:nvPr>
        </p:nvSpPr>
        <p:spPr>
          <a:xfrm>
            <a:off x="189560" y="1321719"/>
            <a:ext cx="3240088" cy="5400000"/>
          </a:xfrm>
          <a:solidFill>
            <a:schemeClr val="accent2">
              <a:lumMod val="40000"/>
              <a:lumOff val="60000"/>
            </a:schemeClr>
          </a:solidFill>
        </p:spPr>
        <p:txBody>
          <a:bodyPr/>
          <a:lstStyle/>
          <a:p>
            <a:pPr marL="0" indent="0" algn="ctr">
              <a:buNone/>
            </a:pPr>
            <a:r>
              <a:rPr lang="en-GB" sz="2400" b="1" dirty="0"/>
              <a:t>Cluster Actions</a:t>
            </a:r>
          </a:p>
          <a:p>
            <a:pPr marL="457200" indent="-457200">
              <a:buFont typeface="Arial"/>
              <a:buChar char="•"/>
            </a:pPr>
            <a:r>
              <a:rPr lang="en-GB" sz="2400" dirty="0"/>
              <a:t>Identifying concerns, and contributing key information and messages to HC and HCT messaging and action.</a:t>
            </a:r>
          </a:p>
          <a:p>
            <a:pPr marL="457200" indent="-457200">
              <a:buFont typeface="Arial"/>
              <a:buChar char="•"/>
            </a:pPr>
            <a:r>
              <a:rPr lang="en-GB" sz="2400" dirty="0"/>
              <a:t>Undertaking advocacy on behalf of the cluster, cluster members, and affected people.</a:t>
            </a:r>
          </a:p>
        </p:txBody>
      </p:sp>
      <p:sp>
        <p:nvSpPr>
          <p:cNvPr id="5" name="Content Placeholder 2"/>
          <p:cNvSpPr txBox="1">
            <a:spLocks/>
          </p:cNvSpPr>
          <p:nvPr/>
        </p:nvSpPr>
        <p:spPr>
          <a:xfrm>
            <a:off x="3652015" y="1393147"/>
            <a:ext cx="5238446" cy="509905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GB" b="1" dirty="0">
                <a:solidFill>
                  <a:prstClr val="black"/>
                </a:solidFill>
              </a:rPr>
              <a:t>What does this mean?</a:t>
            </a:r>
          </a:p>
          <a:p>
            <a:pPr marL="0" indent="0">
              <a:spcBef>
                <a:spcPts val="0"/>
              </a:spcBef>
              <a:buFont typeface="Arial"/>
              <a:buNone/>
            </a:pPr>
            <a:endParaRPr lang="en-GB" sz="2000" b="1" dirty="0">
              <a:solidFill>
                <a:prstClr val="black"/>
              </a:solidFill>
            </a:endParaRPr>
          </a:p>
          <a:p>
            <a:pPr>
              <a:spcBef>
                <a:spcPts val="0"/>
              </a:spcBef>
            </a:pPr>
            <a:r>
              <a:rPr lang="en-GB" sz="2100" dirty="0">
                <a:solidFill>
                  <a:prstClr val="black"/>
                </a:solidFill>
              </a:rPr>
              <a:t>Advocate for support and resources to ensure engagement of affected people in all aspects of the response.</a:t>
            </a:r>
          </a:p>
          <a:p>
            <a:pPr>
              <a:spcBef>
                <a:spcPts val="0"/>
              </a:spcBef>
            </a:pPr>
            <a:endParaRPr lang="en-GB" sz="2100" dirty="0">
              <a:solidFill>
                <a:prstClr val="black"/>
              </a:solidFill>
            </a:endParaRPr>
          </a:p>
          <a:p>
            <a:pPr>
              <a:spcBef>
                <a:spcPts val="0"/>
              </a:spcBef>
            </a:pPr>
            <a:r>
              <a:rPr lang="en-GB" sz="2100" dirty="0">
                <a:solidFill>
                  <a:prstClr val="black"/>
                </a:solidFill>
              </a:rPr>
              <a:t>Use monitoring data and information from cluster partners, communities and local actors to identify advocacy issues.</a:t>
            </a:r>
          </a:p>
          <a:p>
            <a:pPr>
              <a:spcBef>
                <a:spcPts val="0"/>
              </a:spcBef>
            </a:pPr>
            <a:endParaRPr lang="en-GB" sz="2100" dirty="0">
              <a:solidFill>
                <a:prstClr val="black"/>
              </a:solidFill>
            </a:endParaRPr>
          </a:p>
          <a:p>
            <a:pPr>
              <a:spcBef>
                <a:spcPts val="0"/>
              </a:spcBef>
            </a:pPr>
            <a:r>
              <a:rPr lang="en-GB" sz="2100" dirty="0">
                <a:solidFill>
                  <a:prstClr val="black"/>
                </a:solidFill>
              </a:rPr>
              <a:t>Ensure affected communities views and perspectives are fairly and accurately represented in any advocacy activities.</a:t>
            </a:r>
          </a:p>
          <a:p>
            <a:pPr>
              <a:spcBef>
                <a:spcPts val="0"/>
              </a:spcBef>
            </a:pPr>
            <a:endParaRPr lang="en-GB" sz="2100" dirty="0">
              <a:solidFill>
                <a:prstClr val="black"/>
              </a:solidFill>
            </a:endParaRPr>
          </a:p>
          <a:p>
            <a:pPr>
              <a:spcBef>
                <a:spcPts val="0"/>
              </a:spcBef>
            </a:pPr>
            <a:r>
              <a:rPr lang="en-GB" sz="2100" dirty="0">
                <a:solidFill>
                  <a:prstClr val="black"/>
                </a:solidFill>
              </a:rPr>
              <a:t>Advocate within the cluster and at the inter-cluster level on integrating affected people’s concerns into response plans and strategies.</a:t>
            </a:r>
          </a:p>
          <a:p>
            <a:pPr>
              <a:spcBef>
                <a:spcPts val="0"/>
              </a:spcBef>
            </a:pPr>
            <a:endParaRPr lang="en-GB" sz="2100" dirty="0">
              <a:solidFill>
                <a:prstClr val="black"/>
              </a:solidFill>
            </a:endParaRPr>
          </a:p>
          <a:p>
            <a:pPr>
              <a:spcBef>
                <a:spcPts val="0"/>
              </a:spcBef>
            </a:pPr>
            <a:r>
              <a:rPr lang="en-GB" sz="2100" dirty="0">
                <a:solidFill>
                  <a:prstClr val="black"/>
                </a:solidFill>
              </a:rPr>
              <a:t>Advocate on behalf of the cluster for integration of nutrition issues at the inter-cluster and HCT level, and with other stakeholders like donors. </a:t>
            </a:r>
          </a:p>
          <a:p>
            <a:pPr marL="0" indent="0">
              <a:spcBef>
                <a:spcPts val="0"/>
              </a:spcBef>
              <a:buFont typeface="Arial"/>
              <a:buNone/>
            </a:pPr>
            <a:endParaRPr lang="en-GB" sz="2100" dirty="0">
              <a:solidFill>
                <a:prstClr val="black"/>
              </a:solidFill>
            </a:endParaRPr>
          </a:p>
        </p:txBody>
      </p:sp>
    </p:spTree>
    <p:extLst>
      <p:ext uri="{BB962C8B-B14F-4D97-AF65-F5344CB8AC3E}">
        <p14:creationId xmlns:p14="http://schemas.microsoft.com/office/powerpoint/2010/main" val="11441789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wipe(left)">
                                      <p:cBhvr>
                                        <p:cTn id="3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a:latin typeface="Calibri" panose="020F0502020204030204" pitchFamily="34" charset="0"/>
              </a:rPr>
              <a:t>+ Accountability to Affected People</a:t>
            </a:r>
            <a:endParaRPr lang="en-US" sz="4000" dirty="0">
              <a:latin typeface="Calibri" panose="020F0502020204030204" pitchFamily="34" charset="0"/>
            </a:endParaRPr>
          </a:p>
        </p:txBody>
      </p:sp>
      <p:sp>
        <p:nvSpPr>
          <p:cNvPr id="3" name="Content Placeholder 2"/>
          <p:cNvSpPr>
            <a:spLocks noGrp="1"/>
          </p:cNvSpPr>
          <p:nvPr>
            <p:ph sz="half" idx="4294967295"/>
          </p:nvPr>
        </p:nvSpPr>
        <p:spPr>
          <a:xfrm>
            <a:off x="170604" y="1341438"/>
            <a:ext cx="3241675" cy="5400675"/>
          </a:xfrm>
          <a:solidFill>
            <a:schemeClr val="accent2">
              <a:lumMod val="40000"/>
              <a:lumOff val="60000"/>
            </a:schemeClr>
          </a:solidFill>
        </p:spPr>
        <p:txBody>
          <a:bodyPr/>
          <a:lstStyle/>
          <a:p>
            <a:pPr marL="0" indent="0" algn="ctr">
              <a:buNone/>
            </a:pPr>
            <a:r>
              <a:rPr lang="en-GB" sz="2400" b="1" dirty="0"/>
              <a:t>Cluster Actions</a:t>
            </a:r>
          </a:p>
          <a:p>
            <a:pPr marL="355600" indent="-355600">
              <a:buFont typeface="Wingdings" charset="2"/>
              <a:buChar char="§"/>
            </a:pPr>
            <a:r>
              <a:rPr lang="en-CA" sz="2000" dirty="0"/>
              <a:t>Mechanisms to consult and involve affected people in decision-making agreed upon and used by partners</a:t>
            </a:r>
          </a:p>
          <a:p>
            <a:pPr marL="355600" indent="-355600">
              <a:buFont typeface="Wingdings" charset="2"/>
              <a:buChar char="§"/>
            </a:pPr>
            <a:r>
              <a:rPr lang="en-CA" sz="2000" dirty="0"/>
              <a:t>Mechanisms to receive, investigate and act upon complaints on the assistance received agreed upon and used by partners</a:t>
            </a:r>
          </a:p>
          <a:p>
            <a:pPr marL="355600" indent="-355600">
              <a:buFont typeface="Wingdings" charset="2"/>
              <a:buChar char="§"/>
            </a:pPr>
            <a:r>
              <a:rPr lang="en-CA" sz="2000" dirty="0"/>
              <a:t>Key issues relating to PSEA have been raised and discussed</a:t>
            </a:r>
          </a:p>
        </p:txBody>
      </p:sp>
      <p:sp>
        <p:nvSpPr>
          <p:cNvPr id="5" name="Content Placeholder 2"/>
          <p:cNvSpPr txBox="1">
            <a:spLocks/>
          </p:cNvSpPr>
          <p:nvPr/>
        </p:nvSpPr>
        <p:spPr>
          <a:xfrm>
            <a:off x="3652015" y="1393147"/>
            <a:ext cx="5238446" cy="509905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GB" b="1" dirty="0">
                <a:solidFill>
                  <a:prstClr val="black"/>
                </a:solidFill>
              </a:rPr>
              <a:t>What does this mean?</a:t>
            </a:r>
          </a:p>
          <a:p>
            <a:pPr marL="0" indent="0">
              <a:spcBef>
                <a:spcPts val="0"/>
              </a:spcBef>
              <a:buFont typeface="Arial"/>
              <a:buNone/>
            </a:pPr>
            <a:endParaRPr lang="en-GB" sz="2000" b="1" dirty="0">
              <a:solidFill>
                <a:prstClr val="black"/>
              </a:solidFill>
            </a:endParaRPr>
          </a:p>
          <a:p>
            <a:pPr>
              <a:spcBef>
                <a:spcPts val="0"/>
              </a:spcBef>
            </a:pPr>
            <a:r>
              <a:rPr lang="en-GB" sz="2200" dirty="0">
                <a:solidFill>
                  <a:prstClr val="black"/>
                </a:solidFill>
              </a:rPr>
              <a:t>Review and assess cluster partners’ capacities to implement complaints and feedback mechanisms</a:t>
            </a:r>
          </a:p>
          <a:p>
            <a:pPr>
              <a:spcBef>
                <a:spcPts val="0"/>
              </a:spcBef>
            </a:pPr>
            <a:endParaRPr lang="en-GB" sz="2200" dirty="0">
              <a:solidFill>
                <a:prstClr val="black"/>
              </a:solidFill>
            </a:endParaRPr>
          </a:p>
          <a:p>
            <a:pPr>
              <a:spcBef>
                <a:spcPts val="0"/>
              </a:spcBef>
            </a:pPr>
            <a:r>
              <a:rPr lang="en-GB" sz="2200" dirty="0">
                <a:solidFill>
                  <a:prstClr val="black"/>
                </a:solidFill>
              </a:rPr>
              <a:t>Promote common approaches to engaging with communities, including joint feedback and complaints mechanisms.</a:t>
            </a:r>
          </a:p>
          <a:p>
            <a:pPr marL="0" indent="0">
              <a:spcBef>
                <a:spcPts val="0"/>
              </a:spcBef>
              <a:buFont typeface="Arial"/>
              <a:buNone/>
            </a:pPr>
            <a:endParaRPr lang="en-GB" sz="2200" dirty="0">
              <a:solidFill>
                <a:prstClr val="black"/>
              </a:solidFill>
            </a:endParaRPr>
          </a:p>
          <a:p>
            <a:pPr>
              <a:spcBef>
                <a:spcPts val="0"/>
              </a:spcBef>
            </a:pPr>
            <a:r>
              <a:rPr lang="en-GB" sz="2200" dirty="0">
                <a:solidFill>
                  <a:prstClr val="black"/>
                </a:solidFill>
              </a:rPr>
              <a:t>Ensure that all cluster partners are aware of and know procedures for dealing with sensitive issues and complaints, including PSEA.</a:t>
            </a:r>
          </a:p>
          <a:p>
            <a:pPr>
              <a:spcBef>
                <a:spcPts val="0"/>
              </a:spcBef>
            </a:pPr>
            <a:endParaRPr lang="en-GB" sz="2200" dirty="0">
              <a:solidFill>
                <a:prstClr val="black"/>
              </a:solidFill>
            </a:endParaRPr>
          </a:p>
          <a:p>
            <a:pPr>
              <a:spcBef>
                <a:spcPts val="0"/>
              </a:spcBef>
            </a:pPr>
            <a:r>
              <a:rPr lang="en-GB" sz="2200" dirty="0">
                <a:solidFill>
                  <a:prstClr val="black"/>
                </a:solidFill>
              </a:rPr>
              <a:t>Promote regular discussions of feedback from affected people and ensure any actions or decisions are shared back to communities.</a:t>
            </a:r>
          </a:p>
          <a:p>
            <a:pPr marL="0" indent="0">
              <a:spcBef>
                <a:spcPts val="0"/>
              </a:spcBef>
              <a:buFont typeface="Arial"/>
              <a:buNone/>
            </a:pPr>
            <a:endParaRPr lang="en-GB" sz="2200" dirty="0">
              <a:solidFill>
                <a:prstClr val="black"/>
              </a:solidFill>
            </a:endParaRPr>
          </a:p>
        </p:txBody>
      </p:sp>
    </p:spTree>
    <p:extLst>
      <p:ext uri="{BB962C8B-B14F-4D97-AF65-F5344CB8AC3E}">
        <p14:creationId xmlns:p14="http://schemas.microsoft.com/office/powerpoint/2010/main" val="35436783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a:spLocks noGrp="1" noChangeArrowheads="1"/>
          </p:cNvSpPr>
          <p:nvPr>
            <p:ph type="title"/>
          </p:nvPr>
        </p:nvSpPr>
        <p:spPr>
          <a:solidFill>
            <a:srgbClr val="C1D150"/>
          </a:solidFill>
        </p:spPr>
        <p:txBody>
          <a:bodyPr rtlCol="0">
            <a:noAutofit/>
          </a:bodyPr>
          <a:lstStyle/>
          <a:p>
            <a:pPr marL="0" marR="0" lvl="0" indent="0">
              <a:spcBef>
                <a:spcPts val="0"/>
              </a:spcBef>
              <a:spcAft>
                <a:spcPts val="0"/>
              </a:spcAft>
            </a:pPr>
            <a:r>
              <a:rPr lang="en-GB" sz="4000" dirty="0"/>
              <a:t>All this contributes to responses that</a:t>
            </a:r>
            <a:r>
              <a:rPr lang="mr-IN" sz="4000" dirty="0"/>
              <a:t>…</a:t>
            </a:r>
            <a:endParaRPr lang="en-GB" sz="4000" dirty="0"/>
          </a:p>
        </p:txBody>
      </p:sp>
      <p:sp>
        <p:nvSpPr>
          <p:cNvPr id="5" name="Content Placeholder 2"/>
          <p:cNvSpPr txBox="1">
            <a:spLocks/>
          </p:cNvSpPr>
          <p:nvPr/>
        </p:nvSpPr>
        <p:spPr>
          <a:xfrm>
            <a:off x="146317" y="1142545"/>
            <a:ext cx="8808773" cy="5901765"/>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endParaRPr lang="en-GB" sz="2200" b="1" dirty="0">
              <a:solidFill>
                <a:prstClr val="black"/>
              </a:solidFill>
            </a:endParaRPr>
          </a:p>
          <a:p>
            <a:pPr marL="857250" lvl="1" indent="-457200">
              <a:spcBef>
                <a:spcPts val="0"/>
              </a:spcBef>
              <a:buFont typeface="+mj-ea"/>
              <a:buAutoNum type="circleNumDbPlain"/>
            </a:pPr>
            <a:r>
              <a:rPr lang="en-GB" sz="2200" b="1" dirty="0">
                <a:solidFill>
                  <a:prstClr val="black"/>
                </a:solidFill>
              </a:rPr>
              <a:t>Are appropriate and relevant </a:t>
            </a:r>
          </a:p>
          <a:p>
            <a:pPr marL="857250" lvl="1" indent="-457200">
              <a:spcBef>
                <a:spcPts val="0"/>
              </a:spcBef>
              <a:buFont typeface="+mj-ea"/>
              <a:buAutoNum type="circleNumDbPlain"/>
            </a:pPr>
            <a:endParaRPr lang="en-GB" sz="2200" b="1" dirty="0">
              <a:solidFill>
                <a:prstClr val="black"/>
              </a:solidFill>
            </a:endParaRPr>
          </a:p>
          <a:p>
            <a:pPr marL="857250" lvl="1" indent="-457200">
              <a:spcBef>
                <a:spcPts val="0"/>
              </a:spcBef>
              <a:buFont typeface="+mj-ea"/>
              <a:buAutoNum type="circleNumDbPlain"/>
            </a:pPr>
            <a:r>
              <a:rPr lang="en-GB" sz="2200" b="1" dirty="0">
                <a:solidFill>
                  <a:prstClr val="black"/>
                </a:solidFill>
              </a:rPr>
              <a:t>Are timely and effective</a:t>
            </a:r>
          </a:p>
          <a:p>
            <a:pPr marL="857250" lvl="1" indent="-457200">
              <a:spcBef>
                <a:spcPts val="0"/>
              </a:spcBef>
              <a:buFont typeface="+mj-ea"/>
              <a:buAutoNum type="circleNumDbPlain"/>
            </a:pPr>
            <a:endParaRPr lang="en-US" sz="2200" b="1" dirty="0">
              <a:solidFill>
                <a:prstClr val="black"/>
              </a:solidFill>
            </a:endParaRPr>
          </a:p>
          <a:p>
            <a:pPr marL="857250" lvl="1" indent="-457200">
              <a:spcBef>
                <a:spcPts val="0"/>
              </a:spcBef>
              <a:buFont typeface="+mj-ea"/>
              <a:buAutoNum type="circleNumDbPlain"/>
            </a:pPr>
            <a:r>
              <a:rPr lang="en-GB" sz="2200" b="1" dirty="0">
                <a:solidFill>
                  <a:prstClr val="black"/>
                </a:solidFill>
              </a:rPr>
              <a:t>Strengthen local capacities and avoid negative effects</a:t>
            </a:r>
          </a:p>
          <a:p>
            <a:pPr marL="857250" lvl="1" indent="-457200">
              <a:spcBef>
                <a:spcPts val="0"/>
              </a:spcBef>
              <a:buFont typeface="+mj-ea"/>
              <a:buAutoNum type="circleNumDbPlain"/>
            </a:pPr>
            <a:endParaRPr lang="en-US" sz="2200" b="1" dirty="0">
              <a:solidFill>
                <a:prstClr val="black"/>
              </a:solidFill>
            </a:endParaRPr>
          </a:p>
          <a:p>
            <a:pPr marL="857250" lvl="1" indent="-457200">
              <a:spcBef>
                <a:spcPts val="0"/>
              </a:spcBef>
              <a:buFont typeface="+mj-ea"/>
              <a:buAutoNum type="circleNumDbPlain"/>
            </a:pPr>
            <a:r>
              <a:rPr lang="en-GB" sz="2200" b="1" dirty="0">
                <a:solidFill>
                  <a:prstClr val="black"/>
                </a:solidFill>
              </a:rPr>
              <a:t>Are based on communication, participation and feedback</a:t>
            </a:r>
          </a:p>
          <a:p>
            <a:pPr marL="857250" lvl="1" indent="-457200">
              <a:spcBef>
                <a:spcPts val="0"/>
              </a:spcBef>
              <a:buFont typeface="+mj-ea"/>
              <a:buAutoNum type="circleNumDbPlain"/>
            </a:pPr>
            <a:endParaRPr lang="en-US" sz="2200" b="1" dirty="0">
              <a:solidFill>
                <a:prstClr val="black"/>
              </a:solidFill>
            </a:endParaRPr>
          </a:p>
          <a:p>
            <a:pPr marL="857250" lvl="1" indent="-457200">
              <a:spcBef>
                <a:spcPts val="0"/>
              </a:spcBef>
              <a:buFont typeface="+mj-ea"/>
              <a:buAutoNum type="circleNumDbPlain"/>
            </a:pPr>
            <a:r>
              <a:rPr lang="en-GB" sz="2200" b="1" dirty="0">
                <a:solidFill>
                  <a:prstClr val="black"/>
                </a:solidFill>
              </a:rPr>
              <a:t>Provide safe and accessible complaints and response mechanisms</a:t>
            </a:r>
          </a:p>
          <a:p>
            <a:pPr marL="857250" lvl="1" indent="-457200">
              <a:spcBef>
                <a:spcPts val="0"/>
              </a:spcBef>
              <a:buFont typeface="+mj-ea"/>
              <a:buAutoNum type="circleNumDbPlain"/>
            </a:pPr>
            <a:endParaRPr lang="en-US" sz="2200" b="1" dirty="0">
              <a:solidFill>
                <a:prstClr val="black"/>
              </a:solidFill>
            </a:endParaRPr>
          </a:p>
          <a:p>
            <a:pPr marL="857250" lvl="1" indent="-457200">
              <a:spcBef>
                <a:spcPts val="0"/>
              </a:spcBef>
              <a:buFont typeface="+mj-ea"/>
              <a:buAutoNum type="circleNumDbPlain"/>
            </a:pPr>
            <a:r>
              <a:rPr lang="en-GB" sz="2200" b="1" dirty="0">
                <a:solidFill>
                  <a:prstClr val="black"/>
                </a:solidFill>
              </a:rPr>
              <a:t>Are coordinated and complementary</a:t>
            </a:r>
          </a:p>
          <a:p>
            <a:pPr marL="857250" lvl="1" indent="-457200">
              <a:spcBef>
                <a:spcPts val="0"/>
              </a:spcBef>
              <a:buFont typeface="+mj-ea"/>
              <a:buAutoNum type="circleNumDbPlain"/>
            </a:pPr>
            <a:endParaRPr lang="en-US" sz="2200" b="1" dirty="0">
              <a:solidFill>
                <a:prstClr val="black"/>
              </a:solidFill>
            </a:endParaRPr>
          </a:p>
          <a:p>
            <a:pPr marL="857250" lvl="1" indent="-457200">
              <a:spcBef>
                <a:spcPts val="0"/>
              </a:spcBef>
              <a:buFont typeface="+mj-ea"/>
              <a:buAutoNum type="circleNumDbPlain"/>
            </a:pPr>
            <a:r>
              <a:rPr lang="en-GB" sz="2200" b="1" dirty="0">
                <a:solidFill>
                  <a:prstClr val="black"/>
                </a:solidFill>
              </a:rPr>
              <a:t>Support continuous learning and improvements</a:t>
            </a:r>
          </a:p>
          <a:p>
            <a:pPr marL="857250" lvl="1" indent="-457200">
              <a:spcBef>
                <a:spcPts val="0"/>
              </a:spcBef>
              <a:buFont typeface="+mj-ea"/>
              <a:buAutoNum type="circleNumDbPlain"/>
            </a:pPr>
            <a:endParaRPr lang="en-US" sz="2200" b="1" dirty="0">
              <a:solidFill>
                <a:prstClr val="black"/>
              </a:solidFill>
            </a:endParaRPr>
          </a:p>
          <a:p>
            <a:pPr marL="857250" lvl="1" indent="-457200">
              <a:spcBef>
                <a:spcPts val="0"/>
              </a:spcBef>
              <a:buFont typeface="+mj-ea"/>
              <a:buAutoNum type="circleNumDbPlain"/>
            </a:pPr>
            <a:r>
              <a:rPr lang="en-GB" sz="2200" b="1" dirty="0">
                <a:solidFill>
                  <a:prstClr val="black"/>
                </a:solidFill>
              </a:rPr>
              <a:t>Are delivered by competent staff</a:t>
            </a:r>
          </a:p>
          <a:p>
            <a:pPr marL="857250" lvl="1" indent="-457200">
              <a:spcBef>
                <a:spcPts val="0"/>
              </a:spcBef>
              <a:buFont typeface="+mj-ea"/>
              <a:buAutoNum type="circleNumDbPlain"/>
            </a:pPr>
            <a:endParaRPr lang="en-US" sz="2200" b="1" dirty="0">
              <a:solidFill>
                <a:prstClr val="black"/>
              </a:solidFill>
            </a:endParaRPr>
          </a:p>
          <a:p>
            <a:pPr marL="857250" lvl="1" indent="-457200">
              <a:spcBef>
                <a:spcPts val="0"/>
              </a:spcBef>
              <a:buFont typeface="+mj-ea"/>
              <a:buAutoNum type="circleNumDbPlain"/>
            </a:pPr>
            <a:r>
              <a:rPr lang="en-GB" sz="2200" b="1" dirty="0">
                <a:solidFill>
                  <a:prstClr val="black"/>
                </a:solidFill>
              </a:rPr>
              <a:t>Use resources efficiently and effectively</a:t>
            </a:r>
            <a:endParaRPr lang="en-US" sz="2200" b="1" dirty="0">
              <a:solidFill>
                <a:prstClr val="black"/>
              </a:solidFill>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8136121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wipe(left)">
                                      <p:cBhvr>
                                        <p:cTn id="11" dur="500"/>
                                        <p:tgtEl>
                                          <p:spTgt spid="5">
                                            <p:txEl>
                                              <p:pRg st="3" end="3"/>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wipe(left)">
                                      <p:cBhvr>
                                        <p:cTn id="15" dur="500"/>
                                        <p:tgtEl>
                                          <p:spTgt spid="5">
                                            <p:txEl>
                                              <p:pRg st="5" end="5"/>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wipe(left)">
                                      <p:cBhvr>
                                        <p:cTn id="19" dur="500"/>
                                        <p:tgtEl>
                                          <p:spTgt spid="5">
                                            <p:txEl>
                                              <p:pRg st="7" end="7"/>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animEffect transition="in" filter="wipe(left)">
                                      <p:cBhvr>
                                        <p:cTn id="23" dur="500"/>
                                        <p:tgtEl>
                                          <p:spTgt spid="5">
                                            <p:txEl>
                                              <p:pRg st="9" end="9"/>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animEffect transition="in" filter="wipe(left)">
                                      <p:cBhvr>
                                        <p:cTn id="27" dur="500"/>
                                        <p:tgtEl>
                                          <p:spTgt spid="5">
                                            <p:txEl>
                                              <p:pRg st="11" end="11"/>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animEffect transition="in" filter="wipe(left)">
                                      <p:cBhvr>
                                        <p:cTn id="31" dur="500"/>
                                        <p:tgtEl>
                                          <p:spTgt spid="5">
                                            <p:txEl>
                                              <p:pRg st="13" end="13"/>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
                                            <p:txEl>
                                              <p:pRg st="15" end="15"/>
                                            </p:txEl>
                                          </p:spTgt>
                                        </p:tgtEl>
                                        <p:attrNameLst>
                                          <p:attrName>style.visibility</p:attrName>
                                        </p:attrNameLst>
                                      </p:cBhvr>
                                      <p:to>
                                        <p:strVal val="visible"/>
                                      </p:to>
                                    </p:set>
                                    <p:animEffect transition="in" filter="wipe(left)">
                                      <p:cBhvr>
                                        <p:cTn id="35" dur="500"/>
                                        <p:tgtEl>
                                          <p:spTgt spid="5">
                                            <p:txEl>
                                              <p:pRg st="15" end="15"/>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5">
                                            <p:txEl>
                                              <p:pRg st="17" end="17"/>
                                            </p:txEl>
                                          </p:spTgt>
                                        </p:tgtEl>
                                        <p:attrNameLst>
                                          <p:attrName>style.visibility</p:attrName>
                                        </p:attrNameLst>
                                      </p:cBhvr>
                                      <p:to>
                                        <p:strVal val="visible"/>
                                      </p:to>
                                    </p:set>
                                    <p:animEffect transition="in" filter="wipe(left)">
                                      <p:cBhvr>
                                        <p:cTn id="39" dur="500"/>
                                        <p:tgtEl>
                                          <p:spTgt spid="5">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Grp="1" noChangeArrowheads="1"/>
          </p:cNvSpPr>
          <p:nvPr>
            <p:ph type="title"/>
          </p:nvPr>
        </p:nvSpPr>
        <p:spPr>
          <a:solidFill>
            <a:srgbClr val="C1D150"/>
          </a:solidFill>
        </p:spPr>
        <p:txBody>
          <a:bodyPr rtlCol="0">
            <a:normAutofit/>
          </a:bodyPr>
          <a:lstStyle/>
          <a:p>
            <a:pPr defTabSz="891760">
              <a:defRPr/>
            </a:pPr>
            <a:r>
              <a:rPr lang="en-GB" b="1" dirty="0">
                <a:solidFill>
                  <a:schemeClr val="bg1"/>
                </a:solidFill>
                <a:latin typeface="Calibri" panose="020F0502020204030204" pitchFamily="34" charset="0"/>
              </a:rPr>
              <a:t>Objectives of this Session</a:t>
            </a:r>
          </a:p>
        </p:txBody>
      </p:sp>
      <p:sp>
        <p:nvSpPr>
          <p:cNvPr id="17" name="TextBox 16"/>
          <p:cNvSpPr txBox="1"/>
          <p:nvPr/>
        </p:nvSpPr>
        <p:spPr>
          <a:xfrm>
            <a:off x="107504" y="1177231"/>
            <a:ext cx="8928992" cy="1077218"/>
          </a:xfrm>
          <a:prstGeom prst="rect">
            <a:avLst/>
          </a:prstGeom>
          <a:noFill/>
        </p:spPr>
        <p:txBody>
          <a:bodyPr wrap="square" rtlCol="0">
            <a:spAutoFit/>
          </a:bodyPr>
          <a:lstStyle/>
          <a:p>
            <a:pPr algn="ctr" defTabSz="457200"/>
            <a:r>
              <a:rPr lang="en-GB" sz="3200" dirty="0">
                <a:solidFill>
                  <a:prstClr val="black"/>
                </a:solidFill>
              </a:rPr>
              <a:t>By the end of this session, participants will be able to:</a:t>
            </a:r>
            <a:endParaRPr lang="en-US" sz="3200" b="1" dirty="0">
              <a:solidFill>
                <a:prstClr val="black"/>
              </a:solidFill>
            </a:endParaRPr>
          </a:p>
        </p:txBody>
      </p:sp>
      <p:sp>
        <p:nvSpPr>
          <p:cNvPr id="2" name="Rectangle 1"/>
          <p:cNvSpPr/>
          <p:nvPr/>
        </p:nvSpPr>
        <p:spPr>
          <a:xfrm>
            <a:off x="755576" y="2306327"/>
            <a:ext cx="7992888" cy="3416320"/>
          </a:xfrm>
          <a:prstGeom prst="rect">
            <a:avLst/>
          </a:prstGeom>
        </p:spPr>
        <p:txBody>
          <a:bodyPr wrap="square">
            <a:spAutoFit/>
          </a:bodyPr>
          <a:lstStyle/>
          <a:p>
            <a:pPr marL="457200" lvl="0" indent="-457200">
              <a:buFont typeface="Wingdings" panose="05000000000000000000" pitchFamily="2" charset="2"/>
              <a:buChar char="ü"/>
            </a:pPr>
            <a:r>
              <a:rPr lang="en-AU" sz="3200" dirty="0"/>
              <a:t>Explore L3 emergencies </a:t>
            </a:r>
            <a:endParaRPr lang="en-US" sz="3200" dirty="0"/>
          </a:p>
          <a:p>
            <a:pPr marL="457200" lvl="0" indent="-457200">
              <a:buFont typeface="Wingdings" panose="05000000000000000000" pitchFamily="2" charset="2"/>
              <a:buChar char="ü"/>
            </a:pPr>
            <a:r>
              <a:rPr lang="en-AU" sz="3200" dirty="0"/>
              <a:t>List the process for cluster activation and de-activation.</a:t>
            </a:r>
            <a:endParaRPr lang="en-US" sz="3200" dirty="0"/>
          </a:p>
          <a:p>
            <a:pPr marL="457200" indent="-457200">
              <a:buFont typeface="Wingdings" panose="05000000000000000000" pitchFamily="2" charset="2"/>
              <a:buChar char="ü"/>
            </a:pPr>
            <a:r>
              <a:rPr lang="en-AU" sz="3200" dirty="0"/>
              <a:t>Describe the Cluster Core Functions with a focus on AAP and explain how they relate to the Nutrition Cluster at the country level.</a:t>
            </a:r>
            <a:br>
              <a:rPr lang="en-CA" dirty="0">
                <a:latin typeface="Calibri" panose="020F0502020204030204" pitchFamily="34" charset="0"/>
                <a:ea typeface="Times New Roman" panose="02020603050405020304" pitchFamily="18" charset="0"/>
                <a:cs typeface="Segoe UI" panose="020B0502040204020203" pitchFamily="34" charset="0"/>
              </a:rPr>
            </a:br>
            <a:endParaRPr lang="en-US" sz="24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885900"/>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a:spLocks noGrp="1" noChangeArrowheads="1"/>
          </p:cNvSpPr>
          <p:nvPr>
            <p:ph type="title"/>
          </p:nvPr>
        </p:nvSpPr>
        <p:spPr>
          <a:solidFill>
            <a:srgbClr val="C1D150"/>
          </a:solidFill>
        </p:spPr>
        <p:txBody>
          <a:bodyPr rtlCol="0">
            <a:noAutofit/>
          </a:bodyPr>
          <a:lstStyle/>
          <a:p>
            <a:pPr marL="0" marR="0" lvl="0" indent="0">
              <a:spcBef>
                <a:spcPts val="0"/>
              </a:spcBef>
              <a:spcAft>
                <a:spcPts val="0"/>
              </a:spcAft>
            </a:pPr>
            <a:r>
              <a:rPr lang="fr-CH" sz="4000" dirty="0"/>
              <a:t>And the CHS commitments</a:t>
            </a:r>
            <a:endParaRPr lang="en-GB" sz="4000" dirty="0"/>
          </a:p>
        </p:txBody>
      </p:sp>
      <p:pic>
        <p:nvPicPr>
          <p:cNvPr id="4" name="Picture 3"/>
          <p:cNvPicPr>
            <a:picLocks noChangeAspect="1"/>
          </p:cNvPicPr>
          <p:nvPr/>
        </p:nvPicPr>
        <p:blipFill>
          <a:blip r:embed="rId3"/>
          <a:stretch>
            <a:fillRect/>
          </a:stretch>
        </p:blipFill>
        <p:spPr>
          <a:xfrm>
            <a:off x="1832819" y="1185424"/>
            <a:ext cx="5498458" cy="5498458"/>
          </a:xfrm>
          <a:prstGeom prst="rect">
            <a:avLst/>
          </a:prstGeom>
        </p:spPr>
      </p:pic>
    </p:spTree>
    <p:extLst>
      <p:ext uri="{BB962C8B-B14F-4D97-AF65-F5344CB8AC3E}">
        <p14:creationId xmlns:p14="http://schemas.microsoft.com/office/powerpoint/2010/main" val="3028017298"/>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8"/>
          <p:cNvSpPr>
            <a:spLocks noGrp="1" noChangeArrowheads="1"/>
          </p:cNvSpPr>
          <p:nvPr>
            <p:ph type="title"/>
          </p:nvPr>
        </p:nvSpPr>
        <p:spPr>
          <a:solidFill>
            <a:srgbClr val="C1D150"/>
          </a:solidFill>
        </p:spPr>
        <p:txBody>
          <a:bodyPr vert="horz" lIns="91440" tIns="45720" rIns="91440" bIns="45720" rtlCol="0" anchor="ctr">
            <a:normAutofit/>
          </a:bodyPr>
          <a:lstStyle/>
          <a:p>
            <a:pPr defTabSz="891760"/>
            <a:r>
              <a:rPr lang="en-GB" b="1" dirty="0">
                <a:solidFill>
                  <a:schemeClr val="bg1"/>
                </a:solidFill>
                <a:latin typeface="Calibri" panose="020F0502020204030204" pitchFamily="34" charset="0"/>
              </a:rPr>
              <a:t>Key Messages:</a:t>
            </a:r>
          </a:p>
        </p:txBody>
      </p:sp>
      <p:grpSp>
        <p:nvGrpSpPr>
          <p:cNvPr id="11" name="Group 10"/>
          <p:cNvGrpSpPr/>
          <p:nvPr/>
        </p:nvGrpSpPr>
        <p:grpSpPr>
          <a:xfrm>
            <a:off x="1340732" y="1953485"/>
            <a:ext cx="6743530" cy="1200329"/>
            <a:chOff x="1340730" y="1531590"/>
            <a:chExt cx="6743530" cy="1200329"/>
          </a:xfrm>
        </p:grpSpPr>
        <p:pic>
          <p:nvPicPr>
            <p:cNvPr id="3" name="Picture 2"/>
            <p:cNvPicPr>
              <a:picLocks noChangeAspect="1"/>
            </p:cNvPicPr>
            <p:nvPr/>
          </p:nvPicPr>
          <p:blipFill>
            <a:blip r:embed="rId3"/>
            <a:stretch>
              <a:fillRect/>
            </a:stretch>
          </p:blipFill>
          <p:spPr>
            <a:xfrm>
              <a:off x="1340730" y="1579982"/>
              <a:ext cx="380185" cy="549548"/>
            </a:xfrm>
            <a:prstGeom prst="rect">
              <a:avLst/>
            </a:prstGeom>
          </p:spPr>
        </p:pic>
        <p:sp>
          <p:nvSpPr>
            <p:cNvPr id="4" name="Rectangle 3"/>
            <p:cNvSpPr/>
            <p:nvPr/>
          </p:nvSpPr>
          <p:spPr>
            <a:xfrm>
              <a:off x="1970518" y="1531590"/>
              <a:ext cx="6113742" cy="1200329"/>
            </a:xfrm>
            <a:prstGeom prst="rect">
              <a:avLst/>
            </a:prstGeom>
          </p:spPr>
          <p:txBody>
            <a:bodyPr wrap="square">
              <a:spAutoFit/>
            </a:bodyPr>
            <a:lstStyle/>
            <a:p>
              <a:pPr defTabSz="457200"/>
              <a:r>
                <a:rPr lang="en-GB" sz="2400" dirty="0">
                  <a:solidFill>
                    <a:prstClr val="black"/>
                  </a:solidFill>
                  <a:ea typeface="Calibri" charset="0"/>
                  <a:cs typeface="Calibri" charset="0"/>
                </a:rPr>
                <a:t>Cluster Core Functions revolve around supporting better outcomes and accountability to affected people</a:t>
              </a:r>
            </a:p>
          </p:txBody>
        </p:sp>
      </p:grpSp>
      <p:grpSp>
        <p:nvGrpSpPr>
          <p:cNvPr id="8" name="Group 7"/>
          <p:cNvGrpSpPr/>
          <p:nvPr/>
        </p:nvGrpSpPr>
        <p:grpSpPr>
          <a:xfrm>
            <a:off x="1340732" y="3300103"/>
            <a:ext cx="6743528" cy="1200329"/>
            <a:chOff x="1340732" y="3300103"/>
            <a:chExt cx="6743528" cy="1200329"/>
          </a:xfrm>
        </p:grpSpPr>
        <p:sp>
          <p:nvSpPr>
            <p:cNvPr id="10" name="Rectangle 9"/>
            <p:cNvSpPr/>
            <p:nvPr/>
          </p:nvSpPr>
          <p:spPr>
            <a:xfrm>
              <a:off x="1970518" y="3300103"/>
              <a:ext cx="6113742" cy="1200329"/>
            </a:xfrm>
            <a:prstGeom prst="rect">
              <a:avLst/>
            </a:prstGeom>
          </p:spPr>
          <p:txBody>
            <a:bodyPr wrap="square">
              <a:spAutoFit/>
            </a:bodyPr>
            <a:lstStyle/>
            <a:p>
              <a:pPr defTabSz="457200"/>
              <a:r>
                <a:rPr lang="en-GB" sz="2400" dirty="0">
                  <a:solidFill>
                    <a:prstClr val="black"/>
                  </a:solidFill>
                  <a:ea typeface="Calibri" charset="0"/>
                  <a:cs typeface="Calibri" charset="0"/>
                </a:rPr>
                <a:t>The core functions help ensure partners align their work towards collective and coordinated approaches</a:t>
              </a:r>
            </a:p>
          </p:txBody>
        </p:sp>
        <p:pic>
          <p:nvPicPr>
            <p:cNvPr id="13" name="Picture 12"/>
            <p:cNvPicPr>
              <a:picLocks noChangeAspect="1"/>
            </p:cNvPicPr>
            <p:nvPr/>
          </p:nvPicPr>
          <p:blipFill>
            <a:blip r:embed="rId3"/>
            <a:stretch>
              <a:fillRect/>
            </a:stretch>
          </p:blipFill>
          <p:spPr>
            <a:xfrm>
              <a:off x="1340732" y="3492728"/>
              <a:ext cx="380185" cy="549548"/>
            </a:xfrm>
            <a:prstGeom prst="rect">
              <a:avLst/>
            </a:prstGeom>
          </p:spPr>
        </p:pic>
      </p:grpSp>
      <p:grpSp>
        <p:nvGrpSpPr>
          <p:cNvPr id="7" name="Group 6"/>
          <p:cNvGrpSpPr/>
          <p:nvPr/>
        </p:nvGrpSpPr>
        <p:grpSpPr>
          <a:xfrm>
            <a:off x="1340732" y="4658190"/>
            <a:ext cx="6743528" cy="1200329"/>
            <a:chOff x="1340732" y="3673283"/>
            <a:chExt cx="6743528" cy="1200329"/>
          </a:xfrm>
        </p:grpSpPr>
        <p:sp>
          <p:nvSpPr>
            <p:cNvPr id="20" name="Rectangle 19"/>
            <p:cNvSpPr/>
            <p:nvPr/>
          </p:nvSpPr>
          <p:spPr>
            <a:xfrm>
              <a:off x="1970518" y="3673283"/>
              <a:ext cx="6113742" cy="1200329"/>
            </a:xfrm>
            <a:prstGeom prst="rect">
              <a:avLst/>
            </a:prstGeom>
          </p:spPr>
          <p:txBody>
            <a:bodyPr wrap="square">
              <a:spAutoFit/>
            </a:bodyPr>
            <a:lstStyle/>
            <a:p>
              <a:pPr defTabSz="457200"/>
              <a:r>
                <a:rPr lang="en-US" sz="2400" dirty="0">
                  <a:solidFill>
                    <a:prstClr val="black"/>
                  </a:solidFill>
                </a:rPr>
                <a:t>The functions form the basis of how a cluster works together, and include issues beyond implementation</a:t>
              </a:r>
            </a:p>
          </p:txBody>
        </p:sp>
        <p:pic>
          <p:nvPicPr>
            <p:cNvPr id="15" name="Picture 14"/>
            <p:cNvPicPr>
              <a:picLocks noChangeAspect="1"/>
            </p:cNvPicPr>
            <p:nvPr/>
          </p:nvPicPr>
          <p:blipFill>
            <a:blip r:embed="rId3"/>
            <a:stretch>
              <a:fillRect/>
            </a:stretch>
          </p:blipFill>
          <p:spPr>
            <a:xfrm>
              <a:off x="1340732" y="3998673"/>
              <a:ext cx="380185" cy="549548"/>
            </a:xfrm>
            <a:prstGeom prst="rect">
              <a:avLst/>
            </a:prstGeom>
          </p:spPr>
        </p:pic>
      </p:grpSp>
    </p:spTree>
    <p:extLst>
      <p:ext uri="{BB962C8B-B14F-4D97-AF65-F5344CB8AC3E}">
        <p14:creationId xmlns:p14="http://schemas.microsoft.com/office/powerpoint/2010/main" val="414177580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84620" y="1143000"/>
            <a:ext cx="5627540" cy="426612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800" b="1" dirty="0">
                <a:solidFill>
                  <a:prstClr val="black"/>
                </a:solidFill>
              </a:rPr>
              <a:t>L3 emergencies </a:t>
            </a:r>
            <a:r>
              <a:rPr lang="en-US" sz="2800" dirty="0">
                <a:solidFill>
                  <a:prstClr val="black"/>
                </a:solidFill>
                <a:ea typeface="MS PGothic" charset="0"/>
              </a:rPr>
              <a:t>are </a:t>
            </a:r>
            <a:r>
              <a:rPr lang="en-US" sz="2800" dirty="0">
                <a:solidFill>
                  <a:prstClr val="black"/>
                </a:solidFill>
              </a:rPr>
              <a:t>exceptional in view of their:</a:t>
            </a:r>
          </a:p>
          <a:p>
            <a:pPr lvl="1">
              <a:spcBef>
                <a:spcPts val="0"/>
              </a:spcBef>
            </a:pPr>
            <a:r>
              <a:rPr lang="en-US" dirty="0">
                <a:solidFill>
                  <a:prstClr val="black"/>
                </a:solidFill>
              </a:rPr>
              <a:t>scale, </a:t>
            </a:r>
          </a:p>
          <a:p>
            <a:pPr lvl="1">
              <a:spcBef>
                <a:spcPts val="0"/>
              </a:spcBef>
            </a:pPr>
            <a:r>
              <a:rPr lang="en-US" dirty="0">
                <a:solidFill>
                  <a:prstClr val="black"/>
                </a:solidFill>
              </a:rPr>
              <a:t>complexity, </a:t>
            </a:r>
          </a:p>
          <a:p>
            <a:pPr lvl="1">
              <a:spcBef>
                <a:spcPts val="0"/>
              </a:spcBef>
            </a:pPr>
            <a:r>
              <a:rPr lang="en-US" dirty="0">
                <a:solidFill>
                  <a:prstClr val="black"/>
                </a:solidFill>
              </a:rPr>
              <a:t>urgency, </a:t>
            </a:r>
          </a:p>
          <a:p>
            <a:pPr lvl="1">
              <a:spcBef>
                <a:spcPts val="0"/>
              </a:spcBef>
            </a:pPr>
            <a:r>
              <a:rPr lang="en-US" dirty="0">
                <a:solidFill>
                  <a:prstClr val="black"/>
                </a:solidFill>
              </a:rPr>
              <a:t>the capacity required to respond, and </a:t>
            </a:r>
          </a:p>
          <a:p>
            <a:pPr lvl="1">
              <a:spcBef>
                <a:spcPts val="0"/>
              </a:spcBef>
            </a:pPr>
            <a:r>
              <a:rPr lang="en-US" dirty="0">
                <a:solidFill>
                  <a:prstClr val="black"/>
                </a:solidFill>
              </a:rPr>
              <a:t>the reputational risk to humanitarian organizations and responders. </a:t>
            </a:r>
          </a:p>
        </p:txBody>
      </p:sp>
      <p:sp>
        <p:nvSpPr>
          <p:cNvPr id="9" name="Rectangle 18"/>
          <p:cNvSpPr>
            <a:spLocks noGrp="1" noChangeArrowheads="1"/>
          </p:cNvSpPr>
          <p:nvPr>
            <p:ph type="title"/>
          </p:nvPr>
        </p:nvSpPr>
        <p:spPr>
          <a:solidFill>
            <a:srgbClr val="C1D150"/>
          </a:solidFill>
        </p:spPr>
        <p:txBody>
          <a:bodyPr vert="horz" lIns="91440" tIns="45720" rIns="91440" bIns="45720" rtlCol="0" anchor="ctr">
            <a:normAutofit/>
          </a:bodyPr>
          <a:lstStyle/>
          <a:p>
            <a:pPr defTabSz="891760"/>
            <a:r>
              <a:rPr lang="en-GB" b="1" dirty="0">
                <a:solidFill>
                  <a:schemeClr val="bg1"/>
                </a:solidFill>
                <a:latin typeface="Calibri" panose="020F0502020204030204" pitchFamily="34" charset="0"/>
              </a:rPr>
              <a:t>Level 3 Emergencies</a:t>
            </a:r>
          </a:p>
        </p:txBody>
      </p:sp>
      <p:sp>
        <p:nvSpPr>
          <p:cNvPr id="3" name="Rectangle 2"/>
          <p:cNvSpPr/>
          <p:nvPr/>
        </p:nvSpPr>
        <p:spPr>
          <a:xfrm>
            <a:off x="457200" y="5445224"/>
            <a:ext cx="8437408" cy="830997"/>
          </a:xfrm>
          <a:prstGeom prst="rect">
            <a:avLst/>
          </a:prstGeom>
          <a:ln w="31750">
            <a:solidFill>
              <a:schemeClr val="tx1"/>
            </a:solidFill>
          </a:ln>
        </p:spPr>
        <p:txBody>
          <a:bodyPr wrap="square">
            <a:spAutoFit/>
          </a:bodyPr>
          <a:lstStyle/>
          <a:p>
            <a:pPr defTabSz="457200"/>
            <a:r>
              <a:rPr lang="en-US" sz="2400" i="1" dirty="0">
                <a:solidFill>
                  <a:prstClr val="black"/>
                </a:solidFill>
                <a:ea typeface="MS PGothic" charset="0"/>
              </a:rPr>
              <a:t>Within </a:t>
            </a:r>
            <a:r>
              <a:rPr lang="en-US" sz="2400" b="1" i="1" dirty="0">
                <a:solidFill>
                  <a:prstClr val="black"/>
                </a:solidFill>
                <a:ea typeface="MS PGothic" charset="0"/>
              </a:rPr>
              <a:t>48 hours </a:t>
            </a:r>
            <a:r>
              <a:rPr lang="en-US" sz="2400" i="1" dirty="0">
                <a:solidFill>
                  <a:prstClr val="black"/>
                </a:solidFill>
                <a:ea typeface="MS PGothic" charset="0"/>
              </a:rPr>
              <a:t>of a sudden-onset emergency, the IASC will determine whether it is a Level 3 emergency or not.</a:t>
            </a:r>
          </a:p>
        </p:txBody>
      </p:sp>
      <p:pic>
        <p:nvPicPr>
          <p:cNvPr id="5" name="Picture 4"/>
          <p:cNvPicPr>
            <a:picLocks noChangeAspect="1"/>
          </p:cNvPicPr>
          <p:nvPr/>
        </p:nvPicPr>
        <p:blipFill>
          <a:blip r:embed="rId3"/>
          <a:stretch>
            <a:fillRect/>
          </a:stretch>
        </p:blipFill>
        <p:spPr>
          <a:xfrm>
            <a:off x="6191250" y="1887060"/>
            <a:ext cx="2952750" cy="2724150"/>
          </a:xfrm>
          <a:prstGeom prst="rect">
            <a:avLst/>
          </a:prstGeom>
        </p:spPr>
      </p:pic>
    </p:spTree>
    <p:extLst>
      <p:ext uri="{BB962C8B-B14F-4D97-AF65-F5344CB8AC3E}">
        <p14:creationId xmlns:p14="http://schemas.microsoft.com/office/powerpoint/2010/main" val="40136892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wipe(left)">
                                      <p:cBhvr>
                                        <p:cTn id="19" dur="500"/>
                                        <p:tgtEl>
                                          <p:spTgt spid="8">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wipe(left)">
                                      <p:cBhvr>
                                        <p:cTn id="23" dur="500"/>
                                        <p:tgtEl>
                                          <p:spTgt spid="8">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8">
                                            <p:txEl>
                                              <p:pRg st="0" end="0"/>
                                            </p:txEl>
                                          </p:spTgt>
                                        </p:tgtEl>
                                      </p:cBhvr>
                                    </p:animEffect>
                                    <p:set>
                                      <p:cBhvr>
                                        <p:cTn id="32" dur="1" fill="hold">
                                          <p:stCondLst>
                                            <p:cond delay="499"/>
                                          </p:stCondLst>
                                        </p:cTn>
                                        <p:tgtEl>
                                          <p:spTgt spid="8">
                                            <p:txEl>
                                              <p:pRg st="0" end="0"/>
                                            </p:txEl>
                                          </p:spTgt>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8">
                                            <p:txEl>
                                              <p:pRg st="1" end="1"/>
                                            </p:txEl>
                                          </p:spTgt>
                                        </p:tgtEl>
                                      </p:cBhvr>
                                    </p:animEffect>
                                    <p:set>
                                      <p:cBhvr>
                                        <p:cTn id="35" dur="1" fill="hold">
                                          <p:stCondLst>
                                            <p:cond delay="499"/>
                                          </p:stCondLst>
                                        </p:cTn>
                                        <p:tgtEl>
                                          <p:spTgt spid="8">
                                            <p:txEl>
                                              <p:pRg st="1" end="1"/>
                                            </p:txEl>
                                          </p:spTgt>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8">
                                            <p:txEl>
                                              <p:pRg st="2" end="2"/>
                                            </p:txEl>
                                          </p:spTgt>
                                        </p:tgtEl>
                                      </p:cBhvr>
                                    </p:animEffect>
                                    <p:set>
                                      <p:cBhvr>
                                        <p:cTn id="38" dur="1" fill="hold">
                                          <p:stCondLst>
                                            <p:cond delay="499"/>
                                          </p:stCondLst>
                                        </p:cTn>
                                        <p:tgtEl>
                                          <p:spTgt spid="8">
                                            <p:txEl>
                                              <p:pRg st="2" end="2"/>
                                            </p:txEl>
                                          </p:spTgt>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8">
                                            <p:txEl>
                                              <p:pRg st="3" end="3"/>
                                            </p:txEl>
                                          </p:spTgt>
                                        </p:tgtEl>
                                      </p:cBhvr>
                                    </p:animEffect>
                                    <p:set>
                                      <p:cBhvr>
                                        <p:cTn id="41" dur="1" fill="hold">
                                          <p:stCondLst>
                                            <p:cond delay="499"/>
                                          </p:stCondLst>
                                        </p:cTn>
                                        <p:tgtEl>
                                          <p:spTgt spid="8">
                                            <p:txEl>
                                              <p:pRg st="3" end="3"/>
                                            </p:txEl>
                                          </p:spTgt>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8">
                                            <p:txEl>
                                              <p:pRg st="4" end="4"/>
                                            </p:txEl>
                                          </p:spTgt>
                                        </p:tgtEl>
                                      </p:cBhvr>
                                    </p:animEffect>
                                    <p:set>
                                      <p:cBhvr>
                                        <p:cTn id="44" dur="1" fill="hold">
                                          <p:stCondLst>
                                            <p:cond delay="499"/>
                                          </p:stCondLst>
                                        </p:cTn>
                                        <p:tgtEl>
                                          <p:spTgt spid="8">
                                            <p:txEl>
                                              <p:pRg st="4" end="4"/>
                                            </p:txEl>
                                          </p:spTgt>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8">
                                            <p:txEl>
                                              <p:pRg st="5" end="5"/>
                                            </p:txEl>
                                          </p:spTgt>
                                        </p:tgtEl>
                                      </p:cBhvr>
                                    </p:animEffect>
                                    <p:set>
                                      <p:cBhvr>
                                        <p:cTn id="47" dur="1" fill="hold">
                                          <p:stCondLst>
                                            <p:cond delay="499"/>
                                          </p:stCondLst>
                                        </p:cTn>
                                        <p:tgtEl>
                                          <p:spTgt spid="8">
                                            <p:txEl>
                                              <p:pRg st="5" end="5"/>
                                            </p:txEl>
                                          </p:spTgt>
                                        </p:tgtEl>
                                        <p:attrNameLst>
                                          <p:attrName>style.visibility</p:attrName>
                                        </p:attrNameLst>
                                      </p:cBhvr>
                                      <p:to>
                                        <p:strVal val="hidden"/>
                                      </p:to>
                                    </p:set>
                                  </p:childTnLst>
                                </p:cTn>
                              </p:par>
                            </p:childTnLst>
                          </p:cTn>
                        </p:par>
                        <p:par>
                          <p:cTn id="48" fill="hold">
                            <p:stCondLst>
                              <p:cond delay="500"/>
                            </p:stCondLst>
                            <p:childTnLst>
                              <p:par>
                                <p:cTn id="49" presetID="31"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1000" fill="hold"/>
                                        <p:tgtEl>
                                          <p:spTgt spid="5"/>
                                        </p:tgtEl>
                                        <p:attrNameLst>
                                          <p:attrName>ppt_w</p:attrName>
                                        </p:attrNameLst>
                                      </p:cBhvr>
                                      <p:tavLst>
                                        <p:tav tm="0">
                                          <p:val>
                                            <p:fltVal val="0"/>
                                          </p:val>
                                        </p:tav>
                                        <p:tav tm="100000">
                                          <p:val>
                                            <p:strVal val="#ppt_w"/>
                                          </p:val>
                                        </p:tav>
                                      </p:tavLst>
                                    </p:anim>
                                    <p:anim calcmode="lin" valueType="num">
                                      <p:cBhvr>
                                        <p:cTn id="52" dur="1000" fill="hold"/>
                                        <p:tgtEl>
                                          <p:spTgt spid="5"/>
                                        </p:tgtEl>
                                        <p:attrNameLst>
                                          <p:attrName>ppt_h</p:attrName>
                                        </p:attrNameLst>
                                      </p:cBhvr>
                                      <p:tavLst>
                                        <p:tav tm="0">
                                          <p:val>
                                            <p:fltVal val="0"/>
                                          </p:val>
                                        </p:tav>
                                        <p:tav tm="100000">
                                          <p:val>
                                            <p:strVal val="#ppt_h"/>
                                          </p:val>
                                        </p:tav>
                                      </p:tavLst>
                                    </p:anim>
                                    <p:anim calcmode="lin" valueType="num">
                                      <p:cBhvr>
                                        <p:cTn id="53" dur="1000" fill="hold"/>
                                        <p:tgtEl>
                                          <p:spTgt spid="5"/>
                                        </p:tgtEl>
                                        <p:attrNameLst>
                                          <p:attrName>style.rotation</p:attrName>
                                        </p:attrNameLst>
                                      </p:cBhvr>
                                      <p:tavLst>
                                        <p:tav tm="0">
                                          <p:val>
                                            <p:fltVal val="90"/>
                                          </p:val>
                                        </p:tav>
                                        <p:tav tm="100000">
                                          <p:val>
                                            <p:fltVal val="0"/>
                                          </p:val>
                                        </p:tav>
                                      </p:tavLst>
                                    </p:anim>
                                    <p:animEffect transition="in" filter="fade">
                                      <p:cBhvr>
                                        <p:cTn id="54" dur="1000"/>
                                        <p:tgtEl>
                                          <p:spTgt spid="5"/>
                                        </p:tgtEl>
                                      </p:cBhvr>
                                    </p:animEffect>
                                  </p:childTnLst>
                                </p:cTn>
                              </p:par>
                            </p:childTnLst>
                          </p:cTn>
                        </p:par>
                        <p:par>
                          <p:cTn id="55" fill="hold">
                            <p:stCondLst>
                              <p:cond delay="1500"/>
                            </p:stCondLst>
                            <p:childTnLst>
                              <p:par>
                                <p:cTn id="56" presetID="1" presetClass="entr" presetSubtype="0" fill="hold" grpId="0" nodeType="afterEffect">
                                  <p:stCondLst>
                                    <p:cond delay="0"/>
                                  </p:stCondLst>
                                  <p:childTnLst>
                                    <p:set>
                                      <p:cBhvr>
                                        <p:cTn id="5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93204" y="2492896"/>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solidFill>
                <a:prstClr val="black"/>
              </a:solidFill>
            </a:endParaRPr>
          </a:p>
        </p:txBody>
      </p:sp>
      <p:sp>
        <p:nvSpPr>
          <p:cNvPr id="9" name="Rectangle 18"/>
          <p:cNvSpPr>
            <a:spLocks noGrp="1" noChangeArrowheads="1"/>
          </p:cNvSpPr>
          <p:nvPr>
            <p:ph type="title"/>
          </p:nvPr>
        </p:nvSpPr>
        <p:spPr>
          <a:solidFill>
            <a:srgbClr val="C1D150"/>
          </a:solidFill>
        </p:spPr>
        <p:txBody>
          <a:bodyPr vert="horz" lIns="91440" tIns="45720" rIns="91440" bIns="45720" rtlCol="0" anchor="ctr">
            <a:normAutofit/>
          </a:bodyPr>
          <a:lstStyle/>
          <a:p>
            <a:pPr defTabSz="891760"/>
            <a:r>
              <a:rPr lang="en-GB" b="1" dirty="0">
                <a:solidFill>
                  <a:schemeClr val="bg1"/>
                </a:solidFill>
                <a:latin typeface="Calibri" panose="020F0502020204030204" pitchFamily="34" charset="0"/>
              </a:rPr>
              <a:t>When is the Cluster activated?</a:t>
            </a:r>
          </a:p>
        </p:txBody>
      </p:sp>
      <p:graphicFrame>
        <p:nvGraphicFramePr>
          <p:cNvPr id="3" name="Diagram 2"/>
          <p:cNvGraphicFramePr/>
          <p:nvPr>
            <p:extLst/>
          </p:nvPr>
        </p:nvGraphicFramePr>
        <p:xfrm>
          <a:off x="457200" y="1558344"/>
          <a:ext cx="8229600" cy="5074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78553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graphicEl>
                                              <a:dgm id="{5324312D-F2F0-4B1C-93E9-59A29B5C6CCD}"/>
                                            </p:graphicEl>
                                          </p:spTgt>
                                        </p:tgtEl>
                                        <p:attrNameLst>
                                          <p:attrName>style.visibility</p:attrName>
                                        </p:attrNameLst>
                                      </p:cBhvr>
                                      <p:to>
                                        <p:strVal val="visible"/>
                                      </p:to>
                                    </p:set>
                                    <p:animEffect transition="in" filter="diamond(in)">
                                      <p:cBhvr>
                                        <p:cTn id="7" dur="1000"/>
                                        <p:tgtEl>
                                          <p:spTgt spid="3">
                                            <p:graphicEl>
                                              <a:dgm id="{5324312D-F2F0-4B1C-93E9-59A29B5C6CCD}"/>
                                            </p:graphicEl>
                                          </p:spTgt>
                                        </p:tgtEl>
                                      </p:cBhvr>
                                    </p:animEffect>
                                  </p:childTnLst>
                                </p:cTn>
                              </p:par>
                            </p:childTnLst>
                          </p:cTn>
                        </p:par>
                        <p:par>
                          <p:cTn id="8" fill="hold">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3">
                                            <p:graphicEl>
                                              <a:dgm id="{93DFA4A0-50FF-4287-B736-AD1B77D2FE73}"/>
                                            </p:graphicEl>
                                          </p:spTgt>
                                        </p:tgtEl>
                                        <p:attrNameLst>
                                          <p:attrName>style.visibility</p:attrName>
                                        </p:attrNameLst>
                                      </p:cBhvr>
                                      <p:to>
                                        <p:strVal val="visible"/>
                                      </p:to>
                                    </p:set>
                                    <p:animEffect transition="in" filter="diamond(in)">
                                      <p:cBhvr>
                                        <p:cTn id="11" dur="1000"/>
                                        <p:tgtEl>
                                          <p:spTgt spid="3">
                                            <p:graphicEl>
                                              <a:dgm id="{93DFA4A0-50FF-4287-B736-AD1B77D2FE73}"/>
                                            </p:graphicEl>
                                          </p:spTgt>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3">
                                            <p:graphicEl>
                                              <a:dgm id="{6B9840D1-C264-47C8-B1F8-D0EBF54AD6BA}"/>
                                            </p:graphicEl>
                                          </p:spTgt>
                                        </p:tgtEl>
                                        <p:attrNameLst>
                                          <p:attrName>style.visibility</p:attrName>
                                        </p:attrNameLst>
                                      </p:cBhvr>
                                      <p:to>
                                        <p:strVal val="visible"/>
                                      </p:to>
                                    </p:set>
                                    <p:animEffect transition="in" filter="diamond(in)">
                                      <p:cBhvr>
                                        <p:cTn id="14" dur="1000"/>
                                        <p:tgtEl>
                                          <p:spTgt spid="3">
                                            <p:graphicEl>
                                              <a:dgm id="{6B9840D1-C264-47C8-B1F8-D0EBF54AD6BA}"/>
                                            </p:graphicEl>
                                          </p:spTgt>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3">
                                            <p:graphicEl>
                                              <a:dgm id="{0655E8C3-EB23-4787-B067-D618780C11E0}"/>
                                            </p:graphicEl>
                                          </p:spTgt>
                                        </p:tgtEl>
                                        <p:attrNameLst>
                                          <p:attrName>style.visibility</p:attrName>
                                        </p:attrNameLst>
                                      </p:cBhvr>
                                      <p:to>
                                        <p:strVal val="visible"/>
                                      </p:to>
                                    </p:set>
                                    <p:animEffect transition="in" filter="diamond(in)">
                                      <p:cBhvr>
                                        <p:cTn id="17" dur="1000"/>
                                        <p:tgtEl>
                                          <p:spTgt spid="3">
                                            <p:graphicEl>
                                              <a:dgm id="{0655E8C3-EB23-4787-B067-D618780C11E0}"/>
                                            </p:graphicEl>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3">
                                            <p:graphicEl>
                                              <a:dgm id="{A3307D95-06B0-436C-8D4A-FDBF186532E3}"/>
                                            </p:graphicEl>
                                          </p:spTgt>
                                        </p:tgtEl>
                                        <p:attrNameLst>
                                          <p:attrName>style.visibility</p:attrName>
                                        </p:attrNameLst>
                                      </p:cBhvr>
                                      <p:to>
                                        <p:strVal val="visible"/>
                                      </p:to>
                                    </p:set>
                                    <p:animEffect transition="in" filter="diamond(in)">
                                      <p:cBhvr>
                                        <p:cTn id="20" dur="1000"/>
                                        <p:tgtEl>
                                          <p:spTgt spid="3">
                                            <p:graphicEl>
                                              <a:dgm id="{A3307D95-06B0-436C-8D4A-FDBF186532E3}"/>
                                            </p:graphic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3">
                                            <p:graphicEl>
                                              <a:dgm id="{DB04C110-254E-43C3-B297-23E775315457}"/>
                                            </p:graphicEl>
                                          </p:spTgt>
                                        </p:tgtEl>
                                        <p:attrNameLst>
                                          <p:attrName>style.visibility</p:attrName>
                                        </p:attrNameLst>
                                      </p:cBhvr>
                                      <p:to>
                                        <p:strVal val="visible"/>
                                      </p:to>
                                    </p:set>
                                    <p:animEffect transition="in" filter="diamond(in)">
                                      <p:cBhvr>
                                        <p:cTn id="23" dur="1000"/>
                                        <p:tgtEl>
                                          <p:spTgt spid="3">
                                            <p:graphicEl>
                                              <a:dgm id="{DB04C110-254E-43C3-B297-23E775315457}"/>
                                            </p:graphicEl>
                                          </p:spTgt>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3">
                                            <p:graphicEl>
                                              <a:dgm id="{D3CE22B5-96FA-4AFF-AB37-8ABCCCAFF349}"/>
                                            </p:graphicEl>
                                          </p:spTgt>
                                        </p:tgtEl>
                                        <p:attrNameLst>
                                          <p:attrName>style.visibility</p:attrName>
                                        </p:attrNameLst>
                                      </p:cBhvr>
                                      <p:to>
                                        <p:strVal val="visible"/>
                                      </p:to>
                                    </p:set>
                                    <p:animEffect transition="in" filter="diamond(in)">
                                      <p:cBhvr>
                                        <p:cTn id="26" dur="1000"/>
                                        <p:tgtEl>
                                          <p:spTgt spid="3">
                                            <p:graphicEl>
                                              <a:dgm id="{D3CE22B5-96FA-4AFF-AB37-8ABCCCAFF34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AtOnc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93204" y="2492896"/>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solidFill>
                <a:prstClr val="black"/>
              </a:solidFill>
            </a:endParaRPr>
          </a:p>
        </p:txBody>
      </p:sp>
      <p:sp>
        <p:nvSpPr>
          <p:cNvPr id="5" name="Content Placeholder 2"/>
          <p:cNvSpPr txBox="1">
            <a:spLocks/>
          </p:cNvSpPr>
          <p:nvPr/>
        </p:nvSpPr>
        <p:spPr>
          <a:xfrm>
            <a:off x="308236" y="1638762"/>
            <a:ext cx="8527528" cy="6053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600"/>
              </a:spcAft>
              <a:buFont typeface="Arial" pitchFamily="34" charset="0"/>
              <a:buNone/>
            </a:pPr>
            <a:r>
              <a:rPr lang="en-US" sz="2800" dirty="0">
                <a:solidFill>
                  <a:prstClr val="black"/>
                </a:solidFill>
              </a:rPr>
              <a:t>Clusters will only be activated </a:t>
            </a:r>
            <a:r>
              <a:rPr lang="en-US" sz="2800" b="1" dirty="0">
                <a:solidFill>
                  <a:prstClr val="black"/>
                </a:solidFill>
              </a:rPr>
              <a:t>as and when required</a:t>
            </a:r>
            <a:r>
              <a:rPr lang="en-US" sz="2800" dirty="0">
                <a:solidFill>
                  <a:prstClr val="black"/>
                </a:solidFill>
              </a:rPr>
              <a:t>. </a:t>
            </a:r>
          </a:p>
        </p:txBody>
      </p:sp>
      <p:sp>
        <p:nvSpPr>
          <p:cNvPr id="6" name="Rectangle 18"/>
          <p:cNvSpPr>
            <a:spLocks noGrp="1" noChangeArrowheads="1"/>
          </p:cNvSpPr>
          <p:nvPr>
            <p:ph type="title"/>
          </p:nvPr>
        </p:nvSpPr>
        <p:spPr>
          <a:solidFill>
            <a:srgbClr val="C1D150"/>
          </a:solidFill>
        </p:spPr>
        <p:txBody>
          <a:bodyPr vert="horz" lIns="91440" tIns="45720" rIns="91440" bIns="45720" rtlCol="0" anchor="ctr">
            <a:noAutofit/>
          </a:bodyPr>
          <a:lstStyle/>
          <a:p>
            <a:pPr defTabSz="891760"/>
            <a:r>
              <a:rPr lang="en-GB" sz="3600" b="1" dirty="0">
                <a:solidFill>
                  <a:schemeClr val="bg1"/>
                </a:solidFill>
                <a:latin typeface="Calibri" panose="020F0502020204030204" pitchFamily="34" charset="0"/>
              </a:rPr>
              <a:t>Humanitarian System-wide Emergency Activation</a:t>
            </a:r>
          </a:p>
        </p:txBody>
      </p:sp>
      <p:sp>
        <p:nvSpPr>
          <p:cNvPr id="2" name="TextBox 1"/>
          <p:cNvSpPr txBox="1"/>
          <p:nvPr/>
        </p:nvSpPr>
        <p:spPr>
          <a:xfrm>
            <a:off x="1063253" y="2452318"/>
            <a:ext cx="5242558" cy="461665"/>
          </a:xfrm>
          <a:prstGeom prst="rect">
            <a:avLst/>
          </a:prstGeom>
          <a:noFill/>
        </p:spPr>
        <p:txBody>
          <a:bodyPr wrap="square" rtlCol="0">
            <a:spAutoFit/>
          </a:bodyPr>
          <a:lstStyle/>
          <a:p>
            <a:pPr defTabSz="457200"/>
            <a:r>
              <a:rPr lang="en-GB" sz="2400" dirty="0">
                <a:solidFill>
                  <a:prstClr val="black"/>
                </a:solidFill>
              </a:rPr>
              <a:t>Their activation will be:</a:t>
            </a:r>
          </a:p>
        </p:txBody>
      </p:sp>
      <p:grpSp>
        <p:nvGrpSpPr>
          <p:cNvPr id="9" name="Group 8"/>
          <p:cNvGrpSpPr/>
          <p:nvPr/>
        </p:nvGrpSpPr>
        <p:grpSpPr>
          <a:xfrm>
            <a:off x="1566386" y="3232405"/>
            <a:ext cx="2395471" cy="415937"/>
            <a:chOff x="2202287" y="1776845"/>
            <a:chExt cx="2395471" cy="415937"/>
          </a:xfrm>
        </p:grpSpPr>
        <p:sp>
          <p:nvSpPr>
            <p:cNvPr id="10" name="Up Arrow 9"/>
            <p:cNvSpPr/>
            <p:nvPr/>
          </p:nvSpPr>
          <p:spPr>
            <a:xfrm>
              <a:off x="2202287" y="1776845"/>
              <a:ext cx="425003" cy="385159"/>
            </a:xfrm>
            <a:prstGeom prst="up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TextBox 10"/>
            <p:cNvSpPr txBox="1"/>
            <p:nvPr/>
          </p:nvSpPr>
          <p:spPr>
            <a:xfrm>
              <a:off x="2627290" y="1792672"/>
              <a:ext cx="1970468" cy="400110"/>
            </a:xfrm>
            <a:prstGeom prst="rect">
              <a:avLst/>
            </a:prstGeom>
            <a:noFill/>
          </p:spPr>
          <p:txBody>
            <a:bodyPr wrap="square" rtlCol="0">
              <a:spAutoFit/>
            </a:bodyPr>
            <a:lstStyle/>
            <a:p>
              <a:pPr defTabSz="457200"/>
              <a:r>
                <a:rPr lang="en-GB" sz="2000" dirty="0">
                  <a:solidFill>
                    <a:prstClr val="black"/>
                  </a:solidFill>
                </a:rPr>
                <a:t>More </a:t>
              </a:r>
              <a:r>
                <a:rPr lang="en-GB" sz="2000" b="1" dirty="0">
                  <a:solidFill>
                    <a:prstClr val="black"/>
                  </a:solidFill>
                </a:rPr>
                <a:t>strategic</a:t>
              </a:r>
              <a:endParaRPr lang="en-US" sz="2000" b="1" dirty="0">
                <a:solidFill>
                  <a:prstClr val="black"/>
                </a:solidFill>
              </a:endParaRPr>
            </a:p>
          </p:txBody>
        </p:sp>
      </p:grpSp>
      <p:grpSp>
        <p:nvGrpSpPr>
          <p:cNvPr id="12" name="Group 11"/>
          <p:cNvGrpSpPr/>
          <p:nvPr/>
        </p:nvGrpSpPr>
        <p:grpSpPr>
          <a:xfrm>
            <a:off x="4369585" y="3156877"/>
            <a:ext cx="2609067" cy="566993"/>
            <a:chOff x="4964805" y="1693502"/>
            <a:chExt cx="1976907" cy="707886"/>
          </a:xfrm>
        </p:grpSpPr>
        <p:sp>
          <p:nvSpPr>
            <p:cNvPr id="13" name="Up Arrow 12"/>
            <p:cNvSpPr/>
            <p:nvPr/>
          </p:nvSpPr>
          <p:spPr>
            <a:xfrm rot="10800000">
              <a:off x="4964805" y="1822748"/>
              <a:ext cx="425003" cy="385159"/>
            </a:xfrm>
            <a:prstGeom prst="up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4" name="TextBox 13"/>
            <p:cNvSpPr txBox="1"/>
            <p:nvPr/>
          </p:nvSpPr>
          <p:spPr>
            <a:xfrm>
              <a:off x="5389808" y="1693502"/>
              <a:ext cx="1551904" cy="707886"/>
            </a:xfrm>
            <a:prstGeom prst="rect">
              <a:avLst/>
            </a:prstGeom>
            <a:noFill/>
          </p:spPr>
          <p:txBody>
            <a:bodyPr wrap="square" rtlCol="0">
              <a:spAutoFit/>
            </a:bodyPr>
            <a:lstStyle/>
            <a:p>
              <a:pPr defTabSz="457200"/>
              <a:r>
                <a:rPr lang="en-GB" sz="2000" dirty="0">
                  <a:solidFill>
                    <a:prstClr val="black"/>
                  </a:solidFill>
                </a:rPr>
                <a:t>Less </a:t>
              </a:r>
              <a:r>
                <a:rPr lang="en-GB" sz="2000" b="1" dirty="0">
                  <a:solidFill>
                    <a:prstClr val="black"/>
                  </a:solidFill>
                </a:rPr>
                <a:t>automatic</a:t>
              </a:r>
              <a:endParaRPr lang="en-US" sz="2000" b="1" dirty="0">
                <a:solidFill>
                  <a:prstClr val="black"/>
                </a:solidFill>
              </a:endParaRPr>
            </a:p>
          </p:txBody>
        </p:sp>
      </p:grpSp>
      <p:grpSp>
        <p:nvGrpSpPr>
          <p:cNvPr id="3" name="Group 2"/>
          <p:cNvGrpSpPr/>
          <p:nvPr/>
        </p:nvGrpSpPr>
        <p:grpSpPr>
          <a:xfrm>
            <a:off x="1566386" y="3946437"/>
            <a:ext cx="2395471" cy="470419"/>
            <a:chOff x="1566386" y="3768117"/>
            <a:chExt cx="2395471" cy="470419"/>
          </a:xfrm>
        </p:grpSpPr>
        <p:pic>
          <p:nvPicPr>
            <p:cNvPr id="15" name="Picture 14"/>
            <p:cNvPicPr>
              <a:picLocks noChangeAspect="1"/>
            </p:cNvPicPr>
            <p:nvPr/>
          </p:nvPicPr>
          <p:blipFill>
            <a:blip r:embed="rId3"/>
            <a:stretch>
              <a:fillRect/>
            </a:stretch>
          </p:blipFill>
          <p:spPr>
            <a:xfrm>
              <a:off x="1566386" y="3768117"/>
              <a:ext cx="470419" cy="470419"/>
            </a:xfrm>
            <a:prstGeom prst="rect">
              <a:avLst/>
            </a:prstGeom>
          </p:spPr>
        </p:pic>
        <p:sp>
          <p:nvSpPr>
            <p:cNvPr id="16" name="TextBox 15"/>
            <p:cNvSpPr txBox="1"/>
            <p:nvPr/>
          </p:nvSpPr>
          <p:spPr>
            <a:xfrm>
              <a:off x="1991389" y="3818660"/>
              <a:ext cx="1970468" cy="400110"/>
            </a:xfrm>
            <a:prstGeom prst="rect">
              <a:avLst/>
            </a:prstGeom>
            <a:noFill/>
          </p:spPr>
          <p:txBody>
            <a:bodyPr wrap="square" rtlCol="0">
              <a:spAutoFit/>
            </a:bodyPr>
            <a:lstStyle/>
            <a:p>
              <a:pPr defTabSz="457200"/>
              <a:r>
                <a:rPr lang="en-GB" sz="2000" dirty="0">
                  <a:solidFill>
                    <a:prstClr val="black"/>
                  </a:solidFill>
                </a:rPr>
                <a:t>Time limited</a:t>
              </a:r>
              <a:endParaRPr lang="en-US" sz="2000" b="1" dirty="0">
                <a:solidFill>
                  <a:prstClr val="black"/>
                </a:solidFill>
              </a:endParaRPr>
            </a:p>
          </p:txBody>
        </p:sp>
      </p:grpSp>
      <p:grpSp>
        <p:nvGrpSpPr>
          <p:cNvPr id="7" name="Group 6"/>
          <p:cNvGrpSpPr/>
          <p:nvPr/>
        </p:nvGrpSpPr>
        <p:grpSpPr>
          <a:xfrm>
            <a:off x="4369584" y="3818659"/>
            <a:ext cx="3969485" cy="863927"/>
            <a:chOff x="4369585" y="3640340"/>
            <a:chExt cx="3783170" cy="707886"/>
          </a:xfrm>
        </p:grpSpPr>
        <p:pic>
          <p:nvPicPr>
            <p:cNvPr id="17" name="Picture 16"/>
            <p:cNvPicPr>
              <a:picLocks noChangeAspect="1"/>
            </p:cNvPicPr>
            <p:nvPr/>
          </p:nvPicPr>
          <p:blipFill>
            <a:blip r:embed="rId4"/>
            <a:stretch>
              <a:fillRect/>
            </a:stretch>
          </p:blipFill>
          <p:spPr>
            <a:xfrm>
              <a:off x="4369585" y="3688898"/>
              <a:ext cx="421448" cy="549217"/>
            </a:xfrm>
            <a:prstGeom prst="rect">
              <a:avLst/>
            </a:prstGeom>
          </p:spPr>
        </p:pic>
        <p:sp>
          <p:nvSpPr>
            <p:cNvPr id="19" name="TextBox 18"/>
            <p:cNvSpPr txBox="1"/>
            <p:nvPr/>
          </p:nvSpPr>
          <p:spPr>
            <a:xfrm>
              <a:off x="4791033" y="3640340"/>
              <a:ext cx="3361722" cy="707886"/>
            </a:xfrm>
            <a:prstGeom prst="rect">
              <a:avLst/>
            </a:prstGeom>
            <a:noFill/>
          </p:spPr>
          <p:txBody>
            <a:bodyPr wrap="square" rtlCol="0">
              <a:spAutoFit/>
            </a:bodyPr>
            <a:lstStyle/>
            <a:p>
              <a:pPr defTabSz="457200"/>
              <a:r>
                <a:rPr lang="en-GB" sz="2000" dirty="0">
                  <a:solidFill>
                    <a:prstClr val="black"/>
                  </a:solidFill>
                </a:rPr>
                <a:t>Strengthen existing national-led </a:t>
              </a:r>
              <a:r>
                <a:rPr lang="en-GB" sz="2000" b="1" dirty="0">
                  <a:solidFill>
                    <a:prstClr val="black"/>
                  </a:solidFill>
                </a:rPr>
                <a:t>coordination mechanisms</a:t>
              </a:r>
              <a:endParaRPr lang="en-US" sz="2000" b="1" dirty="0">
                <a:solidFill>
                  <a:prstClr val="black"/>
                </a:solidFill>
              </a:endParaRPr>
            </a:p>
          </p:txBody>
        </p:sp>
      </p:grpSp>
      <p:sp>
        <p:nvSpPr>
          <p:cNvPr id="22" name="Rectangle 21"/>
          <p:cNvSpPr/>
          <p:nvPr/>
        </p:nvSpPr>
        <p:spPr>
          <a:xfrm>
            <a:off x="493204" y="5137239"/>
            <a:ext cx="7845866" cy="1031051"/>
          </a:xfrm>
          <a:prstGeom prst="rect">
            <a:avLst/>
          </a:prstGeom>
        </p:spPr>
        <p:txBody>
          <a:bodyPr wrap="square">
            <a:spAutoFit/>
          </a:bodyPr>
          <a:lstStyle/>
          <a:p>
            <a:pPr algn="ctr" defTabSz="457200">
              <a:spcAft>
                <a:spcPts val="600"/>
              </a:spcAft>
            </a:pPr>
            <a:r>
              <a:rPr lang="en-US" sz="2800" dirty="0">
                <a:solidFill>
                  <a:prstClr val="white"/>
                </a:solidFill>
              </a:rPr>
              <a:t>In recognition of the diversity of crises, no </a:t>
            </a:r>
          </a:p>
          <a:p>
            <a:pPr algn="ctr" defTabSz="457200">
              <a:spcAft>
                <a:spcPts val="600"/>
              </a:spcAft>
            </a:pPr>
            <a:r>
              <a:rPr lang="en-US" sz="2800" dirty="0">
                <a:solidFill>
                  <a:prstClr val="white"/>
                </a:solidFill>
              </a:rPr>
              <a:t>“one size fits all” approach to Cluster management.</a:t>
            </a:r>
          </a:p>
        </p:txBody>
      </p:sp>
    </p:spTree>
    <p:extLst>
      <p:ext uri="{BB962C8B-B14F-4D97-AF65-F5344CB8AC3E}">
        <p14:creationId xmlns:p14="http://schemas.microsoft.com/office/powerpoint/2010/main" val="35935728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par>
                          <p:cTn id="12" fill="hold">
                            <p:stCondLst>
                              <p:cond delay="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grpId="0" nodeType="clickEffect">
                                  <p:stCondLst>
                                    <p:cond delay="0"/>
                                  </p:stCondLst>
                                  <p:iterate type="lt">
                                    <p:tmPct val="4000"/>
                                  </p:iterate>
                                  <p:childTnLst>
                                    <p:set>
                                      <p:cBhvr override="childStyle">
                                        <p:cTn id="31" dur="500" fill="hold"/>
                                        <p:tgtEl>
                                          <p:spTgt spid="22"/>
                                        </p:tgtEl>
                                        <p:attrNameLst>
                                          <p:attrName>style.color</p:attrName>
                                        </p:attrNameLst>
                                      </p:cBhvr>
                                      <p:to>
                                        <p:clrVal>
                                          <a:srgbClr val="000000"/>
                                        </p:clrVal>
                                      </p:to>
                                    </p:set>
                                    <p:set>
                                      <p:cBhvr>
                                        <p:cTn id="32" dur="500" fill="hold"/>
                                        <p:tgtEl>
                                          <p:spTgt spid="22"/>
                                        </p:tgtEl>
                                        <p:attrNameLst>
                                          <p:attrName>fillcolor</p:attrName>
                                        </p:attrNameLst>
                                      </p:cBhvr>
                                      <p:to>
                                        <p:clrVal>
                                          <a:srgbClr val="000000"/>
                                        </p:clrVal>
                                      </p:to>
                                    </p:set>
                                    <p:set>
                                      <p:cBhvr>
                                        <p:cTn id="33"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txBox="1">
            <a:spLocks/>
          </p:cNvSpPr>
          <p:nvPr/>
        </p:nvSpPr>
        <p:spPr>
          <a:xfrm>
            <a:off x="457200" y="2080418"/>
            <a:ext cx="8229600" cy="284117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dirty="0">
                <a:solidFill>
                  <a:prstClr val="black"/>
                </a:solidFill>
              </a:rPr>
              <a:t>In small groups, what would be the </a:t>
            </a:r>
          </a:p>
          <a:p>
            <a:pPr marL="0" indent="0" algn="ctr">
              <a:buFont typeface="Arial" pitchFamily="34" charset="0"/>
              <a:buNone/>
            </a:pPr>
            <a:r>
              <a:rPr lang="en-US" sz="3600" b="1" dirty="0">
                <a:solidFill>
                  <a:prstClr val="black"/>
                </a:solidFill>
              </a:rPr>
              <a:t>ideal conditions </a:t>
            </a:r>
          </a:p>
          <a:p>
            <a:pPr marL="0" indent="0" algn="ctr">
              <a:buFont typeface="Arial" pitchFamily="34" charset="0"/>
              <a:buNone/>
            </a:pPr>
            <a:r>
              <a:rPr lang="en-US" sz="3600" dirty="0">
                <a:solidFill>
                  <a:prstClr val="black"/>
                </a:solidFill>
              </a:rPr>
              <a:t>for a Cluster to be de-activated?</a:t>
            </a:r>
          </a:p>
        </p:txBody>
      </p:sp>
      <p:sp>
        <p:nvSpPr>
          <p:cNvPr id="5" name="Rectangle 18"/>
          <p:cNvSpPr>
            <a:spLocks noGrp="1" noChangeArrowheads="1"/>
          </p:cNvSpPr>
          <p:nvPr>
            <p:ph type="title"/>
          </p:nvPr>
        </p:nvSpPr>
        <p:spPr>
          <a:solidFill>
            <a:srgbClr val="C1D150"/>
          </a:solidFill>
        </p:spPr>
        <p:txBody>
          <a:bodyPr vert="horz" lIns="91440" tIns="45720" rIns="91440" bIns="45720" rtlCol="0" anchor="ctr">
            <a:normAutofit/>
          </a:bodyPr>
          <a:lstStyle/>
          <a:p>
            <a:pPr defTabSz="891760"/>
            <a:r>
              <a:rPr lang="en-GB" b="1" dirty="0">
                <a:solidFill>
                  <a:schemeClr val="bg1"/>
                </a:solidFill>
                <a:latin typeface="Calibri" panose="020F0502020204030204" pitchFamily="34" charset="0"/>
              </a:rPr>
              <a:t>Cluster De-activation</a:t>
            </a:r>
          </a:p>
        </p:txBody>
      </p:sp>
    </p:spTree>
    <p:extLst>
      <p:ext uri="{BB962C8B-B14F-4D97-AF65-F5344CB8AC3E}">
        <p14:creationId xmlns:p14="http://schemas.microsoft.com/office/powerpoint/2010/main" val="1641835300"/>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457200" y="1598849"/>
            <a:ext cx="8229600" cy="56933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a:solidFill>
                  <a:prstClr val="black"/>
                </a:solidFill>
              </a:rPr>
              <a:t>Same criteria is used to activate and de-activate. </a:t>
            </a:r>
            <a:endParaRPr lang="en-US" dirty="0">
              <a:solidFill>
                <a:srgbClr val="C0504D"/>
              </a:solidFill>
            </a:endParaRPr>
          </a:p>
        </p:txBody>
      </p:sp>
      <p:sp>
        <p:nvSpPr>
          <p:cNvPr id="11" name="Rectangle 18"/>
          <p:cNvSpPr>
            <a:spLocks noGrp="1" noChangeArrowheads="1"/>
          </p:cNvSpPr>
          <p:nvPr>
            <p:ph type="title"/>
          </p:nvPr>
        </p:nvSpPr>
        <p:spPr>
          <a:solidFill>
            <a:srgbClr val="C1D150"/>
          </a:solidFill>
        </p:spPr>
        <p:txBody>
          <a:bodyPr vert="horz" lIns="91440" tIns="45720" rIns="91440" bIns="45720" rtlCol="0" anchor="ctr">
            <a:normAutofit/>
          </a:bodyPr>
          <a:lstStyle/>
          <a:p>
            <a:pPr defTabSz="891760"/>
            <a:r>
              <a:rPr lang="en-GB" b="1" dirty="0">
                <a:solidFill>
                  <a:schemeClr val="bg1"/>
                </a:solidFill>
                <a:latin typeface="Calibri" panose="020F0502020204030204" pitchFamily="34" charset="0"/>
              </a:rPr>
              <a:t>Cluster De-activation</a:t>
            </a:r>
          </a:p>
        </p:txBody>
      </p:sp>
      <p:sp>
        <p:nvSpPr>
          <p:cNvPr id="2" name="Rectangle 1"/>
          <p:cNvSpPr/>
          <p:nvPr/>
        </p:nvSpPr>
        <p:spPr>
          <a:xfrm>
            <a:off x="457200" y="2278856"/>
            <a:ext cx="8229600" cy="523220"/>
          </a:xfrm>
          <a:prstGeom prst="rect">
            <a:avLst/>
          </a:prstGeom>
        </p:spPr>
        <p:txBody>
          <a:bodyPr wrap="square">
            <a:spAutoFit/>
          </a:bodyPr>
          <a:lstStyle/>
          <a:p>
            <a:pPr defTabSz="457200"/>
            <a:r>
              <a:rPr lang="en-US" sz="2800" b="1" dirty="0">
                <a:solidFill>
                  <a:prstClr val="black"/>
                </a:solidFill>
              </a:rPr>
              <a:t>De-activation if:</a:t>
            </a:r>
          </a:p>
        </p:txBody>
      </p:sp>
      <p:pic>
        <p:nvPicPr>
          <p:cNvPr id="6" name="Picture 2" descr="Image result for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100" y="2816259"/>
            <a:ext cx="926250" cy="77864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1652154" y="3054296"/>
            <a:ext cx="7034645" cy="1384995"/>
          </a:xfrm>
          <a:prstGeom prst="rect">
            <a:avLst/>
          </a:prstGeom>
        </p:spPr>
        <p:txBody>
          <a:bodyPr wrap="square">
            <a:spAutoFit/>
          </a:bodyPr>
          <a:lstStyle/>
          <a:p>
            <a:pPr defTabSz="457200"/>
            <a:r>
              <a:rPr lang="en-US" sz="2800" dirty="0">
                <a:solidFill>
                  <a:prstClr val="white"/>
                </a:solidFill>
              </a:rPr>
              <a:t>Humanitarian situation has </a:t>
            </a:r>
            <a:r>
              <a:rPr lang="en-US" sz="2800" b="1" dirty="0">
                <a:solidFill>
                  <a:prstClr val="white"/>
                </a:solidFill>
              </a:rPr>
              <a:t>improved significantly </a:t>
            </a:r>
            <a:r>
              <a:rPr lang="en-US" sz="2800" dirty="0">
                <a:solidFill>
                  <a:prstClr val="white"/>
                </a:solidFill>
              </a:rPr>
              <a:t>(with decreased needs and reduced need for response).</a:t>
            </a:r>
          </a:p>
        </p:txBody>
      </p:sp>
      <p:sp>
        <p:nvSpPr>
          <p:cNvPr id="4" name="Rectangle 3"/>
          <p:cNvSpPr/>
          <p:nvPr/>
        </p:nvSpPr>
        <p:spPr>
          <a:xfrm>
            <a:off x="1652154" y="4634967"/>
            <a:ext cx="7034644" cy="1384995"/>
          </a:xfrm>
          <a:prstGeom prst="rect">
            <a:avLst/>
          </a:prstGeom>
        </p:spPr>
        <p:txBody>
          <a:bodyPr wrap="square">
            <a:spAutoFit/>
          </a:bodyPr>
          <a:lstStyle/>
          <a:p>
            <a:pPr defTabSz="457200"/>
            <a:r>
              <a:rPr lang="en-US" sz="2800" dirty="0">
                <a:solidFill>
                  <a:prstClr val="white"/>
                </a:solidFill>
              </a:rPr>
              <a:t>National structures acquired </a:t>
            </a:r>
            <a:r>
              <a:rPr lang="en-US" sz="2800" b="1" dirty="0">
                <a:solidFill>
                  <a:prstClr val="white"/>
                </a:solidFill>
              </a:rPr>
              <a:t>sufficient capacity </a:t>
            </a:r>
            <a:r>
              <a:rPr lang="en-US" sz="2800" dirty="0">
                <a:solidFill>
                  <a:prstClr val="white"/>
                </a:solidFill>
              </a:rPr>
              <a:t>to coordinate and meet humanitarian needs.</a:t>
            </a:r>
          </a:p>
        </p:txBody>
      </p:sp>
      <p:sp>
        <p:nvSpPr>
          <p:cNvPr id="10" name="Cube 9"/>
          <p:cNvSpPr/>
          <p:nvPr/>
        </p:nvSpPr>
        <p:spPr>
          <a:xfrm rot="5400000">
            <a:off x="1064724" y="3147562"/>
            <a:ext cx="425003" cy="425003"/>
          </a:xfrm>
          <a:prstGeom prst="cube">
            <a:avLst>
              <a:gd name="adj" fmla="val 10714"/>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2" name="Picture 2" descr="Image result for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100" y="4357751"/>
            <a:ext cx="926250" cy="778649"/>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Cube 12"/>
          <p:cNvSpPr/>
          <p:nvPr/>
        </p:nvSpPr>
        <p:spPr>
          <a:xfrm rot="5400000">
            <a:off x="1064724" y="4689054"/>
            <a:ext cx="425003" cy="425003"/>
          </a:xfrm>
          <a:prstGeom prst="cube">
            <a:avLst>
              <a:gd name="adj" fmla="val 10714"/>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TextBox 7"/>
          <p:cNvSpPr txBox="1"/>
          <p:nvPr/>
        </p:nvSpPr>
        <p:spPr>
          <a:xfrm>
            <a:off x="191483" y="2927600"/>
            <a:ext cx="8761034" cy="14834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defTabSz="457200">
              <a:spcBef>
                <a:spcPct val="20000"/>
              </a:spcBef>
            </a:pPr>
            <a:r>
              <a:rPr lang="en-US" sz="3200" dirty="0">
                <a:solidFill>
                  <a:prstClr val="white"/>
                </a:solidFill>
              </a:rPr>
              <a:t>Remember!!!</a:t>
            </a:r>
          </a:p>
          <a:p>
            <a:pPr algn="ctr" defTabSz="457200">
              <a:spcBef>
                <a:spcPct val="20000"/>
              </a:spcBef>
            </a:pPr>
            <a:r>
              <a:rPr lang="en-US" sz="3200" dirty="0">
                <a:solidFill>
                  <a:prstClr val="white"/>
                </a:solidFill>
              </a:rPr>
              <a:t>Clusters are a </a:t>
            </a:r>
            <a:r>
              <a:rPr lang="en-US" sz="3200" i="1" u="sng" dirty="0">
                <a:solidFill>
                  <a:prstClr val="white"/>
                </a:solidFill>
              </a:rPr>
              <a:t>temporary</a:t>
            </a:r>
            <a:r>
              <a:rPr lang="en-US" sz="3200" dirty="0">
                <a:solidFill>
                  <a:prstClr val="white"/>
                </a:solidFill>
              </a:rPr>
              <a:t> coordination solution!</a:t>
            </a:r>
          </a:p>
          <a:p>
            <a:pPr algn="ctr" defTabSz="457200"/>
            <a:endParaRPr lang="en-US" sz="2000" dirty="0">
              <a:solidFill>
                <a:prstClr val="white"/>
              </a:solidFill>
            </a:endParaRPr>
          </a:p>
        </p:txBody>
      </p:sp>
    </p:spTree>
    <p:extLst>
      <p:ext uri="{BB962C8B-B14F-4D97-AF65-F5344CB8AC3E}">
        <p14:creationId xmlns:p14="http://schemas.microsoft.com/office/powerpoint/2010/main" val="41911298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6" presetClass="emph" presetSubtype="0" fill="hold" grpId="0" nodeType="withEffect">
                                  <p:stCondLst>
                                    <p:cond delay="0"/>
                                  </p:stCondLst>
                                  <p:iterate type="lt">
                                    <p:tmPct val="4000"/>
                                  </p:iterate>
                                  <p:childTnLst>
                                    <p:set>
                                      <p:cBhvr override="childStyle">
                                        <p:cTn id="16" dur="500" fill="hold"/>
                                        <p:tgtEl>
                                          <p:spTgt spid="3"/>
                                        </p:tgtEl>
                                        <p:attrNameLst>
                                          <p:attrName>style.color</p:attrName>
                                        </p:attrNameLst>
                                      </p:cBhvr>
                                      <p:to>
                                        <p:clrVal>
                                          <a:srgbClr val="000000"/>
                                        </p:clrVal>
                                      </p:to>
                                    </p:set>
                                    <p:set>
                                      <p:cBhvr>
                                        <p:cTn id="17" dur="500" fill="hold"/>
                                        <p:tgtEl>
                                          <p:spTgt spid="3"/>
                                        </p:tgtEl>
                                        <p:attrNameLst>
                                          <p:attrName>fillcolor</p:attrName>
                                        </p:attrNameLst>
                                      </p:cBhvr>
                                      <p:to>
                                        <p:clrVal>
                                          <a:srgbClr val="000000"/>
                                        </p:clrVal>
                                      </p:to>
                                    </p:set>
                                    <p:set>
                                      <p:cBhvr>
                                        <p:cTn id="18" dur="500" fill="hold"/>
                                        <p:tgtEl>
                                          <p:spTgt spid="3"/>
                                        </p:tgtEl>
                                        <p:attrNameLst>
                                          <p:attrName>fill.type</p:attrName>
                                        </p:attrNameLst>
                                      </p:cBhvr>
                                      <p:to>
                                        <p:strVal val="solid"/>
                                      </p:to>
                                    </p:set>
                                  </p:childTnLst>
                                </p:cTn>
                              </p:par>
                              <p:par>
                                <p:cTn id="19" presetID="2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2800"/>
                            </p:stCondLst>
                            <p:childTnLst>
                              <p:par>
                                <p:cTn id="23" presetID="1"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6" presetClass="emph" presetSubtype="0" fill="hold" grpId="0" nodeType="withEffect">
                                  <p:stCondLst>
                                    <p:cond delay="0"/>
                                  </p:stCondLst>
                                  <p:iterate type="lt">
                                    <p:tmPct val="4000"/>
                                  </p:iterate>
                                  <p:childTnLst>
                                    <p:set>
                                      <p:cBhvr override="childStyle">
                                        <p:cTn id="26" dur="500" fill="hold"/>
                                        <p:tgtEl>
                                          <p:spTgt spid="4"/>
                                        </p:tgtEl>
                                        <p:attrNameLst>
                                          <p:attrName>style.color</p:attrName>
                                        </p:attrNameLst>
                                      </p:cBhvr>
                                      <p:to>
                                        <p:clrVal>
                                          <a:srgbClr val="000000"/>
                                        </p:clrVal>
                                      </p:to>
                                    </p:set>
                                    <p:set>
                                      <p:cBhvr>
                                        <p:cTn id="27" dur="500" fill="hold"/>
                                        <p:tgtEl>
                                          <p:spTgt spid="4"/>
                                        </p:tgtEl>
                                        <p:attrNameLst>
                                          <p:attrName>fillcolor</p:attrName>
                                        </p:attrNameLst>
                                      </p:cBhvr>
                                      <p:to>
                                        <p:clrVal>
                                          <a:srgbClr val="000000"/>
                                        </p:clrVal>
                                      </p:to>
                                    </p:set>
                                    <p:set>
                                      <p:cBhvr>
                                        <p:cTn id="28" dur="500" fill="hold"/>
                                        <p:tgtEl>
                                          <p:spTgt spid="4"/>
                                        </p:tgtEl>
                                        <p:attrNameLst>
                                          <p:attrName>fill.type</p:attrName>
                                        </p:attrNameLst>
                                      </p:cBhvr>
                                      <p:to>
                                        <p:strVal val="solid"/>
                                      </p:to>
                                    </p:set>
                                  </p:childTnLst>
                                </p:cTn>
                              </p:par>
                              <p:par>
                                <p:cTn id="29" presetID="22" presetClass="entr" presetSubtype="8"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9" presetClass="emph" presetSubtype="0" grpId="1" nodeType="withEffect">
                                  <p:stCondLst>
                                    <p:cond delay="0"/>
                                  </p:stCondLst>
                                  <p:childTnLst>
                                    <p:set>
                                      <p:cBhvr rctx="PPT">
                                        <p:cTn id="40" dur="indefinite"/>
                                        <p:tgtEl>
                                          <p:spTgt spid="9"/>
                                        </p:tgtEl>
                                        <p:attrNameLst>
                                          <p:attrName>style.opacity</p:attrName>
                                        </p:attrNameLst>
                                      </p:cBhvr>
                                      <p:to>
                                        <p:strVal val="0.5"/>
                                      </p:to>
                                    </p:set>
                                    <p:animEffect filter="image" prLst="opacity: 0.5">
                                      <p:cBhvr rctx="IE">
                                        <p:cTn id="41" dur="indefinite"/>
                                        <p:tgtEl>
                                          <p:spTgt spid="9"/>
                                        </p:tgtEl>
                                      </p:cBhvr>
                                    </p:animEffect>
                                  </p:childTnLst>
                                </p:cTn>
                              </p:par>
                              <p:par>
                                <p:cTn id="42" presetID="9" presetClass="emph" presetSubtype="0" grpId="1" nodeType="withEffect">
                                  <p:stCondLst>
                                    <p:cond delay="0"/>
                                  </p:stCondLst>
                                  <p:childTnLst>
                                    <p:set>
                                      <p:cBhvr rctx="PPT">
                                        <p:cTn id="43" dur="indefinite"/>
                                        <p:tgtEl>
                                          <p:spTgt spid="2"/>
                                        </p:tgtEl>
                                        <p:attrNameLst>
                                          <p:attrName>style.opacity</p:attrName>
                                        </p:attrNameLst>
                                      </p:cBhvr>
                                      <p:to>
                                        <p:strVal val="0.5"/>
                                      </p:to>
                                    </p:set>
                                    <p:animEffect filter="image" prLst="opacity: 0.5">
                                      <p:cBhvr rctx="IE">
                                        <p:cTn id="44" dur="indefinite"/>
                                        <p:tgtEl>
                                          <p:spTgt spid="2"/>
                                        </p:tgtEl>
                                      </p:cBhvr>
                                    </p:animEffect>
                                  </p:childTnLst>
                                </p:cTn>
                              </p:par>
                              <p:par>
                                <p:cTn id="45" presetID="9" presetClass="emph" presetSubtype="0" grpId="1" nodeType="withEffect">
                                  <p:stCondLst>
                                    <p:cond delay="0"/>
                                  </p:stCondLst>
                                  <p:childTnLst>
                                    <p:set>
                                      <p:cBhvr rctx="PPT">
                                        <p:cTn id="46" dur="indefinite"/>
                                        <p:tgtEl>
                                          <p:spTgt spid="10"/>
                                        </p:tgtEl>
                                        <p:attrNameLst>
                                          <p:attrName>style.opacity</p:attrName>
                                        </p:attrNameLst>
                                      </p:cBhvr>
                                      <p:to>
                                        <p:strVal val="0.5"/>
                                      </p:to>
                                    </p:set>
                                    <p:animEffect filter="image" prLst="opacity: 0.5">
                                      <p:cBhvr rctx="IE">
                                        <p:cTn id="47" dur="indefinite"/>
                                        <p:tgtEl>
                                          <p:spTgt spid="10"/>
                                        </p:tgtEl>
                                      </p:cBhvr>
                                    </p:animEffect>
                                  </p:childTnLst>
                                </p:cTn>
                              </p:par>
                              <p:par>
                                <p:cTn id="48" presetID="9" presetClass="emph" presetSubtype="0" grpId="1" nodeType="withEffect">
                                  <p:stCondLst>
                                    <p:cond delay="0"/>
                                  </p:stCondLst>
                                  <p:iterate type="lt">
                                    <p:tmAbs val="0"/>
                                  </p:iterate>
                                  <p:childTnLst>
                                    <p:set>
                                      <p:cBhvr rctx="PPT">
                                        <p:cTn id="49" dur="indefinite"/>
                                        <p:tgtEl>
                                          <p:spTgt spid="3"/>
                                        </p:tgtEl>
                                        <p:attrNameLst>
                                          <p:attrName>style.opacity</p:attrName>
                                        </p:attrNameLst>
                                      </p:cBhvr>
                                      <p:to>
                                        <p:strVal val="0.5"/>
                                      </p:to>
                                    </p:set>
                                    <p:animEffect filter="image" prLst="opacity: 0.5">
                                      <p:cBhvr rctx="IE">
                                        <p:cTn id="50" dur="indefinite"/>
                                        <p:tgtEl>
                                          <p:spTgt spid="3"/>
                                        </p:tgtEl>
                                      </p:cBhvr>
                                    </p:animEffect>
                                  </p:childTnLst>
                                </p:cTn>
                              </p:par>
                              <p:par>
                                <p:cTn id="51" presetID="9" presetClass="emph" presetSubtype="0" nodeType="withEffect">
                                  <p:stCondLst>
                                    <p:cond delay="0"/>
                                  </p:stCondLst>
                                  <p:childTnLst>
                                    <p:set>
                                      <p:cBhvr rctx="PPT">
                                        <p:cTn id="52" dur="indefinite"/>
                                        <p:tgtEl>
                                          <p:spTgt spid="6"/>
                                        </p:tgtEl>
                                        <p:attrNameLst>
                                          <p:attrName>style.opacity</p:attrName>
                                        </p:attrNameLst>
                                      </p:cBhvr>
                                      <p:to>
                                        <p:strVal val="0.5"/>
                                      </p:to>
                                    </p:set>
                                    <p:animEffect filter="image" prLst="opacity: 0.5">
                                      <p:cBhvr rctx="IE">
                                        <p:cTn id="53" dur="indefinite"/>
                                        <p:tgtEl>
                                          <p:spTgt spid="6"/>
                                        </p:tgtEl>
                                      </p:cBhvr>
                                    </p:animEffect>
                                  </p:childTnLst>
                                </p:cTn>
                              </p:par>
                              <p:par>
                                <p:cTn id="54" presetID="9" presetClass="emph" presetSubtype="0" grpId="1" nodeType="withEffect">
                                  <p:stCondLst>
                                    <p:cond delay="0"/>
                                  </p:stCondLst>
                                  <p:childTnLst>
                                    <p:set>
                                      <p:cBhvr rctx="PPT">
                                        <p:cTn id="55" dur="indefinite"/>
                                        <p:tgtEl>
                                          <p:spTgt spid="13"/>
                                        </p:tgtEl>
                                        <p:attrNameLst>
                                          <p:attrName>style.opacity</p:attrName>
                                        </p:attrNameLst>
                                      </p:cBhvr>
                                      <p:to>
                                        <p:strVal val="0.5"/>
                                      </p:to>
                                    </p:set>
                                    <p:animEffect filter="image" prLst="opacity: 0.5">
                                      <p:cBhvr rctx="IE">
                                        <p:cTn id="56" dur="indefinite"/>
                                        <p:tgtEl>
                                          <p:spTgt spid="13"/>
                                        </p:tgtEl>
                                      </p:cBhvr>
                                    </p:animEffect>
                                  </p:childTnLst>
                                </p:cTn>
                              </p:par>
                              <p:par>
                                <p:cTn id="57" presetID="9" presetClass="emph" presetSubtype="0" grpId="1" nodeType="withEffect">
                                  <p:stCondLst>
                                    <p:cond delay="0"/>
                                  </p:stCondLst>
                                  <p:iterate type="lt">
                                    <p:tmAbs val="0"/>
                                  </p:iterate>
                                  <p:childTnLst>
                                    <p:set>
                                      <p:cBhvr rctx="PPT">
                                        <p:cTn id="58" dur="indefinite"/>
                                        <p:tgtEl>
                                          <p:spTgt spid="4"/>
                                        </p:tgtEl>
                                        <p:attrNameLst>
                                          <p:attrName>style.opacity</p:attrName>
                                        </p:attrNameLst>
                                      </p:cBhvr>
                                      <p:to>
                                        <p:strVal val="0.5"/>
                                      </p:to>
                                    </p:set>
                                    <p:animEffect filter="image" prLst="opacity: 0.5">
                                      <p:cBhvr rctx="IE">
                                        <p:cTn id="59" dur="indefinite"/>
                                        <p:tgtEl>
                                          <p:spTgt spid="4"/>
                                        </p:tgtEl>
                                      </p:cBhvr>
                                    </p:animEffect>
                                  </p:childTnLst>
                                </p:cTn>
                              </p:par>
                              <p:par>
                                <p:cTn id="60" presetID="9" presetClass="emph" presetSubtype="0" nodeType="withEffect">
                                  <p:stCondLst>
                                    <p:cond delay="0"/>
                                  </p:stCondLst>
                                  <p:childTnLst>
                                    <p:set>
                                      <p:cBhvr rctx="PPT">
                                        <p:cTn id="61" dur="indefinite"/>
                                        <p:tgtEl>
                                          <p:spTgt spid="12"/>
                                        </p:tgtEl>
                                        <p:attrNameLst>
                                          <p:attrName>style.opacity</p:attrName>
                                        </p:attrNameLst>
                                      </p:cBhvr>
                                      <p:to>
                                        <p:strVal val="0.5"/>
                                      </p:to>
                                    </p:set>
                                    <p:animEffect filter="image" prLst="opacity: 0.5">
                                      <p:cBhvr rctx="IE">
                                        <p:cTn id="62"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 grpId="0"/>
      <p:bldP spid="2" grpId="1"/>
      <p:bldP spid="3" grpId="0"/>
      <p:bldP spid="3" grpId="1"/>
      <p:bldP spid="4" grpId="0"/>
      <p:bldP spid="4" grpId="1"/>
      <p:bldP spid="10" grpId="0" animBg="1"/>
      <p:bldP spid="10" grpId="1" animBg="1"/>
      <p:bldP spid="13" grpId="0" animBg="1"/>
      <p:bldP spid="13" grpId="1"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nip Single Corner Rectangle 8"/>
          <p:cNvSpPr/>
          <p:nvPr/>
        </p:nvSpPr>
        <p:spPr>
          <a:xfrm>
            <a:off x="457200" y="1600199"/>
            <a:ext cx="8229600" cy="4525963"/>
          </a:xfrm>
          <a:prstGeom prst="snip1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500" dirty="0">
                <a:solidFill>
                  <a:prstClr val="white"/>
                </a:solidFill>
              </a:rPr>
              <a:t>!</a:t>
            </a:r>
          </a:p>
          <a:p>
            <a:pPr algn="ctr" defTabSz="457200"/>
            <a:r>
              <a:rPr lang="en-GB" sz="4000" dirty="0">
                <a:solidFill>
                  <a:prstClr val="white"/>
                </a:solidFill>
              </a:rPr>
              <a:t>But note that de-activation of the NC is </a:t>
            </a:r>
            <a:r>
              <a:rPr lang="en-GB" sz="4800" b="1" i="1" dirty="0">
                <a:solidFill>
                  <a:prstClr val="white"/>
                </a:solidFill>
              </a:rPr>
              <a:t>not</a:t>
            </a:r>
            <a:r>
              <a:rPr lang="en-GB" sz="4000" dirty="0">
                <a:solidFill>
                  <a:prstClr val="white"/>
                </a:solidFill>
              </a:rPr>
              <a:t> synonymous with stopping of humanitarian  funding or activities!</a:t>
            </a:r>
          </a:p>
          <a:p>
            <a:pPr algn="ctr" defTabSz="457200"/>
            <a:endParaRPr lang="en-GB" sz="4000" dirty="0">
              <a:solidFill>
                <a:prstClr val="white"/>
              </a:solidFill>
            </a:endParaRPr>
          </a:p>
        </p:txBody>
      </p:sp>
      <p:sp>
        <p:nvSpPr>
          <p:cNvPr id="8" name="Rectangle 18"/>
          <p:cNvSpPr>
            <a:spLocks noGrp="1" noChangeArrowheads="1"/>
          </p:cNvSpPr>
          <p:nvPr>
            <p:ph type="title"/>
          </p:nvPr>
        </p:nvSpPr>
        <p:spPr>
          <a:solidFill>
            <a:srgbClr val="C1D150"/>
          </a:solidFill>
        </p:spPr>
        <p:txBody>
          <a:bodyPr vert="horz" lIns="91440" tIns="45720" rIns="91440" bIns="45720" rtlCol="0" anchor="ctr">
            <a:normAutofit/>
          </a:bodyPr>
          <a:lstStyle/>
          <a:p>
            <a:pPr defTabSz="891760"/>
            <a:r>
              <a:rPr lang="en-GB" b="1" dirty="0">
                <a:solidFill>
                  <a:schemeClr val="bg1"/>
                </a:solidFill>
                <a:latin typeface="Calibri" panose="020F0502020204030204" pitchFamily="34" charset="0"/>
              </a:rPr>
              <a:t>Cluster Transition</a:t>
            </a:r>
          </a:p>
        </p:txBody>
      </p:sp>
    </p:spTree>
    <p:extLst>
      <p:ext uri="{BB962C8B-B14F-4D97-AF65-F5344CB8AC3E}">
        <p14:creationId xmlns:p14="http://schemas.microsoft.com/office/powerpoint/2010/main" val="37919777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8"/>
          <p:cNvSpPr>
            <a:spLocks noGrp="1" noChangeArrowheads="1"/>
          </p:cNvSpPr>
          <p:nvPr>
            <p:ph type="title"/>
          </p:nvPr>
        </p:nvSpPr>
        <p:spPr>
          <a:solidFill>
            <a:srgbClr val="C1D150"/>
          </a:solidFill>
        </p:spPr>
        <p:txBody>
          <a:bodyPr rtlCol="0">
            <a:normAutofit/>
          </a:bodyPr>
          <a:lstStyle/>
          <a:p>
            <a:pPr defTabSz="891760">
              <a:defRPr/>
            </a:pPr>
            <a:r>
              <a:rPr lang="en-GB" b="1" dirty="0">
                <a:solidFill>
                  <a:schemeClr val="bg1"/>
                </a:solidFill>
                <a:latin typeface="Calibri" panose="020F0502020204030204" pitchFamily="34" charset="0"/>
              </a:rPr>
              <a:t>Key Messages:</a:t>
            </a:r>
          </a:p>
        </p:txBody>
      </p:sp>
      <p:pic>
        <p:nvPicPr>
          <p:cNvPr id="3" name="Picture 2"/>
          <p:cNvPicPr>
            <a:picLocks noChangeAspect="1"/>
          </p:cNvPicPr>
          <p:nvPr/>
        </p:nvPicPr>
        <p:blipFill>
          <a:blip r:embed="rId3"/>
          <a:stretch>
            <a:fillRect/>
          </a:stretch>
        </p:blipFill>
        <p:spPr>
          <a:xfrm>
            <a:off x="1340732" y="1993193"/>
            <a:ext cx="380185" cy="549548"/>
          </a:xfrm>
          <a:prstGeom prst="rect">
            <a:avLst/>
          </a:prstGeom>
        </p:spPr>
      </p:pic>
      <p:sp>
        <p:nvSpPr>
          <p:cNvPr id="4" name="Rectangle 3"/>
          <p:cNvSpPr/>
          <p:nvPr/>
        </p:nvSpPr>
        <p:spPr>
          <a:xfrm>
            <a:off x="1970518" y="1937142"/>
            <a:ext cx="6113742" cy="646331"/>
          </a:xfrm>
          <a:prstGeom prst="rect">
            <a:avLst/>
          </a:prstGeom>
        </p:spPr>
        <p:txBody>
          <a:bodyPr wrap="square">
            <a:spAutoFit/>
          </a:bodyPr>
          <a:lstStyle/>
          <a:p>
            <a:pPr defTabSz="457200"/>
            <a:r>
              <a:rPr lang="en-GB" dirty="0">
                <a:solidFill>
                  <a:prstClr val="black"/>
                </a:solidFill>
                <a:ea typeface="Calibri" charset="0"/>
                <a:cs typeface="Calibri" charset="0"/>
              </a:rPr>
              <a:t>Clusters should only be activated when it can provide an </a:t>
            </a:r>
            <a:r>
              <a:rPr lang="en-GB" b="1" dirty="0">
                <a:solidFill>
                  <a:prstClr val="black"/>
                </a:solidFill>
                <a:ea typeface="Calibri" charset="0"/>
                <a:cs typeface="Calibri" charset="0"/>
              </a:rPr>
              <a:t>added-on value </a:t>
            </a:r>
            <a:r>
              <a:rPr lang="en-GB" dirty="0">
                <a:solidFill>
                  <a:prstClr val="black"/>
                </a:solidFill>
                <a:ea typeface="Calibri" charset="0"/>
                <a:cs typeface="Calibri" charset="0"/>
              </a:rPr>
              <a:t>to the response.</a:t>
            </a:r>
          </a:p>
        </p:txBody>
      </p:sp>
      <p:pic>
        <p:nvPicPr>
          <p:cNvPr id="9" name="Picture 8"/>
          <p:cNvPicPr>
            <a:picLocks noChangeAspect="1"/>
          </p:cNvPicPr>
          <p:nvPr/>
        </p:nvPicPr>
        <p:blipFill>
          <a:blip r:embed="rId3"/>
          <a:stretch>
            <a:fillRect/>
          </a:stretch>
        </p:blipFill>
        <p:spPr>
          <a:xfrm>
            <a:off x="1340732" y="2782829"/>
            <a:ext cx="380185" cy="549548"/>
          </a:xfrm>
          <a:prstGeom prst="rect">
            <a:avLst/>
          </a:prstGeom>
        </p:spPr>
      </p:pic>
      <p:sp>
        <p:nvSpPr>
          <p:cNvPr id="10" name="Rectangle 9"/>
          <p:cNvSpPr/>
          <p:nvPr/>
        </p:nvSpPr>
        <p:spPr>
          <a:xfrm>
            <a:off x="1970518" y="2712823"/>
            <a:ext cx="6113742" cy="646331"/>
          </a:xfrm>
          <a:prstGeom prst="rect">
            <a:avLst/>
          </a:prstGeom>
        </p:spPr>
        <p:txBody>
          <a:bodyPr wrap="square">
            <a:spAutoFit/>
          </a:bodyPr>
          <a:lstStyle/>
          <a:p>
            <a:pPr defTabSz="457200"/>
            <a:r>
              <a:rPr lang="en-GB" dirty="0">
                <a:solidFill>
                  <a:prstClr val="black"/>
                </a:solidFill>
                <a:ea typeface="Calibri" charset="0"/>
                <a:cs typeface="Calibri" charset="0"/>
              </a:rPr>
              <a:t>Clusters are meant to complement, not replace of overwhelm, national coordination mechanisms.</a:t>
            </a:r>
          </a:p>
        </p:txBody>
      </p:sp>
      <p:pic>
        <p:nvPicPr>
          <p:cNvPr id="19" name="Picture 18"/>
          <p:cNvPicPr>
            <a:picLocks noChangeAspect="1"/>
          </p:cNvPicPr>
          <p:nvPr/>
        </p:nvPicPr>
        <p:blipFill>
          <a:blip r:embed="rId3"/>
          <a:stretch>
            <a:fillRect/>
          </a:stretch>
        </p:blipFill>
        <p:spPr>
          <a:xfrm>
            <a:off x="1340732" y="3571623"/>
            <a:ext cx="380185" cy="549548"/>
          </a:xfrm>
          <a:prstGeom prst="rect">
            <a:avLst/>
          </a:prstGeom>
        </p:spPr>
      </p:pic>
      <p:sp>
        <p:nvSpPr>
          <p:cNvPr id="20" name="Rectangle 19"/>
          <p:cNvSpPr/>
          <p:nvPr/>
        </p:nvSpPr>
        <p:spPr>
          <a:xfrm>
            <a:off x="1970518" y="3661731"/>
            <a:ext cx="6113742" cy="369332"/>
          </a:xfrm>
          <a:prstGeom prst="rect">
            <a:avLst/>
          </a:prstGeom>
        </p:spPr>
        <p:txBody>
          <a:bodyPr wrap="square">
            <a:spAutoFit/>
          </a:bodyPr>
          <a:lstStyle/>
          <a:p>
            <a:pPr defTabSz="457200"/>
            <a:r>
              <a:rPr lang="en-US" dirty="0">
                <a:solidFill>
                  <a:prstClr val="black"/>
                </a:solidFill>
              </a:rPr>
              <a:t>Activation of a cluster in emergency response is </a:t>
            </a:r>
            <a:r>
              <a:rPr lang="en-US" b="1" dirty="0">
                <a:solidFill>
                  <a:prstClr val="black"/>
                </a:solidFill>
              </a:rPr>
              <a:t>not automatic.</a:t>
            </a:r>
          </a:p>
        </p:txBody>
      </p:sp>
      <p:pic>
        <p:nvPicPr>
          <p:cNvPr id="22" name="Picture 21"/>
          <p:cNvPicPr>
            <a:picLocks noChangeAspect="1"/>
          </p:cNvPicPr>
          <p:nvPr/>
        </p:nvPicPr>
        <p:blipFill>
          <a:blip r:embed="rId3"/>
          <a:stretch>
            <a:fillRect/>
          </a:stretch>
        </p:blipFill>
        <p:spPr>
          <a:xfrm>
            <a:off x="1340732" y="4360417"/>
            <a:ext cx="380185" cy="549548"/>
          </a:xfrm>
          <a:prstGeom prst="rect">
            <a:avLst/>
          </a:prstGeom>
        </p:spPr>
      </p:pic>
      <p:sp>
        <p:nvSpPr>
          <p:cNvPr id="23" name="Rectangle 22"/>
          <p:cNvSpPr/>
          <p:nvPr/>
        </p:nvSpPr>
        <p:spPr>
          <a:xfrm>
            <a:off x="1939126" y="4450525"/>
            <a:ext cx="6113742" cy="369332"/>
          </a:xfrm>
          <a:prstGeom prst="rect">
            <a:avLst/>
          </a:prstGeom>
        </p:spPr>
        <p:txBody>
          <a:bodyPr wrap="square">
            <a:spAutoFit/>
          </a:bodyPr>
          <a:lstStyle/>
          <a:p>
            <a:pPr defTabSz="457200"/>
            <a:r>
              <a:rPr lang="en-US" dirty="0">
                <a:solidFill>
                  <a:prstClr val="black"/>
                </a:solidFill>
              </a:rPr>
              <a:t>A cluster should be a </a:t>
            </a:r>
            <a:r>
              <a:rPr lang="en-US" b="1" dirty="0">
                <a:solidFill>
                  <a:prstClr val="black"/>
                </a:solidFill>
              </a:rPr>
              <a:t>time-bound initiative</a:t>
            </a:r>
            <a:r>
              <a:rPr lang="en-US" dirty="0">
                <a:solidFill>
                  <a:prstClr val="black"/>
                </a:solidFill>
              </a:rPr>
              <a:t>.</a:t>
            </a:r>
            <a:endParaRPr lang="en-US" b="1" dirty="0">
              <a:solidFill>
                <a:prstClr val="black"/>
              </a:solidFill>
            </a:endParaRPr>
          </a:p>
        </p:txBody>
      </p:sp>
      <p:pic>
        <p:nvPicPr>
          <p:cNvPr id="25" name="Picture 24"/>
          <p:cNvPicPr>
            <a:picLocks noChangeAspect="1"/>
          </p:cNvPicPr>
          <p:nvPr/>
        </p:nvPicPr>
        <p:blipFill>
          <a:blip r:embed="rId3"/>
          <a:stretch>
            <a:fillRect/>
          </a:stretch>
        </p:blipFill>
        <p:spPr>
          <a:xfrm>
            <a:off x="1340732" y="5149211"/>
            <a:ext cx="380185" cy="549548"/>
          </a:xfrm>
          <a:prstGeom prst="rect">
            <a:avLst/>
          </a:prstGeom>
        </p:spPr>
      </p:pic>
      <p:sp>
        <p:nvSpPr>
          <p:cNvPr id="26" name="Rectangle 25"/>
          <p:cNvSpPr/>
          <p:nvPr/>
        </p:nvSpPr>
        <p:spPr>
          <a:xfrm>
            <a:off x="1970518" y="5239737"/>
            <a:ext cx="6113742" cy="369332"/>
          </a:xfrm>
          <a:prstGeom prst="rect">
            <a:avLst/>
          </a:prstGeom>
        </p:spPr>
        <p:txBody>
          <a:bodyPr wrap="square">
            <a:spAutoFit/>
          </a:bodyPr>
          <a:lstStyle/>
          <a:p>
            <a:pPr defTabSz="457200"/>
            <a:r>
              <a:rPr lang="en-GB" dirty="0">
                <a:solidFill>
                  <a:prstClr val="black"/>
                </a:solidFill>
                <a:ea typeface="Calibri" charset="0"/>
                <a:cs typeface="Calibri" charset="0"/>
              </a:rPr>
              <a:t>The CLA has </a:t>
            </a:r>
            <a:r>
              <a:rPr lang="en-GB" b="1" dirty="0">
                <a:solidFill>
                  <a:prstClr val="black"/>
                </a:solidFill>
                <a:ea typeface="Calibri" charset="0"/>
                <a:cs typeface="Calibri" charset="0"/>
              </a:rPr>
              <a:t>clearly defined responsibilities.</a:t>
            </a:r>
            <a:endParaRPr lang="en-GB" dirty="0">
              <a:solidFill>
                <a:prstClr val="black"/>
              </a:solidFill>
              <a:ea typeface="Calibri" charset="0"/>
              <a:cs typeface="Calibri" charset="0"/>
            </a:endParaRPr>
          </a:p>
        </p:txBody>
      </p:sp>
    </p:spTree>
    <p:extLst>
      <p:ext uri="{BB962C8B-B14F-4D97-AF65-F5344CB8AC3E}">
        <p14:creationId xmlns:p14="http://schemas.microsoft.com/office/powerpoint/2010/main" val="33719052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left)">
                                      <p:cBhvr>
                                        <p:cTn id="9" dur="500"/>
                                        <p:tgtEl>
                                          <p:spTgt spid="4"/>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1500"/>
                            </p:stCondLst>
                            <p:childTnLst>
                              <p:par>
                                <p:cTn id="23" presetID="1"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22" presetClass="entr" presetSubtype="8"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0" grpId="0"/>
      <p:bldP spid="23" grpId="0"/>
      <p:bldP spid="2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12</Value>
      <Value>10</Value>
      <Value>163</Value>
      <Value>3</Value>
      <Value>104</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GNC</TermName>
          <TermId xmlns="http://schemas.microsoft.com/office/infopath/2007/PartnerControls">82a4199d-9c93-4d57-833f-59195f986fba</TermId>
        </TermInfo>
        <TermInfo xmlns="http://schemas.microsoft.com/office/infopath/2007/PartnerControls">
          <TermName xmlns="http://schemas.microsoft.com/office/infopath/2007/PartnerControls">NCC</TermName>
          <TermId xmlns="http://schemas.microsoft.com/office/infopath/2007/PartnerControls">37acde9b-31c8-46a8-8f12-aa74bad75c11</TermId>
        </TermInfo>
        <TermInfo xmlns="http://schemas.microsoft.com/office/infopath/2007/PartnerControls">
          <TermName xmlns="http://schemas.microsoft.com/office/infopath/2007/PartnerControls">Training</TermName>
          <TermId xmlns="http://schemas.microsoft.com/office/infopath/2007/PartnerControls">e274f566-a9bf-4f70-80f5-de4ef515adf5</TermId>
        </TermInfo>
      </Terms>
    </TaxKeywordTaxHTField>
    <CategoryDescription xmlns="http://schemas.microsoft.com/sharepoint.v3">Master GNC packages - 2018 NCC - 1.3. NC Roles and Responsibilities</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EMOPSGCCU-1435067120-18174</_dlc_DocId>
    <_dlc_DocIdUrl xmlns="5858627f-d058-4b92-9b52-677b5fd7d454">
      <Url>https://unicef.sharepoint.com/teams/EMOPS-GCCU/_layouts/15/DocIdRedir.aspx?ID=EMOPSGCCU-1435067120-18174</Url>
      <Description>EMOPSGCCU-1435067120-18174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
  <cached>True</cached>
  <openByDefault>True</openByDefault>
  <xsnScope/>
</customXsn>
</file>

<file path=customXml/item5.xml><?xml version="1.0" encoding="utf-8"?>
<?mso-contentType ?>
<SharedContentType xmlns="Microsoft.SharePoint.Taxonomy.ContentTypeSync" SourceId="73f51738-d318-4883-9d64-4f0bd0ccc55e" ContentTypeId="0x0101009BA85F8052A6DA4FA3E31FF9F74C6970" PreviousValue="false"/>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5607205-5B0E-4751-9850-69FF89E1109F}">
  <ds:schemaRefs>
    <ds:schemaRef ds:uri="a438dd15-07ca-4cdc-82a3-f2206b92025e"/>
    <ds:schemaRef ds:uri="http://schemas.microsoft.com/office/2006/metadata/properties"/>
    <ds:schemaRef ds:uri="http://schemas.microsoft.com/sharepoint/v4"/>
    <ds:schemaRef ds:uri="http://purl.org/dc/elements/1.1/"/>
    <ds:schemaRef ds:uri="http://schemas.microsoft.com/office/2006/documentManagement/types"/>
    <ds:schemaRef ds:uri="http://schemas.microsoft.com/office/infopath/2007/PartnerControls"/>
    <ds:schemaRef ds:uri="http://schemas.microsoft.com/sharepoint/v3"/>
    <ds:schemaRef ds:uri="http://schemas.openxmlformats.org/package/2006/metadata/core-properties"/>
    <ds:schemaRef ds:uri="5858627f-d058-4b92-9b52-677b5fd7d454"/>
    <ds:schemaRef ds:uri="http://purl.org/dc/dcmitype/"/>
    <ds:schemaRef ds:uri="http://purl.org/dc/terms/"/>
    <ds:schemaRef ds:uri="http://schemas.microsoft.com/sharepoint.v3"/>
    <ds:schemaRef ds:uri="ca283e0b-db31-4043-a2ef-b80661bf084a"/>
    <ds:schemaRef ds:uri="http://www.w3.org/XML/1998/namespace"/>
  </ds:schemaRefs>
</ds:datastoreItem>
</file>

<file path=customXml/itemProps2.xml><?xml version="1.0" encoding="utf-8"?>
<ds:datastoreItem xmlns:ds="http://schemas.openxmlformats.org/officeDocument/2006/customXml" ds:itemID="{1ADD9EEC-7568-455B-A007-5F29806B9BAC}"/>
</file>

<file path=customXml/itemProps3.xml><?xml version="1.0" encoding="utf-8"?>
<ds:datastoreItem xmlns:ds="http://schemas.openxmlformats.org/officeDocument/2006/customXml" ds:itemID="{5618EB17-EAF4-445A-A31F-BD927958FACC}">
  <ds:schemaRefs>
    <ds:schemaRef ds:uri="http://schemas.microsoft.com/sharepoint/v3/contenttype/forms"/>
  </ds:schemaRefs>
</ds:datastoreItem>
</file>

<file path=customXml/itemProps4.xml><?xml version="1.0" encoding="utf-8"?>
<ds:datastoreItem xmlns:ds="http://schemas.openxmlformats.org/officeDocument/2006/customXml" ds:itemID="{992F5656-FA2C-4E17-A4A2-ECD7AEE0223B}">
  <ds:schemaRefs>
    <ds:schemaRef ds:uri="http://schemas.microsoft.com/office/2006/metadata/customXsn"/>
  </ds:schemaRefs>
</ds:datastoreItem>
</file>

<file path=customXml/itemProps5.xml><?xml version="1.0" encoding="utf-8"?>
<ds:datastoreItem xmlns:ds="http://schemas.openxmlformats.org/officeDocument/2006/customXml" ds:itemID="{86A5CCF4-CA98-41BC-A192-1AB6F7EB8F0F}">
  <ds:schemaRefs>
    <ds:schemaRef ds:uri="Microsoft.SharePoint.Taxonomy.ContentTypeSync"/>
  </ds:schemaRefs>
</ds:datastoreItem>
</file>

<file path=customXml/itemProps6.xml><?xml version="1.0" encoding="utf-8"?>
<ds:datastoreItem xmlns:ds="http://schemas.openxmlformats.org/officeDocument/2006/customXml" ds:itemID="{989ECA1F-8832-41C0-BD1D-DC805DED396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blank</Template>
  <TotalTime>233</TotalTime>
  <Words>3172</Words>
  <Application>Microsoft Office PowerPoint</Application>
  <PresentationFormat>On-screen Show (4:3)</PresentationFormat>
  <Paragraphs>315</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MS Mincho</vt:lpstr>
      <vt:lpstr>MS PGothic</vt:lpstr>
      <vt:lpstr>Arial</vt:lpstr>
      <vt:lpstr>Calibri</vt:lpstr>
      <vt:lpstr>Cambria</vt:lpstr>
      <vt:lpstr>Mangal</vt:lpstr>
      <vt:lpstr>Segoe UI</vt:lpstr>
      <vt:lpstr>Times New Roman</vt:lpstr>
      <vt:lpstr>Wingdings</vt:lpstr>
      <vt:lpstr>1_Office Theme</vt:lpstr>
      <vt:lpstr>1.3 The Nutrition Cluster: Cluster Activation and  Core Functions</vt:lpstr>
      <vt:lpstr>Objectives of this Session</vt:lpstr>
      <vt:lpstr>Level 3 Emergencies</vt:lpstr>
      <vt:lpstr>When is the Cluster activated?</vt:lpstr>
      <vt:lpstr>Humanitarian System-wide Emergency Activation</vt:lpstr>
      <vt:lpstr>Cluster De-activation</vt:lpstr>
      <vt:lpstr>Cluster De-activation</vt:lpstr>
      <vt:lpstr>Cluster Transition</vt:lpstr>
      <vt:lpstr>Key Messages:</vt:lpstr>
      <vt:lpstr>Core Cluster Functions</vt:lpstr>
      <vt:lpstr>Core Cluster 6 +1 Functions</vt:lpstr>
      <vt:lpstr>1.  Support service delivery</vt:lpstr>
      <vt:lpstr>2.  Inform HC/HCT’s strategic decision-making</vt:lpstr>
      <vt:lpstr>3. Plan and implement cluster strategies </vt:lpstr>
      <vt:lpstr>4. Monitor and evaluate performance </vt:lpstr>
      <vt:lpstr>5. Build national capacity in preparedness and contingency planning</vt:lpstr>
      <vt:lpstr>6. Support robust advocacy</vt:lpstr>
      <vt:lpstr>+ Accountability to Affected People</vt:lpstr>
      <vt:lpstr>All this contributes to responses that…</vt:lpstr>
      <vt:lpstr>And the CHS commitments</vt:lpstr>
      <vt:lpstr>Key Messages:</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 The Nutrition Cluster: Roles and Responsibilities  of different stakeholders</dc:title>
  <dc:creator>Marion Orchison</dc:creator>
  <cp:keywords>GNC; Training; NCC</cp:keywords>
  <cp:lastModifiedBy>Diogo Loureiro Jurema</cp:lastModifiedBy>
  <cp:revision>25</cp:revision>
  <dcterms:created xsi:type="dcterms:W3CDTF">2017-10-13T13:09:10Z</dcterms:created>
  <dcterms:modified xsi:type="dcterms:W3CDTF">2019-11-18T11:08:08Z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133;#GNC|82a4199d-9c93-4d57-833f-59195f986fba;#104;#NCC|37acde9b-31c8-46a8-8f12-aa74bad75c11;#163;#Training|e274f566-a9bf-4f70-80f5-de4ef515adf5</vt:lpwstr>
  </property>
  <property fmtid="{D5CDD505-2E9C-101B-9397-08002B2CF9AE}" pid="5" name="Topic">
    <vt:lpwstr>10;#Nutrition Humanitarian Cluster, Coordination|414c5639-61e6-4b56-aaa5-511cdacc25c2</vt:lpwstr>
  </property>
  <property fmtid="{D5CDD505-2E9C-101B-9397-08002B2CF9AE}" pid="7" name="DocumentType">
    <vt:lpwstr>12;#Training/ instructional materials, toolkits, user guides (non-ICT)|f7254839-f39a-4063-9d34-45784defb8cb</vt:lpwstr>
  </property>
  <property fmtid="{D5CDD505-2E9C-101B-9397-08002B2CF9AE}" pid="8" name="GeographicScope">
    <vt:lpwstr/>
  </property>
  <property fmtid="{D5CDD505-2E9C-101B-9397-08002B2CF9AE}" pid="9" name="_dlc_DocIdItemGuid">
    <vt:lpwstr>22df087b-2f7c-4ac9-8862-70291c170aca</vt:lpwstr>
  </property>
</Properties>
</file>